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25" r:id="rId3"/>
    <p:sldId id="346" r:id="rId4"/>
    <p:sldId id="347" r:id="rId5"/>
    <p:sldId id="343" r:id="rId6"/>
    <p:sldId id="341" r:id="rId7"/>
    <p:sldId id="332" r:id="rId8"/>
    <p:sldId id="335" r:id="rId9"/>
    <p:sldId id="336" r:id="rId10"/>
    <p:sldId id="337" r:id="rId11"/>
    <p:sldId id="338" r:id="rId12"/>
    <p:sldId id="344" r:id="rId13"/>
    <p:sldId id="348" r:id="rId14"/>
    <p:sldId id="331" r:id="rId15"/>
    <p:sldId id="324" r:id="rId16"/>
    <p:sldId id="340" r:id="rId17"/>
    <p:sldId id="345" r:id="rId18"/>
    <p:sldId id="342" r:id="rId19"/>
  </p:sldIdLst>
  <p:sldSz cx="12192000" cy="6858000"/>
  <p:notesSz cx="6858000" cy="9144000"/>
  <p:embeddedFontLst>
    <p:embeddedFont>
      <p:font typeface="Whitney Book" pitchFamily="2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Whitney Semibold" pitchFamily="2" charset="0"/>
      <p:regular r:id="rId26"/>
    </p:embeddedFont>
    <p:embeddedFont>
      <p:font typeface="Corbel" panose="020B0503020204020204" pitchFamily="34" charset="0"/>
      <p:regular r:id="rId27"/>
      <p:bold r:id="rId28"/>
      <p:italic r:id="rId29"/>
      <p:boldItalic r:id="rId30"/>
    </p:embeddedFont>
  </p:embeddedFontLst>
  <p:custShowLst>
    <p:custShow name="Custom Show 1" id="0">
      <p:sldLst/>
    </p:custShow>
  </p:custShowLst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7D1481-D287-8440-93B9-1F4D6BA026DC}">
          <p14:sldIdLst>
            <p14:sldId id="256"/>
            <p14:sldId id="325"/>
            <p14:sldId id="346"/>
            <p14:sldId id="347"/>
            <p14:sldId id="343"/>
            <p14:sldId id="341"/>
            <p14:sldId id="332"/>
            <p14:sldId id="335"/>
            <p14:sldId id="336"/>
            <p14:sldId id="337"/>
            <p14:sldId id="338"/>
            <p14:sldId id="344"/>
            <p14:sldId id="348"/>
            <p14:sldId id="331"/>
          </p14:sldIdLst>
        </p14:section>
        <p14:section name="Appendix" id="{94AA5C87-7C1A-6E4B-9F0C-940D53BAF846}">
          <p14:sldIdLst>
            <p14:sldId id="324"/>
            <p14:sldId id="340"/>
            <p14:sldId id="345"/>
            <p14:sldId id="34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1A4"/>
    <a:srgbClr val="77B3D6"/>
    <a:srgbClr val="353A3F"/>
    <a:srgbClr val="FF6978"/>
    <a:srgbClr val="E8606E"/>
    <a:srgbClr val="ED5362"/>
    <a:srgbClr val="FF5969"/>
    <a:srgbClr val="FF6070"/>
    <a:srgbClr val="FF4C5E"/>
    <a:srgbClr val="FF5B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16"/>
    <p:restoredTop sz="84135" autoAdjust="0"/>
  </p:normalViewPr>
  <p:slideViewPr>
    <p:cSldViewPr snapToGrid="0" snapToObjects="1">
      <p:cViewPr varScale="1">
        <p:scale>
          <a:sx n="177" d="100"/>
          <a:sy n="177" d="100"/>
        </p:scale>
        <p:origin x="1098" y="168"/>
      </p:cViewPr>
      <p:guideLst/>
    </p:cSldViewPr>
  </p:slideViewPr>
  <p:outlineViewPr>
    <p:cViewPr>
      <p:scale>
        <a:sx n="33" d="100"/>
        <a:sy n="33" d="100"/>
      </p:scale>
      <p:origin x="0" y="-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B050"/>
            </a:solidFill>
          </c:spPr>
          <c:dPt>
            <c:idx val="0"/>
            <c:bubble3D val="0"/>
            <c:spPr>
              <a:solidFill>
                <a:srgbClr val="FFFF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62-FF44-8F57-92E0E2D669C9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762-FF44-8F57-92E0E2D669C9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3A6-974A-8B23-4CA0FC5DD1E6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3A6-974A-8B23-4CA0FC5DD1E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291</c:v>
                </c:pt>
                <c:pt idx="1">
                  <c:v>8784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62-FF44-8F57-92E0E2D669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9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6128A-8598-FE48-9730-5FFB35E37AB3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39A46-7A7E-D849-9754-9880B8B090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9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workflowy.com</a:t>
            </a:r>
            <a:r>
              <a:rPr lang="en-US" dirty="0"/>
              <a:t>/#/9233fd4883ae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9A46-7A7E-D849-9754-9880B8B0905A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5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9A46-7A7E-D849-9754-9880B8B090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74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9A46-7A7E-D849-9754-9880B8B090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0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9A46-7A7E-D849-9754-9880B8B090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75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9A46-7A7E-D849-9754-9880B8B090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01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>
                <a:solidFill>
                  <a:schemeClr val="tx1"/>
                </a:solidFill>
                <a:latin typeface="Whitney Book" pitchFamily="2" charset="77"/>
              </a:rPr>
              <a:t>Zur zukunftsweisenden Verkehrs-steuerung ist die </a:t>
            </a:r>
            <a:r>
              <a:rPr lang="de-DE" sz="1200" dirty="0">
                <a:solidFill>
                  <a:schemeClr val="tx1"/>
                </a:solidFill>
                <a:latin typeface="Whitney Semibold" pitchFamily="2" charset="77"/>
              </a:rPr>
              <a:t>Integration von Verkehrsdaten </a:t>
            </a:r>
            <a:r>
              <a:rPr lang="de-DE" sz="1200" dirty="0">
                <a:solidFill>
                  <a:schemeClr val="tx1"/>
                </a:solidFill>
                <a:latin typeface="Whitney Book" pitchFamily="2" charset="77"/>
              </a:rPr>
              <a:t>aus vielfältigen Daten-silos notwendig.</a:t>
            </a:r>
          </a:p>
          <a:p>
            <a:r>
              <a:rPr lang="de-DE" sz="1200" dirty="0">
                <a:solidFill>
                  <a:schemeClr val="tx1"/>
                </a:solidFill>
                <a:latin typeface="Whitney Semibold" pitchFamily="2" charset="77"/>
              </a:rPr>
              <a:t>Schnelle Reaktion </a:t>
            </a:r>
            <a:r>
              <a:rPr lang="de-DE" sz="1200" dirty="0">
                <a:solidFill>
                  <a:schemeClr val="tx1"/>
                </a:solidFill>
                <a:latin typeface="Whitney Book" pitchFamily="2" charset="77"/>
              </a:rPr>
              <a:t>und proaktives Handeln sind wesentliche Voraussetzungen für einen effektiven SCO.</a:t>
            </a:r>
          </a:p>
          <a:p>
            <a:r>
              <a:rPr lang="de-DE" sz="1200" dirty="0">
                <a:solidFill>
                  <a:schemeClr val="tx1"/>
                </a:solidFill>
                <a:latin typeface="Whitney Book" pitchFamily="2" charset="77"/>
              </a:rPr>
              <a:t>Prototypischer </a:t>
            </a:r>
            <a:r>
              <a:rPr lang="de-DE" sz="1200" dirty="0">
                <a:solidFill>
                  <a:schemeClr val="tx1"/>
                </a:solidFill>
                <a:latin typeface="Whitney Semibold" pitchFamily="2" charset="77"/>
              </a:rPr>
              <a:t>Show Case Betrieb und Erweiterbarkeit</a:t>
            </a:r>
            <a:r>
              <a:rPr lang="de-DE" sz="1200" dirty="0">
                <a:solidFill>
                  <a:schemeClr val="tx1"/>
                </a:solidFill>
                <a:latin typeface="Whitney Book" pitchFamily="2" charset="77"/>
              </a:rPr>
              <a:t> erfordern eine nachhaltig skalierbare Plattform</a:t>
            </a:r>
          </a:p>
          <a:p>
            <a:r>
              <a:rPr lang="de-DE" sz="1200" dirty="0">
                <a:solidFill>
                  <a:schemeClr val="tx1"/>
                </a:solidFill>
                <a:latin typeface="Whitney Book" pitchFamily="2" charset="77"/>
              </a:rPr>
              <a:t>Entscheidungen aufgrund inkorrekter Datenlage sind mit hohen </a:t>
            </a:r>
            <a:r>
              <a:rPr lang="de-DE" sz="1200" dirty="0">
                <a:solidFill>
                  <a:schemeClr val="tx1"/>
                </a:solidFill>
                <a:latin typeface="Whitney Semibold" pitchFamily="2" charset="77"/>
              </a:rPr>
              <a:t>operativen Risiken </a:t>
            </a:r>
            <a:r>
              <a:rPr lang="de-DE" sz="1200" dirty="0">
                <a:solidFill>
                  <a:schemeClr val="tx1"/>
                </a:solidFill>
                <a:latin typeface="Whitney Book" pitchFamily="2" charset="77"/>
              </a:rPr>
              <a:t>behaftet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9A46-7A7E-D849-9754-9880B8B090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84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>
                <a:solidFill>
                  <a:schemeClr val="tx1"/>
                </a:solidFill>
                <a:latin typeface="Whitney Book" pitchFamily="2" charset="77"/>
              </a:rPr>
              <a:t>Zur zukunftsweisenden Verkehrs-steuerung ist die </a:t>
            </a:r>
            <a:r>
              <a:rPr lang="de-DE" sz="1200" dirty="0">
                <a:solidFill>
                  <a:schemeClr val="tx1"/>
                </a:solidFill>
                <a:latin typeface="Whitney Semibold" pitchFamily="2" charset="77"/>
              </a:rPr>
              <a:t>Integration von Verkehrsdaten </a:t>
            </a:r>
            <a:r>
              <a:rPr lang="de-DE" sz="1200" dirty="0">
                <a:solidFill>
                  <a:schemeClr val="tx1"/>
                </a:solidFill>
                <a:latin typeface="Whitney Book" pitchFamily="2" charset="77"/>
              </a:rPr>
              <a:t>aus vielfältigen Daten-silos notwendig.</a:t>
            </a:r>
          </a:p>
          <a:p>
            <a:r>
              <a:rPr lang="de-DE" sz="1200" dirty="0">
                <a:solidFill>
                  <a:schemeClr val="tx1"/>
                </a:solidFill>
                <a:latin typeface="Whitney Semibold" pitchFamily="2" charset="77"/>
              </a:rPr>
              <a:t>Schnelle Reaktion </a:t>
            </a:r>
            <a:r>
              <a:rPr lang="de-DE" sz="1200" dirty="0">
                <a:solidFill>
                  <a:schemeClr val="tx1"/>
                </a:solidFill>
                <a:latin typeface="Whitney Book" pitchFamily="2" charset="77"/>
              </a:rPr>
              <a:t>und proaktives Handeln sind wesentliche Voraussetzungen für einen effektiven SCO.</a:t>
            </a:r>
          </a:p>
          <a:p>
            <a:r>
              <a:rPr lang="de-DE" sz="1200" dirty="0">
                <a:solidFill>
                  <a:schemeClr val="tx1"/>
                </a:solidFill>
                <a:latin typeface="Whitney Book" pitchFamily="2" charset="77"/>
              </a:rPr>
              <a:t>Prototypischer </a:t>
            </a:r>
            <a:r>
              <a:rPr lang="de-DE" sz="1200" dirty="0">
                <a:solidFill>
                  <a:schemeClr val="tx1"/>
                </a:solidFill>
                <a:latin typeface="Whitney Semibold" pitchFamily="2" charset="77"/>
              </a:rPr>
              <a:t>Show Case Betrieb und Erweiterbarkeit</a:t>
            </a:r>
            <a:r>
              <a:rPr lang="de-DE" sz="1200" dirty="0">
                <a:solidFill>
                  <a:schemeClr val="tx1"/>
                </a:solidFill>
                <a:latin typeface="Whitney Book" pitchFamily="2" charset="77"/>
              </a:rPr>
              <a:t> erfordern eine nachhaltig skalierbare Plattform</a:t>
            </a:r>
          </a:p>
          <a:p>
            <a:r>
              <a:rPr lang="de-DE" sz="1200" dirty="0">
                <a:solidFill>
                  <a:schemeClr val="tx1"/>
                </a:solidFill>
                <a:latin typeface="Whitney Book" pitchFamily="2" charset="77"/>
              </a:rPr>
              <a:t>Entscheidungen aufgrund inkorrekter Datenlage sind mit hohen </a:t>
            </a:r>
            <a:r>
              <a:rPr lang="de-DE" sz="1200" dirty="0">
                <a:solidFill>
                  <a:schemeClr val="tx1"/>
                </a:solidFill>
                <a:latin typeface="Whitney Semibold" pitchFamily="2" charset="77"/>
              </a:rPr>
              <a:t>operativen Risiken </a:t>
            </a:r>
            <a:r>
              <a:rPr lang="de-DE" sz="1200" dirty="0">
                <a:solidFill>
                  <a:schemeClr val="tx1"/>
                </a:solidFill>
                <a:latin typeface="Whitney Book" pitchFamily="2" charset="77"/>
              </a:rPr>
              <a:t>behaftet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9A46-7A7E-D849-9754-9880B8B090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54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Testabdeckung gut, weil sehr stabil und kann super erweitert werden.</a:t>
            </a:r>
          </a:p>
          <a:p>
            <a:r>
              <a:rPr lang="de-DE" dirty="0"/>
              <a:t>Wir haben viel wert aufs testen gelegt…während der </a:t>
            </a:r>
            <a:r>
              <a:rPr lang="de-DE" dirty="0" err="1"/>
              <a:t>entwicklung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9A46-7A7E-D849-9754-9880B8B090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26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200" dirty="0" err="1">
                <a:solidFill>
                  <a:schemeClr val="tx1"/>
                </a:solidFill>
                <a:latin typeface="Whitney Semibold" pitchFamily="2" charset="77"/>
              </a:rPr>
              <a:t>Skalierbarkeit</a:t>
            </a:r>
            <a:r>
              <a:rPr lang="en-US" sz="1200" dirty="0">
                <a:solidFill>
                  <a:schemeClr val="tx1"/>
                </a:solidFill>
                <a:latin typeface="Whitney Semibold" pitchFamily="2" charset="77"/>
              </a:rPr>
              <a:t> in Front- und Backend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sz="1200" dirty="0" err="1">
                <a:solidFill>
                  <a:schemeClr val="tx1"/>
                </a:solidFill>
                <a:latin typeface="Whitney Book" pitchFamily="2" charset="77"/>
              </a:rPr>
              <a:t>Skalierbare</a:t>
            </a:r>
            <a:r>
              <a:rPr lang="en-US" sz="1200" dirty="0">
                <a:solidFill>
                  <a:schemeClr val="tx1"/>
                </a:solidFill>
                <a:latin typeface="Whitney Book" pitchFamily="2" charset="77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Whitney Book" pitchFamily="2" charset="77"/>
              </a:rPr>
              <a:t>Backendarchitektur</a:t>
            </a:r>
            <a:endParaRPr lang="en-US" sz="1200" dirty="0">
              <a:solidFill>
                <a:schemeClr val="tx1"/>
              </a:solidFill>
              <a:latin typeface="Whitney Book" pitchFamily="2" charset="77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sz="1200" dirty="0" err="1">
                <a:solidFill>
                  <a:schemeClr val="tx1"/>
                </a:solidFill>
                <a:latin typeface="Whitney Book" pitchFamily="2" charset="77"/>
              </a:rPr>
              <a:t>Hohe</a:t>
            </a:r>
            <a:r>
              <a:rPr lang="en-US" sz="1200" dirty="0">
                <a:solidFill>
                  <a:schemeClr val="tx1"/>
                </a:solidFill>
                <a:latin typeface="Whitney Book" pitchFamily="2" charset="77"/>
              </a:rPr>
              <a:t> Test Case </a:t>
            </a:r>
            <a:r>
              <a:rPr lang="en-US" sz="1200" dirty="0" err="1">
                <a:solidFill>
                  <a:schemeClr val="tx1"/>
                </a:solidFill>
                <a:latin typeface="Whitney Book" pitchFamily="2" charset="77"/>
              </a:rPr>
              <a:t>Überdeckung</a:t>
            </a:r>
            <a:r>
              <a:rPr lang="en-US" sz="1200" dirty="0">
                <a:solidFill>
                  <a:schemeClr val="tx1"/>
                </a:solidFill>
                <a:latin typeface="Whitney Book" pitchFamily="2" charset="77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Whitney Book" pitchFamily="2" charset="77"/>
              </a:rPr>
              <a:t>sorgt</a:t>
            </a:r>
            <a:r>
              <a:rPr lang="en-US" sz="1200" dirty="0">
                <a:solidFill>
                  <a:schemeClr val="tx1"/>
                </a:solidFill>
                <a:latin typeface="Whitney Book" pitchFamily="2" charset="77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Whitney Book" pitchFamily="2" charset="77"/>
              </a:rPr>
              <a:t>für</a:t>
            </a:r>
            <a:r>
              <a:rPr lang="en-US" sz="1200" dirty="0">
                <a:solidFill>
                  <a:schemeClr val="tx1"/>
                </a:solidFill>
                <a:latin typeface="Whitney Book" pitchFamily="2" charset="77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Whitney Book" pitchFamily="2" charset="77"/>
              </a:rPr>
              <a:t>Stabilität</a:t>
            </a:r>
            <a:endParaRPr lang="en-US" sz="1200" dirty="0">
              <a:solidFill>
                <a:schemeClr val="tx1"/>
              </a:solidFill>
              <a:latin typeface="Whitney Book" pitchFamily="2" charset="77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chemeClr val="tx1"/>
                </a:solidFill>
                <a:latin typeface="Whitney Book" pitchFamily="2" charset="77"/>
              </a:rPr>
              <a:t>Modal Flow </a:t>
            </a:r>
            <a:r>
              <a:rPr lang="en-US" sz="1200" dirty="0" err="1">
                <a:solidFill>
                  <a:schemeClr val="tx1"/>
                </a:solidFill>
                <a:latin typeface="Whitney Book" pitchFamily="2" charset="77"/>
              </a:rPr>
              <a:t>im</a:t>
            </a:r>
            <a:r>
              <a:rPr lang="en-US" sz="1200" dirty="0">
                <a:solidFill>
                  <a:schemeClr val="tx1"/>
                </a:solidFill>
                <a:latin typeface="Whitney Book" pitchFamily="2" charset="77"/>
              </a:rPr>
              <a:t> Frontend </a:t>
            </a:r>
            <a:r>
              <a:rPr lang="en-US" sz="1200" dirty="0" err="1">
                <a:solidFill>
                  <a:schemeClr val="tx1"/>
                </a:solidFill>
                <a:latin typeface="Whitney Book" pitchFamily="2" charset="77"/>
              </a:rPr>
              <a:t>entkoppelt</a:t>
            </a:r>
            <a:r>
              <a:rPr lang="en-US" sz="1200" dirty="0">
                <a:solidFill>
                  <a:schemeClr val="tx1"/>
                </a:solidFill>
                <a:latin typeface="Whitney Book" pitchFamily="2" charset="77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Whitney Book" pitchFamily="2" charset="77"/>
              </a:rPr>
              <a:t>Komponenten</a:t>
            </a:r>
            <a:endParaRPr lang="en-US" sz="1200" dirty="0">
              <a:solidFill>
                <a:schemeClr val="tx1"/>
              </a:solidFill>
              <a:latin typeface="Whitney Book" pitchFamily="2" charset="77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  <a:defRPr/>
            </a:pPr>
            <a:endParaRPr lang="en-US" sz="1200" dirty="0">
              <a:solidFill>
                <a:schemeClr val="tx1"/>
              </a:solidFill>
              <a:latin typeface="Whitney Book" pitchFamily="2" charset="77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sz="1200" dirty="0" err="1">
                <a:solidFill>
                  <a:schemeClr val="tx1"/>
                </a:solidFill>
                <a:latin typeface="Whitney Book" pitchFamily="2" charset="77"/>
              </a:rPr>
              <a:t>Evtl</a:t>
            </a:r>
            <a:r>
              <a:rPr lang="en-US" sz="1200" dirty="0">
                <a:solidFill>
                  <a:schemeClr val="tx1"/>
                </a:solidFill>
                <a:latin typeface="Whitney Book" pitchFamily="2" charset="77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Whitney Book" pitchFamily="2" charset="77"/>
              </a:rPr>
              <a:t>Heapmap</a:t>
            </a:r>
            <a:r>
              <a:rPr lang="en-US" sz="1200" dirty="0">
                <a:solidFill>
                  <a:schemeClr val="tx1"/>
                </a:solidFill>
                <a:latin typeface="Whitney Book" pitchFamily="2" charset="77"/>
              </a:rPr>
              <a:t> und </a:t>
            </a:r>
            <a:r>
              <a:rPr lang="en-US" sz="1200" dirty="0" err="1">
                <a:solidFill>
                  <a:schemeClr val="tx1"/>
                </a:solidFill>
                <a:latin typeface="Whitney Book" pitchFamily="2" charset="77"/>
              </a:rPr>
              <a:t>Staudaten</a:t>
            </a:r>
            <a:endParaRPr lang="en-US" sz="1200" dirty="0">
              <a:solidFill>
                <a:schemeClr val="tx1"/>
              </a:solidFill>
              <a:latin typeface="Whitney Book" pitchFamily="2" charset="77"/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9A46-7A7E-D849-9754-9880B8B090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91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9A46-7A7E-D849-9754-9880B8B090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95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9A46-7A7E-D849-9754-9880B8B090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2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SOA Überleitung!!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9A46-7A7E-D849-9754-9880B8B090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27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9A46-7A7E-D849-9754-9880B8B090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1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Title, 2x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246611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" name="think-cell Folie" r:id="rId4" imgW="136" imgH="136" progId="TCLayout.ActiveDocument.1">
                  <p:embed/>
                </p:oleObj>
              </mc:Choice>
              <mc:Fallback>
                <p:oleObj name="think-cell Folie" r:id="rId4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7987" y="6356350"/>
            <a:ext cx="2743200" cy="365125"/>
          </a:xfrm>
        </p:spPr>
        <p:txBody>
          <a:bodyPr/>
          <a:lstStyle/>
          <a:p>
            <a:fld id="{2E0402D8-FEAC-FC4E-BE2B-DE72B9902DF5}" type="datetime1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40813" y="6356350"/>
            <a:ext cx="2743200" cy="365125"/>
          </a:xfrm>
        </p:spPr>
        <p:txBody>
          <a:bodyPr/>
          <a:lstStyle/>
          <a:p>
            <a:fld id="{FDACEDFC-5FF3-CC48-8B2E-03B42D2A4414}" type="slidenum">
              <a:rPr lang="en-US" smtClean="0"/>
              <a:t>‹Nr.›</a:t>
            </a:fld>
            <a:endParaRPr lang="en-US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849676"/>
            <a:ext cx="11376025" cy="741184"/>
          </a:xfrm>
        </p:spPr>
        <p:txBody>
          <a:bodyPr lIns="0" anchor="t" anchorCtr="0"/>
          <a:lstStyle>
            <a:lvl1pPr marL="0" indent="0">
              <a:spcBef>
                <a:spcPts val="0"/>
              </a:spcBef>
              <a:buNone/>
              <a:defRPr sz="2400" baseline="0">
                <a:latin typeface="Whitney Semibold" charset="0"/>
                <a:ea typeface="Whitney Semibold" charset="0"/>
                <a:cs typeface="Whitney Semibold" charset="0"/>
              </a:defRPr>
            </a:lvl1pPr>
          </a:lstStyle>
          <a:p>
            <a:pPr lvl="0"/>
            <a:r>
              <a:rPr lang="en-US" dirty="0"/>
              <a:t>Slide Description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381363"/>
            <a:ext cx="11376024" cy="383812"/>
          </a:xfrm>
          <a:ln>
            <a:noFill/>
          </a:ln>
        </p:spPr>
        <p:txBody>
          <a:bodyPr lIns="360000"/>
          <a:lstStyle>
            <a:lvl1pPr>
              <a:defRPr sz="2000" b="0" baseline="0">
                <a:solidFill>
                  <a:schemeClr val="bg1">
                    <a:lumMod val="65000"/>
                  </a:schemeClr>
                </a:solidFill>
                <a:latin typeface="Whitney Book" charset="0"/>
                <a:ea typeface="Whitney Book" charset="0"/>
                <a:cs typeface="Whitney Book" charset="0"/>
              </a:defRPr>
            </a:lvl1pPr>
          </a:lstStyle>
          <a:p>
            <a:r>
              <a:rPr lang="en-US" dirty="0"/>
              <a:t>Chapter Title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407987" y="763930"/>
            <a:ext cx="1137602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>
            <a:spLocks noGrp="1"/>
          </p:cNvSpPr>
          <p:nvPr>
            <p:ph idx="1" hasCustomPrompt="1"/>
          </p:nvPr>
        </p:nvSpPr>
        <p:spPr>
          <a:xfrm>
            <a:off x="407988" y="1773238"/>
            <a:ext cx="11376024" cy="43926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r>
              <a:rPr lang="de-DE" noProof="0" dirty="0"/>
              <a:t> (</a:t>
            </a:r>
            <a:r>
              <a:rPr lang="de-DE" noProof="0" dirty="0" err="1"/>
              <a:t>sizes</a:t>
            </a:r>
            <a:r>
              <a:rPr lang="de-DE" noProof="0" dirty="0"/>
              <a:t>: 16, 18, 22, 24)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3" pos="257" userDrawn="1">
          <p15:clr>
            <a:srgbClr val="FBAE40"/>
          </p15:clr>
        </p15:guide>
        <p15:guide id="4" pos="7423" userDrawn="1">
          <p15:clr>
            <a:srgbClr val="FBAE40"/>
          </p15:clr>
        </p15:guide>
        <p15:guide id="5" orient="horz" pos="232" userDrawn="1">
          <p15:clr>
            <a:srgbClr val="FBAE40"/>
          </p15:clr>
        </p15:guide>
        <p15:guide id="6" orient="horz" pos="482" userDrawn="1">
          <p15:clr>
            <a:srgbClr val="FBAE40"/>
          </p15:clr>
        </p15:guide>
        <p15:guide id="7" orient="horz" pos="527" userDrawn="1">
          <p15:clr>
            <a:srgbClr val="FBAE40"/>
          </p15:clr>
        </p15:guide>
        <p15:guide id="8" orient="horz" pos="890" userDrawn="1">
          <p15:clr>
            <a:srgbClr val="FBAE40"/>
          </p15:clr>
        </p15:guide>
        <p15:guide id="10" orient="horz" pos="1117" userDrawn="1">
          <p15:clr>
            <a:srgbClr val="FBAE40"/>
          </p15:clr>
        </p15:guide>
        <p15:guide id="11" orient="horz" pos="1344" userDrawn="1">
          <p15:clr>
            <a:srgbClr val="FBAE40"/>
          </p15:clr>
        </p15:guide>
        <p15:guide id="12" orient="horz" pos="3884" userDrawn="1">
          <p15:clr>
            <a:srgbClr val="FBAE40"/>
          </p15:clr>
        </p15:guide>
        <p15:guide id="13" pos="3772" userDrawn="1">
          <p15:clr>
            <a:srgbClr val="FBAE40"/>
          </p15:clr>
        </p15:guide>
        <p15:guide id="14" pos="390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455A6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455A6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55A64"/>
                </a:solidFill>
              </a:defRPr>
            </a:lvl1pPr>
          </a:lstStyle>
          <a:p>
            <a:fld id="{09B913BD-36AE-AF40-969F-3B01BF6BD4F4}" type="datetime1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55A6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55A64"/>
                </a:solidFill>
              </a:defRPr>
            </a:lvl1pPr>
          </a:lstStyle>
          <a:p>
            <a:r>
              <a:rPr lang="en-US" dirty="0" err="1"/>
              <a:t>kondens.ch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226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02D8-FEAC-FC4E-BE2B-DE72B9902DF5}" type="datetime1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CEDFC-5FF3-CC48-8B2E-03B42D2A4414}" type="slidenum">
              <a:rPr lang="en-US" smtClean="0"/>
              <a:t>‹Nr.›</a:t>
            </a:fld>
            <a:endParaRPr lang="en-US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830426"/>
            <a:ext cx="10515600" cy="747371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400" baseline="0">
                <a:latin typeface="Whitney Semibold" charset="0"/>
                <a:ea typeface="Whitney Semibold" charset="0"/>
                <a:cs typeface="Whitney Semibold" charset="0"/>
              </a:defRPr>
            </a:lvl1pPr>
          </a:lstStyle>
          <a:p>
            <a:pPr lvl="0"/>
            <a:r>
              <a:rPr lang="en-US" dirty="0"/>
              <a:t>Slide Description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398804"/>
          </a:xfrm>
          <a:ln>
            <a:noFill/>
          </a:ln>
        </p:spPr>
        <p:txBody>
          <a:bodyPr/>
          <a:lstStyle>
            <a:lvl1pPr>
              <a:defRPr sz="2000" b="0" baseline="0">
                <a:solidFill>
                  <a:schemeClr val="bg1">
                    <a:lumMod val="65000"/>
                  </a:schemeClr>
                </a:solidFill>
                <a:latin typeface="Whitney Book" charset="0"/>
                <a:ea typeface="Whitney Book" charset="0"/>
                <a:cs typeface="Whitney Book" charset="0"/>
              </a:defRPr>
            </a:lvl1pPr>
          </a:lstStyle>
          <a:p>
            <a:r>
              <a:rPr lang="en-US" dirty="0"/>
              <a:t>Chapter Title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38200" y="763930"/>
            <a:ext cx="105156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257" userDrawn="1">
          <p15:clr>
            <a:srgbClr val="FBAE40"/>
          </p15:clr>
        </p15:guide>
        <p15:guide id="2" pos="7423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32" userDrawn="1">
          <p15:clr>
            <a:srgbClr val="FBAE40"/>
          </p15:clr>
        </p15:guide>
        <p15:guide id="5" orient="horz" pos="482" userDrawn="1">
          <p15:clr>
            <a:srgbClr val="FBAE40"/>
          </p15:clr>
        </p15:guide>
        <p15:guide id="6" orient="horz" pos="527" userDrawn="1">
          <p15:clr>
            <a:srgbClr val="FBAE40"/>
          </p15:clr>
        </p15:guide>
        <p15:guide id="7" orient="horz" pos="799" userDrawn="1">
          <p15:clr>
            <a:srgbClr val="FBAE40"/>
          </p15:clr>
        </p15:guide>
        <p15:guide id="8" orient="horz" pos="1003" userDrawn="1">
          <p15:clr>
            <a:srgbClr val="FBAE40"/>
          </p15:clr>
        </p15:guide>
        <p15:guide id="9" orient="horz" pos="1117" userDrawn="1">
          <p15:clr>
            <a:srgbClr val="FBAE40"/>
          </p15:clr>
        </p15:guide>
        <p15:guide id="10" orient="horz" pos="388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0C92-1928-E243-9F4E-F0587FE8C486}" type="datetime1">
              <a:rPr lang="en-US" smtClean="0"/>
              <a:t>2/14/2018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CEDFC-5FF3-CC48-8B2E-03B42D2A441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26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8961480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" name="think-cell Folie" r:id="rId8" imgW="136" imgH="136" progId="TCLayout.ActiveDocument.1">
                  <p:embed/>
                </p:oleObj>
              </mc:Choice>
              <mc:Fallback>
                <p:oleObj name="think-cell Folie" r:id="rId8" imgW="136" imgH="13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</a:lstStyle>
          <a:p>
            <a:fld id="{090BA5C7-C7D4-BD40-814C-FDA1D4AFF053}" type="datetime1">
              <a:rPr lang="en-US" smtClean="0"/>
              <a:t>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</a:lstStyle>
          <a:p>
            <a:fld id="{FDACEDFC-5FF3-CC48-8B2E-03B42D2A441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60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455A64"/>
          </a:solidFill>
          <a:latin typeface="Whitney Semibold" charset="0"/>
          <a:ea typeface="Whitney Semibold" charset="0"/>
          <a:cs typeface="Whitney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2800" kern="1200">
          <a:solidFill>
            <a:srgbClr val="455A64"/>
          </a:solidFill>
          <a:latin typeface="Whitney Book" charset="0"/>
          <a:ea typeface="Whitney Book" charset="0"/>
          <a:cs typeface="Whitney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400" kern="1200">
          <a:solidFill>
            <a:srgbClr val="455A64"/>
          </a:solidFill>
          <a:latin typeface="Whitney Book" charset="0"/>
          <a:ea typeface="Whitney Book" charset="0"/>
          <a:cs typeface="Whitney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kern="1200">
          <a:solidFill>
            <a:srgbClr val="455A64"/>
          </a:solidFill>
          <a:latin typeface="Whitney Book" charset="0"/>
          <a:ea typeface="Whitney Book" charset="0"/>
          <a:cs typeface="Whitney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800" kern="1200">
          <a:solidFill>
            <a:srgbClr val="455A64"/>
          </a:solidFill>
          <a:latin typeface="Whitney Book" charset="0"/>
          <a:ea typeface="Whitney Book" charset="0"/>
          <a:cs typeface="Whitney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800" kern="1200">
          <a:solidFill>
            <a:srgbClr val="455A64"/>
          </a:solidFill>
          <a:latin typeface="Whitney Book" charset="0"/>
          <a:ea typeface="Whitney Book" charset="0"/>
          <a:cs typeface="Whitney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21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/" TargetMode="External"/><Relationship Id="rId2" Type="http://schemas.openxmlformats.org/officeDocument/2006/relationships/hyperlink" Target="http://www.freepik.com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612571"/>
            <a:ext cx="6203795" cy="816429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Whitney Semibold" charset="0"/>
                <a:ea typeface="Whitney Semibold" charset="0"/>
                <a:cs typeface="Whitney Semibold" charset="0"/>
              </a:rPr>
              <a:t>Smart City Cockpit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0" y="3381700"/>
            <a:ext cx="4572000" cy="81642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455A64"/>
                </a:solidFill>
                <a:latin typeface="Whitney Semibold" charset="0"/>
                <a:ea typeface="Whitney Semibold" charset="0"/>
                <a:cs typeface="Whitney Semibold" charset="0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Whitney Book" charset="0"/>
                <a:ea typeface="Whitney Book" charset="0"/>
                <a:cs typeface="Whitney Book" charset="0"/>
              </a:rPr>
              <a:t>Team Herr Oku</a:t>
            </a:r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8162693" y="6356350"/>
            <a:ext cx="362132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smart-city-</a:t>
            </a:r>
            <a:r>
              <a:rPr lang="en-US" sz="1400" dirty="0" err="1">
                <a:solidFill>
                  <a:schemeClr val="bg1"/>
                </a:solidFill>
              </a:rPr>
              <a:t>cockpit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.herokuapp.com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8EE980-BEF9-6248-8977-FA07AF6D5F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9327" y="315796"/>
            <a:ext cx="2575319" cy="208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46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0A8E0D5-5634-4A4F-A8D9-53ABF18E9068}"/>
              </a:ext>
            </a:extLst>
          </p:cNvPr>
          <p:cNvGrpSpPr/>
          <p:nvPr/>
        </p:nvGrpSpPr>
        <p:grpSpPr>
          <a:xfrm>
            <a:off x="418042" y="5343791"/>
            <a:ext cx="11365971" cy="823044"/>
            <a:chOff x="418042" y="1419186"/>
            <a:chExt cx="11365971" cy="823044"/>
          </a:xfrm>
        </p:grpSpPr>
        <p:sp>
          <p:nvSpPr>
            <p:cNvPr id="266" name="Rechteck 38">
              <a:extLst>
                <a:ext uri="{FF2B5EF4-FFF2-40B4-BE49-F238E27FC236}">
                  <a16:creationId xmlns:a16="http://schemas.microsoft.com/office/drawing/2014/main" id="{2478C3B7-2FB6-E746-A33C-5F1F46926B7D}"/>
                </a:ext>
              </a:extLst>
            </p:cNvPr>
            <p:cNvSpPr/>
            <p:nvPr/>
          </p:nvSpPr>
          <p:spPr>
            <a:xfrm>
              <a:off x="418042" y="1419187"/>
              <a:ext cx="11365971" cy="8230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7" name="Text Placeholder 6">
              <a:extLst>
                <a:ext uri="{FF2B5EF4-FFF2-40B4-BE49-F238E27FC236}">
                  <a16:creationId xmlns:a16="http://schemas.microsoft.com/office/drawing/2014/main" id="{12E2E2C1-7722-6141-8036-1E502F912729}"/>
                </a:ext>
              </a:extLst>
            </p:cNvPr>
            <p:cNvSpPr txBox="1">
              <a:spLocks/>
            </p:cNvSpPr>
            <p:nvPr/>
          </p:nvSpPr>
          <p:spPr>
            <a:xfrm>
              <a:off x="537480" y="1419186"/>
              <a:ext cx="2196841" cy="34103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Tx/>
                <a:buNone/>
                <a:defRPr/>
              </a:pPr>
              <a:r>
                <a:rPr lang="en-US" sz="1800" dirty="0" err="1">
                  <a:solidFill>
                    <a:schemeClr val="tx1"/>
                  </a:solidFill>
                  <a:latin typeface="Whitney Semibold" charset="0"/>
                  <a:ea typeface="Whitney Semibold" charset="0"/>
                  <a:cs typeface="Whitney Semibold" charset="0"/>
                </a:rPr>
                <a:t>Persistenzverwaltung</a:t>
              </a:r>
              <a:endParaRPr lang="en-US" sz="1800" dirty="0">
                <a:solidFill>
                  <a:schemeClr val="tx1"/>
                </a:solidFill>
                <a:latin typeface="Whitney Book" pitchFamily="2" charset="77"/>
                <a:ea typeface="Whitney Semibold" charset="0"/>
                <a:cs typeface="Whitney Semibold" charset="0"/>
              </a:endParaRP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257166D6-8445-0E4E-A629-D85073867967}"/>
              </a:ext>
            </a:extLst>
          </p:cNvPr>
          <p:cNvGrpSpPr/>
          <p:nvPr/>
        </p:nvGrpSpPr>
        <p:grpSpPr>
          <a:xfrm>
            <a:off x="406781" y="2414579"/>
            <a:ext cx="11365971" cy="2778811"/>
            <a:chOff x="418042" y="1419186"/>
            <a:chExt cx="11365971" cy="2778811"/>
          </a:xfrm>
        </p:grpSpPr>
        <p:sp>
          <p:nvSpPr>
            <p:cNvPr id="224" name="Rechteck 38">
              <a:extLst>
                <a:ext uri="{FF2B5EF4-FFF2-40B4-BE49-F238E27FC236}">
                  <a16:creationId xmlns:a16="http://schemas.microsoft.com/office/drawing/2014/main" id="{6AF45541-88D4-FB4E-9D3D-B8C1C90CAE1F}"/>
                </a:ext>
              </a:extLst>
            </p:cNvPr>
            <p:cNvSpPr/>
            <p:nvPr/>
          </p:nvSpPr>
          <p:spPr>
            <a:xfrm>
              <a:off x="418042" y="1419187"/>
              <a:ext cx="11365971" cy="2778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5" name="Text Placeholder 6">
              <a:extLst>
                <a:ext uri="{FF2B5EF4-FFF2-40B4-BE49-F238E27FC236}">
                  <a16:creationId xmlns:a16="http://schemas.microsoft.com/office/drawing/2014/main" id="{45C879B7-77C2-A741-8A46-C0ECA1BE0873}"/>
                </a:ext>
              </a:extLst>
            </p:cNvPr>
            <p:cNvSpPr txBox="1">
              <a:spLocks/>
            </p:cNvSpPr>
            <p:nvPr/>
          </p:nvSpPr>
          <p:spPr>
            <a:xfrm>
              <a:off x="537481" y="1419186"/>
              <a:ext cx="1862738" cy="34103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Tx/>
                <a:buNone/>
                <a:defRPr/>
              </a:pPr>
              <a:r>
                <a:rPr lang="en-US" sz="1800" dirty="0" err="1">
                  <a:solidFill>
                    <a:schemeClr val="tx1"/>
                  </a:solidFill>
                  <a:latin typeface="Whitney Semibold" charset="0"/>
                  <a:ea typeface="Whitney Semibold" charset="0"/>
                  <a:cs typeface="Whitney Semibold" charset="0"/>
                </a:rPr>
                <a:t>Anwendungslogik</a:t>
              </a:r>
              <a:endParaRPr lang="en-US" sz="1800" dirty="0">
                <a:solidFill>
                  <a:schemeClr val="tx1"/>
                </a:solidFill>
                <a:latin typeface="Whitney Book" pitchFamily="2" charset="77"/>
                <a:ea typeface="Whitney Semibold" charset="0"/>
                <a:cs typeface="Whitney Semibold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CEDFC-5FF3-CC48-8B2E-03B42D2A4414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7987" y="849676"/>
            <a:ext cx="11376025" cy="41873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Skalierbare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Serviceorientierte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Architektur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07988" y="420528"/>
            <a:ext cx="288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6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b="1" dirty="0">
                <a:solidFill>
                  <a:schemeClr val="bg1"/>
                </a:solidFill>
              </a:rPr>
              <a:t>2</a:t>
            </a:r>
            <a:endParaRPr lang="de-DE" b="1" dirty="0">
              <a:solidFill>
                <a:schemeClr val="bg1"/>
              </a:solidFill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74CD43E-7071-1041-A161-F79B9C7AF7F5}"/>
              </a:ext>
            </a:extLst>
          </p:cNvPr>
          <p:cNvGrpSpPr/>
          <p:nvPr/>
        </p:nvGrpSpPr>
        <p:grpSpPr>
          <a:xfrm>
            <a:off x="418042" y="1419186"/>
            <a:ext cx="11365971" cy="823044"/>
            <a:chOff x="418042" y="1419186"/>
            <a:chExt cx="11365971" cy="823044"/>
          </a:xfrm>
        </p:grpSpPr>
        <p:sp>
          <p:nvSpPr>
            <p:cNvPr id="219" name="Rechteck 38">
              <a:extLst>
                <a:ext uri="{FF2B5EF4-FFF2-40B4-BE49-F238E27FC236}">
                  <a16:creationId xmlns:a16="http://schemas.microsoft.com/office/drawing/2014/main" id="{7968B70E-E768-6A46-8EBD-06A1EA613E8A}"/>
                </a:ext>
              </a:extLst>
            </p:cNvPr>
            <p:cNvSpPr/>
            <p:nvPr/>
          </p:nvSpPr>
          <p:spPr>
            <a:xfrm>
              <a:off x="418042" y="1419187"/>
              <a:ext cx="11365971" cy="8230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0" name="Text Placeholder 6">
              <a:extLst>
                <a:ext uri="{FF2B5EF4-FFF2-40B4-BE49-F238E27FC236}">
                  <a16:creationId xmlns:a16="http://schemas.microsoft.com/office/drawing/2014/main" id="{43A58E4F-3839-6C4B-9359-A676F377F755}"/>
                </a:ext>
              </a:extLst>
            </p:cNvPr>
            <p:cNvSpPr txBox="1">
              <a:spLocks/>
            </p:cNvSpPr>
            <p:nvPr/>
          </p:nvSpPr>
          <p:spPr>
            <a:xfrm>
              <a:off x="537481" y="1419186"/>
              <a:ext cx="1862738" cy="34103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Tx/>
                <a:buNone/>
                <a:defRPr/>
              </a:pPr>
              <a:r>
                <a:rPr lang="en-US" sz="1800" dirty="0">
                  <a:solidFill>
                    <a:schemeClr val="tx1"/>
                  </a:solidFill>
                  <a:latin typeface="Whitney Semibold" charset="0"/>
                  <a:ea typeface="Whitney Semibold" charset="0"/>
                  <a:cs typeface="Whitney Semibold" charset="0"/>
                </a:rPr>
                <a:t>REST Endpoints</a:t>
              </a:r>
              <a:endParaRPr lang="en-US" sz="1800" dirty="0">
                <a:solidFill>
                  <a:schemeClr val="tx1"/>
                </a:solidFill>
                <a:latin typeface="Whitney Book" pitchFamily="2" charset="77"/>
                <a:ea typeface="Whitney Semibold" charset="0"/>
                <a:cs typeface="Whitney Semibold" charset="0"/>
              </a:endParaRPr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D796709-4586-4C44-9DE1-F40CC5D3CD8A}"/>
              </a:ext>
            </a:extLst>
          </p:cNvPr>
          <p:cNvCxnSpPr>
            <a:cxnSpLocks/>
            <a:stCxn id="112" idx="2"/>
          </p:cNvCxnSpPr>
          <p:nvPr/>
        </p:nvCxnSpPr>
        <p:spPr>
          <a:xfrm>
            <a:off x="9521230" y="4078064"/>
            <a:ext cx="0" cy="257907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3080AA2-1DE1-034C-9A60-268A46C817F6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4974162" y="4074149"/>
            <a:ext cx="0" cy="261822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Elbow Connector 285">
            <a:extLst>
              <a:ext uri="{FF2B5EF4-FFF2-40B4-BE49-F238E27FC236}">
                <a16:creationId xmlns:a16="http://schemas.microsoft.com/office/drawing/2014/main" id="{2AB9AA7E-5F05-3B42-95EA-96EC25788EBA}"/>
              </a:ext>
            </a:extLst>
          </p:cNvPr>
          <p:cNvCxnSpPr>
            <a:stCxn id="110" idx="2"/>
            <a:endCxn id="111" idx="0"/>
          </p:cNvCxnSpPr>
          <p:nvPr/>
        </p:nvCxnSpPr>
        <p:spPr>
          <a:xfrm rot="5400000">
            <a:off x="8574087" y="698920"/>
            <a:ext cx="781143" cy="3423622"/>
          </a:xfrm>
          <a:prstGeom prst="bentConnector3">
            <a:avLst>
              <a:gd name="adj1" fmla="val 63638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BF5ED5CC-6DFC-3848-909D-BB4F924ABCE6}"/>
              </a:ext>
            </a:extLst>
          </p:cNvPr>
          <p:cNvCxnSpPr>
            <a:cxnSpLocks/>
            <a:stCxn id="109" idx="2"/>
          </p:cNvCxnSpPr>
          <p:nvPr/>
        </p:nvCxnSpPr>
        <p:spPr>
          <a:xfrm>
            <a:off x="8396705" y="2020160"/>
            <a:ext cx="0" cy="498728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Elbow Connector 296">
            <a:extLst>
              <a:ext uri="{FF2B5EF4-FFF2-40B4-BE49-F238E27FC236}">
                <a16:creationId xmlns:a16="http://schemas.microsoft.com/office/drawing/2014/main" id="{ED558E79-E8AA-8542-AFF4-9B03CD112C66}"/>
              </a:ext>
            </a:extLst>
          </p:cNvPr>
          <p:cNvCxnSpPr>
            <a:cxnSpLocks/>
            <a:stCxn id="47" idx="2"/>
            <a:endCxn id="111" idx="0"/>
          </p:cNvCxnSpPr>
          <p:nvPr/>
        </p:nvCxnSpPr>
        <p:spPr>
          <a:xfrm rot="16200000" flipH="1">
            <a:off x="5151460" y="699915"/>
            <a:ext cx="781143" cy="3421632"/>
          </a:xfrm>
          <a:prstGeom prst="bentConnector3">
            <a:avLst>
              <a:gd name="adj1" fmla="val 63638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B712D51-16E8-C549-B7EF-77174CD26EBD}"/>
              </a:ext>
            </a:extLst>
          </p:cNvPr>
          <p:cNvCxnSpPr>
            <a:cxnSpLocks/>
          </p:cNvCxnSpPr>
          <p:nvPr/>
        </p:nvCxnSpPr>
        <p:spPr>
          <a:xfrm>
            <a:off x="6101027" y="2020159"/>
            <a:ext cx="0" cy="498728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Elbow Connector 304">
            <a:extLst>
              <a:ext uri="{FF2B5EF4-FFF2-40B4-BE49-F238E27FC236}">
                <a16:creationId xmlns:a16="http://schemas.microsoft.com/office/drawing/2014/main" id="{E410D604-8691-D543-986E-E815C4F8FF68}"/>
              </a:ext>
            </a:extLst>
          </p:cNvPr>
          <p:cNvCxnSpPr>
            <a:cxnSpLocks/>
            <a:stCxn id="111" idx="2"/>
            <a:endCxn id="113" idx="0"/>
          </p:cNvCxnSpPr>
          <p:nvPr/>
        </p:nvCxnSpPr>
        <p:spPr>
          <a:xfrm rot="5400000">
            <a:off x="4835091" y="2176123"/>
            <a:ext cx="1413880" cy="3421632"/>
          </a:xfrm>
          <a:prstGeom prst="bentConnector3">
            <a:avLst>
              <a:gd name="adj1" fmla="val 82023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Elbow Connector 315">
            <a:extLst>
              <a:ext uri="{FF2B5EF4-FFF2-40B4-BE49-F238E27FC236}">
                <a16:creationId xmlns:a16="http://schemas.microsoft.com/office/drawing/2014/main" id="{9900DE51-99E9-CC4F-91AB-AA3D2AC7BD24}"/>
              </a:ext>
            </a:extLst>
          </p:cNvPr>
          <p:cNvCxnSpPr>
            <a:cxnSpLocks/>
            <a:stCxn id="111" idx="2"/>
            <a:endCxn id="117" idx="0"/>
          </p:cNvCxnSpPr>
          <p:nvPr/>
        </p:nvCxnSpPr>
        <p:spPr>
          <a:xfrm rot="16200000" flipH="1">
            <a:off x="8255522" y="2177324"/>
            <a:ext cx="1413880" cy="3419230"/>
          </a:xfrm>
          <a:prstGeom prst="bentConnector3">
            <a:avLst>
              <a:gd name="adj1" fmla="val 82023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48D2E2F5-D8AE-DC48-BA96-AD1E255B0275}"/>
              </a:ext>
            </a:extLst>
          </p:cNvPr>
          <p:cNvCxnSpPr>
            <a:cxnSpLocks/>
            <a:stCxn id="115" idx="3"/>
            <a:endCxn id="111" idx="1"/>
          </p:cNvCxnSpPr>
          <p:nvPr/>
        </p:nvCxnSpPr>
        <p:spPr>
          <a:xfrm flipV="1">
            <a:off x="4822197" y="2990651"/>
            <a:ext cx="1439073" cy="10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EE8AF5F3-E0CF-5245-83F3-0FB2E3494C88}"/>
              </a:ext>
            </a:extLst>
          </p:cNvPr>
          <p:cNvCxnSpPr>
            <a:cxnSpLocks/>
            <a:endCxn id="181" idx="0"/>
          </p:cNvCxnSpPr>
          <p:nvPr/>
        </p:nvCxnSpPr>
        <p:spPr>
          <a:xfrm>
            <a:off x="3831214" y="4972782"/>
            <a:ext cx="1" cy="589411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D0DB7D74-A9AA-534A-A042-6BA96BBD1E61}"/>
              </a:ext>
            </a:extLst>
          </p:cNvPr>
          <p:cNvCxnSpPr>
            <a:cxnSpLocks/>
          </p:cNvCxnSpPr>
          <p:nvPr/>
        </p:nvCxnSpPr>
        <p:spPr>
          <a:xfrm>
            <a:off x="6101027" y="4972782"/>
            <a:ext cx="1" cy="589411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96ED1938-EE11-AF43-BD5C-68B943C5DF5B}"/>
              </a:ext>
            </a:extLst>
          </p:cNvPr>
          <p:cNvCxnSpPr>
            <a:cxnSpLocks/>
            <a:stCxn id="116" idx="2"/>
          </p:cNvCxnSpPr>
          <p:nvPr/>
        </p:nvCxnSpPr>
        <p:spPr>
          <a:xfrm>
            <a:off x="8393391" y="4972782"/>
            <a:ext cx="8873" cy="589411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65BA935B-4F9F-1B43-AD09-8BCAE8225D6D}"/>
              </a:ext>
            </a:extLst>
          </p:cNvPr>
          <p:cNvCxnSpPr>
            <a:cxnSpLocks/>
            <a:stCxn id="117" idx="2"/>
            <a:endCxn id="185" idx="0"/>
          </p:cNvCxnSpPr>
          <p:nvPr/>
        </p:nvCxnSpPr>
        <p:spPr>
          <a:xfrm>
            <a:off x="10672077" y="4972782"/>
            <a:ext cx="2403" cy="589411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5E6B839E-4E98-4444-9D65-E94D8787B6E9}"/>
              </a:ext>
            </a:extLst>
          </p:cNvPr>
          <p:cNvCxnSpPr>
            <a:cxnSpLocks/>
          </p:cNvCxnSpPr>
          <p:nvPr/>
        </p:nvCxnSpPr>
        <p:spPr>
          <a:xfrm>
            <a:off x="8896554" y="4980602"/>
            <a:ext cx="266022" cy="58159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18D85B6D-791A-6649-8977-841E7378B0EA}"/>
              </a:ext>
            </a:extLst>
          </p:cNvPr>
          <p:cNvCxnSpPr>
            <a:cxnSpLocks/>
          </p:cNvCxnSpPr>
          <p:nvPr/>
        </p:nvCxnSpPr>
        <p:spPr>
          <a:xfrm flipH="1">
            <a:off x="9484728" y="4980602"/>
            <a:ext cx="277023" cy="58159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hteck: abgerundete Ecken 4">
            <a:extLst>
              <a:ext uri="{FF2B5EF4-FFF2-40B4-BE49-F238E27FC236}">
                <a16:creationId xmlns:a16="http://schemas.microsoft.com/office/drawing/2014/main" id="{E1A57840-7A99-5041-9478-4E66CF2FCEE7}"/>
              </a:ext>
            </a:extLst>
          </p:cNvPr>
          <p:cNvSpPr/>
          <p:nvPr/>
        </p:nvSpPr>
        <p:spPr>
          <a:xfrm>
            <a:off x="3983179" y="3695246"/>
            <a:ext cx="1981966" cy="37890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Whitney Semibold" pitchFamily="2" charset="77"/>
              </a:rPr>
              <a:t>E</a:t>
            </a:r>
            <a:r>
              <a:rPr lang="de-DE" sz="1400" dirty="0" err="1">
                <a:latin typeface="Whitney Semibold" pitchFamily="2" charset="77"/>
              </a:rPr>
              <a:t>ventService</a:t>
            </a:r>
            <a:endParaRPr lang="de-DE" sz="1400" dirty="0">
              <a:latin typeface="Whitney Semibold" pitchFamily="2" charset="77"/>
            </a:endParaRPr>
          </a:p>
        </p:txBody>
      </p:sp>
      <p:sp>
        <p:nvSpPr>
          <p:cNvPr id="111" name="Rechteck: abgerundete Ecken 4">
            <a:extLst>
              <a:ext uri="{FF2B5EF4-FFF2-40B4-BE49-F238E27FC236}">
                <a16:creationId xmlns:a16="http://schemas.microsoft.com/office/drawing/2014/main" id="{C4BAAFE1-BCC1-2B47-8092-243077335197}"/>
              </a:ext>
            </a:extLst>
          </p:cNvPr>
          <p:cNvSpPr/>
          <p:nvPr/>
        </p:nvSpPr>
        <p:spPr>
          <a:xfrm>
            <a:off x="6261270" y="2801303"/>
            <a:ext cx="1983154" cy="37869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latin typeface="Whitney Semibold" pitchFamily="2" charset="77"/>
              </a:rPr>
              <a:t>ServiceRegistry</a:t>
            </a:r>
            <a:endParaRPr lang="de-DE" sz="1400" dirty="0">
              <a:latin typeface="Whitney Semibold" pitchFamily="2" charset="77"/>
            </a:endParaRPr>
          </a:p>
        </p:txBody>
      </p:sp>
      <p:sp>
        <p:nvSpPr>
          <p:cNvPr id="181" name="Rechteck: abgerundete Ecken 4">
            <a:extLst>
              <a:ext uri="{FF2B5EF4-FFF2-40B4-BE49-F238E27FC236}">
                <a16:creationId xmlns:a16="http://schemas.microsoft.com/office/drawing/2014/main" id="{C2B748F7-55FB-AD44-9AF1-CFB673F13469}"/>
              </a:ext>
            </a:extLst>
          </p:cNvPr>
          <p:cNvSpPr/>
          <p:nvPr/>
        </p:nvSpPr>
        <p:spPr>
          <a:xfrm>
            <a:off x="2840232" y="5562193"/>
            <a:ext cx="1981966" cy="3789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latin typeface="Whitney Semibold" pitchFamily="2" charset="77"/>
              </a:rPr>
              <a:t>FeedbackPersistence</a:t>
            </a:r>
            <a:endParaRPr lang="de-DE" sz="1400" dirty="0">
              <a:latin typeface="Whitney Semibold" pitchFamily="2" charset="77"/>
            </a:endParaRPr>
          </a:p>
        </p:txBody>
      </p:sp>
      <p:sp>
        <p:nvSpPr>
          <p:cNvPr id="183" name="Rechteck: abgerundete Ecken 4">
            <a:extLst>
              <a:ext uri="{FF2B5EF4-FFF2-40B4-BE49-F238E27FC236}">
                <a16:creationId xmlns:a16="http://schemas.microsoft.com/office/drawing/2014/main" id="{F48B166E-E504-E640-8F0C-A46CF1539866}"/>
              </a:ext>
            </a:extLst>
          </p:cNvPr>
          <p:cNvSpPr/>
          <p:nvPr/>
        </p:nvSpPr>
        <p:spPr>
          <a:xfrm>
            <a:off x="4916083" y="5562193"/>
            <a:ext cx="1981966" cy="3789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latin typeface="Whitney Semibold" pitchFamily="2" charset="77"/>
              </a:rPr>
              <a:t>VehiclePersistence</a:t>
            </a:r>
            <a:endParaRPr lang="de-DE" sz="1400" dirty="0">
              <a:latin typeface="Whitney Semibold" pitchFamily="2" charset="77"/>
            </a:endParaRPr>
          </a:p>
        </p:txBody>
      </p:sp>
      <p:sp>
        <p:nvSpPr>
          <p:cNvPr id="184" name="Rechteck: abgerundete Ecken 4">
            <a:extLst>
              <a:ext uri="{FF2B5EF4-FFF2-40B4-BE49-F238E27FC236}">
                <a16:creationId xmlns:a16="http://schemas.microsoft.com/office/drawing/2014/main" id="{405A2600-DE47-BF46-BD15-013D3A2351A6}"/>
              </a:ext>
            </a:extLst>
          </p:cNvPr>
          <p:cNvSpPr/>
          <p:nvPr/>
        </p:nvSpPr>
        <p:spPr>
          <a:xfrm>
            <a:off x="6991934" y="5562193"/>
            <a:ext cx="1981966" cy="3789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latin typeface="Whitney Semibold" pitchFamily="2" charset="77"/>
              </a:rPr>
              <a:t>LinePersistence</a:t>
            </a:r>
            <a:endParaRPr lang="de-DE" sz="1400" dirty="0">
              <a:latin typeface="Whitney Semibold" pitchFamily="2" charset="77"/>
            </a:endParaRPr>
          </a:p>
        </p:txBody>
      </p:sp>
      <p:sp>
        <p:nvSpPr>
          <p:cNvPr id="185" name="Rechteck: abgerundete Ecken 4">
            <a:extLst>
              <a:ext uri="{FF2B5EF4-FFF2-40B4-BE49-F238E27FC236}">
                <a16:creationId xmlns:a16="http://schemas.microsoft.com/office/drawing/2014/main" id="{67FE9BAE-BB66-0046-BC95-DE372432B32B}"/>
              </a:ext>
            </a:extLst>
          </p:cNvPr>
          <p:cNvSpPr/>
          <p:nvPr/>
        </p:nvSpPr>
        <p:spPr>
          <a:xfrm>
            <a:off x="9683497" y="5562193"/>
            <a:ext cx="1981966" cy="3789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latin typeface="Whitney Semibold" pitchFamily="2" charset="77"/>
              </a:rPr>
              <a:t>TourPersistence</a:t>
            </a:r>
            <a:endParaRPr lang="de-DE" sz="1400" dirty="0">
              <a:latin typeface="Whitney Semibold" pitchFamily="2" charset="77"/>
            </a:endParaRPr>
          </a:p>
        </p:txBody>
      </p:sp>
      <p:sp>
        <p:nvSpPr>
          <p:cNvPr id="186" name="Rechteck: abgerundete Ecken 4">
            <a:extLst>
              <a:ext uri="{FF2B5EF4-FFF2-40B4-BE49-F238E27FC236}">
                <a16:creationId xmlns:a16="http://schemas.microsoft.com/office/drawing/2014/main" id="{F6539672-63F4-0542-88F2-9BAE16E998FF}"/>
              </a:ext>
            </a:extLst>
          </p:cNvPr>
          <p:cNvSpPr/>
          <p:nvPr/>
        </p:nvSpPr>
        <p:spPr>
          <a:xfrm>
            <a:off x="9067785" y="5562193"/>
            <a:ext cx="521828" cy="3789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>
                <a:latin typeface="Whitney Semibold" pitchFamily="2" charset="77"/>
              </a:rPr>
              <a:t>...</a:t>
            </a:r>
          </a:p>
        </p:txBody>
      </p:sp>
      <p:sp>
        <p:nvSpPr>
          <p:cNvPr id="112" name="Rechteck: abgerundete Ecken 4">
            <a:extLst>
              <a:ext uri="{FF2B5EF4-FFF2-40B4-BE49-F238E27FC236}">
                <a16:creationId xmlns:a16="http://schemas.microsoft.com/office/drawing/2014/main" id="{C22CE4CC-B150-364F-80C5-147233834498}"/>
              </a:ext>
            </a:extLst>
          </p:cNvPr>
          <p:cNvSpPr/>
          <p:nvPr/>
        </p:nvSpPr>
        <p:spPr>
          <a:xfrm>
            <a:off x="8530247" y="3699161"/>
            <a:ext cx="1981966" cy="37890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latin typeface="Whitney Semibold" pitchFamily="2" charset="77"/>
              </a:rPr>
              <a:t>ServiceRequestService</a:t>
            </a:r>
            <a:endParaRPr lang="de-DE" sz="1400" dirty="0">
              <a:latin typeface="Whitney Semibold" pitchFamily="2" charset="77"/>
            </a:endParaRPr>
          </a:p>
        </p:txBody>
      </p:sp>
      <p:sp>
        <p:nvSpPr>
          <p:cNvPr id="113" name="Rechteck: abgerundete Ecken 4">
            <a:extLst>
              <a:ext uri="{FF2B5EF4-FFF2-40B4-BE49-F238E27FC236}">
                <a16:creationId xmlns:a16="http://schemas.microsoft.com/office/drawing/2014/main" id="{FE2E8F26-8CD5-0D4D-A443-57FB0CAF54BC}"/>
              </a:ext>
            </a:extLst>
          </p:cNvPr>
          <p:cNvSpPr/>
          <p:nvPr/>
        </p:nvSpPr>
        <p:spPr>
          <a:xfrm>
            <a:off x="2840232" y="4593879"/>
            <a:ext cx="1981966" cy="37890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latin typeface="Whitney Semibold" pitchFamily="2" charset="77"/>
              </a:rPr>
              <a:t>FeedbackService</a:t>
            </a:r>
            <a:endParaRPr lang="de-DE" sz="1400" dirty="0">
              <a:latin typeface="Whitney Semibold" pitchFamily="2" charset="77"/>
            </a:endParaRPr>
          </a:p>
        </p:txBody>
      </p:sp>
      <p:sp>
        <p:nvSpPr>
          <p:cNvPr id="115" name="Rechteck: abgerundete Ecken 4">
            <a:extLst>
              <a:ext uri="{FF2B5EF4-FFF2-40B4-BE49-F238E27FC236}">
                <a16:creationId xmlns:a16="http://schemas.microsoft.com/office/drawing/2014/main" id="{C23D0BB2-C37C-124A-9A94-2BDDA4AC8180}"/>
              </a:ext>
            </a:extLst>
          </p:cNvPr>
          <p:cNvSpPr/>
          <p:nvPr/>
        </p:nvSpPr>
        <p:spPr>
          <a:xfrm>
            <a:off x="2840231" y="2801303"/>
            <a:ext cx="1981966" cy="3789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latin typeface="Whitney Semibold" pitchFamily="2" charset="77"/>
              </a:rPr>
              <a:t>LiveEngine</a:t>
            </a:r>
            <a:endParaRPr lang="de-DE" sz="1400" dirty="0">
              <a:latin typeface="Whitney Semibold" pitchFamily="2" charset="77"/>
            </a:endParaRPr>
          </a:p>
        </p:txBody>
      </p:sp>
      <p:sp>
        <p:nvSpPr>
          <p:cNvPr id="117" name="Rechteck: abgerundete Ecken 4">
            <a:extLst>
              <a:ext uri="{FF2B5EF4-FFF2-40B4-BE49-F238E27FC236}">
                <a16:creationId xmlns:a16="http://schemas.microsoft.com/office/drawing/2014/main" id="{EDE7E8A2-23C6-AE48-812C-7D69EF6482FF}"/>
              </a:ext>
            </a:extLst>
          </p:cNvPr>
          <p:cNvSpPr/>
          <p:nvPr/>
        </p:nvSpPr>
        <p:spPr>
          <a:xfrm>
            <a:off x="9683497" y="4593879"/>
            <a:ext cx="1977160" cy="37890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latin typeface="Whitney Semibold" pitchFamily="2" charset="77"/>
              </a:rPr>
              <a:t>TourStore</a:t>
            </a:r>
            <a:endParaRPr lang="de-DE" sz="1400" dirty="0">
              <a:latin typeface="Whitney Semibold" pitchFamily="2" charset="77"/>
            </a:endParaRP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9C18D6A-4A4B-E544-A6FA-43EC3092E0CF}"/>
              </a:ext>
            </a:extLst>
          </p:cNvPr>
          <p:cNvGrpSpPr/>
          <p:nvPr/>
        </p:nvGrpSpPr>
        <p:grpSpPr>
          <a:xfrm>
            <a:off x="2840232" y="1641257"/>
            <a:ext cx="8825231" cy="378903"/>
            <a:chOff x="2840232" y="1623113"/>
            <a:chExt cx="8825231" cy="378903"/>
          </a:xfrm>
        </p:grpSpPr>
        <p:sp>
          <p:nvSpPr>
            <p:cNvPr id="47" name="Rechteck: abgerundete Ecken 4">
              <a:extLst>
                <a:ext uri="{FF2B5EF4-FFF2-40B4-BE49-F238E27FC236}">
                  <a16:creationId xmlns:a16="http://schemas.microsoft.com/office/drawing/2014/main" id="{B8D5DDFD-5E46-E54C-A873-9FF2588998D7}"/>
                </a:ext>
              </a:extLst>
            </p:cNvPr>
            <p:cNvSpPr/>
            <p:nvPr/>
          </p:nvSpPr>
          <p:spPr>
            <a:xfrm>
              <a:off x="2840232" y="1623113"/>
              <a:ext cx="1981965" cy="3789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 err="1">
                  <a:latin typeface="Whitney Semibold" pitchFamily="2" charset="77"/>
                </a:rPr>
                <a:t>NetworkRESTService</a:t>
              </a:r>
              <a:endParaRPr lang="de-DE" sz="1400" dirty="0">
                <a:latin typeface="Whitney Semibold" pitchFamily="2" charset="77"/>
              </a:endParaRPr>
            </a:p>
          </p:txBody>
        </p:sp>
        <p:sp>
          <p:nvSpPr>
            <p:cNvPr id="108" name="Rechteck: abgerundete Ecken 4">
              <a:extLst>
                <a:ext uri="{FF2B5EF4-FFF2-40B4-BE49-F238E27FC236}">
                  <a16:creationId xmlns:a16="http://schemas.microsoft.com/office/drawing/2014/main" id="{D8A2D9A6-2CAF-5443-98A8-C8A938CBBC05}"/>
                </a:ext>
              </a:extLst>
            </p:cNvPr>
            <p:cNvSpPr/>
            <p:nvPr/>
          </p:nvSpPr>
          <p:spPr>
            <a:xfrm>
              <a:off x="5123972" y="1623113"/>
              <a:ext cx="1981964" cy="3789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 err="1">
                  <a:latin typeface="Whitney Semibold" pitchFamily="2" charset="77"/>
                </a:rPr>
                <a:t>FleetRESTService</a:t>
              </a:r>
              <a:endParaRPr lang="de-DE" sz="1400" dirty="0">
                <a:latin typeface="Whitney Semibold" pitchFamily="2" charset="77"/>
              </a:endParaRPr>
            </a:p>
          </p:txBody>
        </p:sp>
        <p:sp>
          <p:nvSpPr>
            <p:cNvPr id="109" name="Rechteck: abgerundete Ecken 4">
              <a:extLst>
                <a:ext uri="{FF2B5EF4-FFF2-40B4-BE49-F238E27FC236}">
                  <a16:creationId xmlns:a16="http://schemas.microsoft.com/office/drawing/2014/main" id="{D178D78A-5B91-2C4C-A21C-571719A834CB}"/>
                </a:ext>
              </a:extLst>
            </p:cNvPr>
            <p:cNvSpPr/>
            <p:nvPr/>
          </p:nvSpPr>
          <p:spPr>
            <a:xfrm>
              <a:off x="7407711" y="1623113"/>
              <a:ext cx="1977988" cy="3789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 err="1">
                  <a:latin typeface="Whitney Semibold" pitchFamily="2" charset="77"/>
                </a:rPr>
                <a:t>FeedbackRESTService</a:t>
              </a:r>
              <a:endParaRPr lang="de-DE" sz="1400" dirty="0">
                <a:latin typeface="Whitney Semibold" pitchFamily="2" charset="77"/>
              </a:endParaRPr>
            </a:p>
          </p:txBody>
        </p:sp>
        <p:sp>
          <p:nvSpPr>
            <p:cNvPr id="110" name="Rechteck: abgerundete Ecken 4">
              <a:extLst>
                <a:ext uri="{FF2B5EF4-FFF2-40B4-BE49-F238E27FC236}">
                  <a16:creationId xmlns:a16="http://schemas.microsoft.com/office/drawing/2014/main" id="{6A9FCDC7-4322-C84E-95E5-D7EAB7443EB4}"/>
                </a:ext>
              </a:extLst>
            </p:cNvPr>
            <p:cNvSpPr/>
            <p:nvPr/>
          </p:nvSpPr>
          <p:spPr>
            <a:xfrm>
              <a:off x="9687475" y="1623113"/>
              <a:ext cx="1977988" cy="3789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 err="1">
                  <a:latin typeface="Whitney Semibold" pitchFamily="2" charset="77"/>
                </a:rPr>
                <a:t>EventRESTService</a:t>
              </a:r>
              <a:endParaRPr lang="de-DE" sz="1400" dirty="0">
                <a:latin typeface="Whitney Semibold" pitchFamily="2" charset="77"/>
              </a:endParaRPr>
            </a:p>
          </p:txBody>
        </p:sp>
      </p:grp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0CDA0F42-CBC2-5347-A35A-77CF3D8D05C9}"/>
              </a:ext>
            </a:extLst>
          </p:cNvPr>
          <p:cNvCxnSpPr>
            <a:cxnSpLocks/>
          </p:cNvCxnSpPr>
          <p:nvPr/>
        </p:nvCxnSpPr>
        <p:spPr>
          <a:xfrm>
            <a:off x="6087418" y="4332057"/>
            <a:ext cx="0" cy="261822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E9399293-C85D-C141-90CD-880DE5D4C4D3}"/>
              </a:ext>
            </a:extLst>
          </p:cNvPr>
          <p:cNvCxnSpPr>
            <a:cxnSpLocks/>
          </p:cNvCxnSpPr>
          <p:nvPr/>
        </p:nvCxnSpPr>
        <p:spPr>
          <a:xfrm>
            <a:off x="8403148" y="4332057"/>
            <a:ext cx="0" cy="261822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hteck: abgerundete Ecken 4">
            <a:extLst>
              <a:ext uri="{FF2B5EF4-FFF2-40B4-BE49-F238E27FC236}">
                <a16:creationId xmlns:a16="http://schemas.microsoft.com/office/drawing/2014/main" id="{0C5FFA6F-6A18-6449-848F-044BA40D8E68}"/>
              </a:ext>
            </a:extLst>
          </p:cNvPr>
          <p:cNvSpPr/>
          <p:nvPr/>
        </p:nvSpPr>
        <p:spPr>
          <a:xfrm>
            <a:off x="5121320" y="4593879"/>
            <a:ext cx="1981966" cy="37890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atin typeface="Whitney Semibold" pitchFamily="2" charset="77"/>
              </a:rPr>
              <a:t>FleetService</a:t>
            </a:r>
            <a:endParaRPr lang="de-DE" sz="1400" dirty="0">
              <a:latin typeface="Whitney Semibold" pitchFamily="2" charset="77"/>
            </a:endParaRPr>
          </a:p>
        </p:txBody>
      </p:sp>
      <p:sp>
        <p:nvSpPr>
          <p:cNvPr id="116" name="Rechteck: abgerundete Ecken 4">
            <a:extLst>
              <a:ext uri="{FF2B5EF4-FFF2-40B4-BE49-F238E27FC236}">
                <a16:creationId xmlns:a16="http://schemas.microsoft.com/office/drawing/2014/main" id="{02284364-4157-BA48-9D07-EA9E06942A5F}"/>
              </a:ext>
            </a:extLst>
          </p:cNvPr>
          <p:cNvSpPr/>
          <p:nvPr/>
        </p:nvSpPr>
        <p:spPr>
          <a:xfrm>
            <a:off x="7402408" y="4593879"/>
            <a:ext cx="1981966" cy="37890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latin typeface="Whitney Semibold" pitchFamily="2" charset="77"/>
              </a:rPr>
              <a:t>NetworkService</a:t>
            </a:r>
            <a:endParaRPr lang="de-DE" sz="1400" dirty="0">
              <a:latin typeface="Whitney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37406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hteck 38">
            <a:extLst>
              <a:ext uri="{FF2B5EF4-FFF2-40B4-BE49-F238E27FC236}">
                <a16:creationId xmlns:a16="http://schemas.microsoft.com/office/drawing/2014/main" id="{2478C3B7-2FB6-E746-A33C-5F1F46926B7D}"/>
              </a:ext>
            </a:extLst>
          </p:cNvPr>
          <p:cNvSpPr/>
          <p:nvPr/>
        </p:nvSpPr>
        <p:spPr>
          <a:xfrm>
            <a:off x="418042" y="1412881"/>
            <a:ext cx="11365971" cy="47539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CEDFC-5FF3-CC48-8B2E-03B42D2A4414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7987" y="849676"/>
            <a:ext cx="11376025" cy="41873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Codeauszug</a:t>
            </a:r>
            <a:r>
              <a:rPr lang="en-US" dirty="0">
                <a:solidFill>
                  <a:schemeClr val="tx1"/>
                </a:solidFill>
              </a:rPr>
              <a:t>: Service Registry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07988" y="420528"/>
            <a:ext cx="288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6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b="1" dirty="0">
                <a:solidFill>
                  <a:schemeClr val="bg1"/>
                </a:solidFill>
              </a:rPr>
              <a:t>2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11" name="Rechteck: abgerundete Ecken 4">
            <a:extLst>
              <a:ext uri="{FF2B5EF4-FFF2-40B4-BE49-F238E27FC236}">
                <a16:creationId xmlns:a16="http://schemas.microsoft.com/office/drawing/2014/main" id="{C4BAAFE1-BCC1-2B47-8092-243077335197}"/>
              </a:ext>
            </a:extLst>
          </p:cNvPr>
          <p:cNvSpPr/>
          <p:nvPr/>
        </p:nvSpPr>
        <p:spPr>
          <a:xfrm>
            <a:off x="551988" y="1538155"/>
            <a:ext cx="1983154" cy="37869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latin typeface="Whitney Semibold" pitchFamily="2" charset="77"/>
              </a:rPr>
              <a:t>ServiceRegistry</a:t>
            </a:r>
            <a:endParaRPr lang="de-DE" sz="1400" dirty="0">
              <a:latin typeface="Whitney Semibold" pitchFamily="2" charset="7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C848B5-9619-394B-8C4E-79768E852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110" y="2285920"/>
            <a:ext cx="9558596" cy="30546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LinkedHashMap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&lt;Class,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ParentService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&gt;();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Network.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NetworkImpl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FleetService.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FleetServiceImpl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LiveEngine.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LiveEngineImpl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TourStore.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TourStoreImpl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FeedbackService.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FeedbackServiceImpl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EventService.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EventServiceImpl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.put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ServiceRequestService.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ServiceRequestServiceImpl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ParentService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.values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service.initialize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.info(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"Service "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service.getName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initialized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1126DFC6-8258-8340-AED0-3FE86046DC94}"/>
              </a:ext>
            </a:extLst>
          </p:cNvPr>
          <p:cNvSpPr txBox="1">
            <a:spLocks/>
          </p:cNvSpPr>
          <p:nvPr/>
        </p:nvSpPr>
        <p:spPr>
          <a:xfrm>
            <a:off x="418042" y="2250409"/>
            <a:ext cx="1526169" cy="3410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 dirty="0" err="1">
                <a:solidFill>
                  <a:schemeClr val="tx1"/>
                </a:solidFill>
                <a:latin typeface="Whitney Semibold" charset="0"/>
                <a:ea typeface="Whitney Semibold" charset="0"/>
                <a:cs typeface="Whitney Semibold" charset="0"/>
              </a:rPr>
              <a:t>Initialisierung</a:t>
            </a:r>
            <a:r>
              <a:rPr lang="en-US" sz="1800" dirty="0">
                <a:solidFill>
                  <a:schemeClr val="tx1"/>
                </a:solidFill>
                <a:latin typeface="Whitney Semibold" charset="0"/>
                <a:ea typeface="Whitney Semibold" charset="0"/>
                <a:cs typeface="Whitney Semibold" charset="0"/>
              </a:rPr>
              <a:t>:</a:t>
            </a:r>
            <a:endParaRPr lang="en-US" sz="1800" dirty="0">
              <a:solidFill>
                <a:schemeClr val="tx1"/>
              </a:solidFill>
              <a:latin typeface="Whitney Book" pitchFamily="2" charset="77"/>
              <a:ea typeface="Whitney Semibold" charset="0"/>
              <a:cs typeface="Whitney Semibold" charset="0"/>
            </a:endParaRP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7DA8DB1F-B723-D84A-BB58-067CF7213440}"/>
              </a:ext>
            </a:extLst>
          </p:cNvPr>
          <p:cNvSpPr txBox="1">
            <a:spLocks/>
          </p:cNvSpPr>
          <p:nvPr/>
        </p:nvSpPr>
        <p:spPr>
          <a:xfrm>
            <a:off x="551989" y="5483360"/>
            <a:ext cx="1392222" cy="3410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 dirty="0" err="1">
                <a:solidFill>
                  <a:schemeClr val="tx1"/>
                </a:solidFill>
                <a:latin typeface="Whitney Semibold" charset="0"/>
                <a:ea typeface="Whitney Semibold" charset="0"/>
                <a:cs typeface="Whitney Semibold" charset="0"/>
              </a:rPr>
              <a:t>Aufruf</a:t>
            </a:r>
            <a:r>
              <a:rPr lang="en-US" sz="1800" dirty="0">
                <a:solidFill>
                  <a:schemeClr val="tx1"/>
                </a:solidFill>
                <a:latin typeface="Whitney Semibold" charset="0"/>
                <a:ea typeface="Whitney Semibold" charset="0"/>
                <a:cs typeface="Whitney Semibold" charset="0"/>
              </a:rPr>
              <a:t>:</a:t>
            </a:r>
            <a:endParaRPr lang="en-US" sz="1800" dirty="0">
              <a:solidFill>
                <a:schemeClr val="tx1"/>
              </a:solidFill>
              <a:latin typeface="Whitney Book" pitchFamily="2" charset="77"/>
              <a:ea typeface="Whitney Semibold" charset="0"/>
              <a:cs typeface="Whitney Semibold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016A795-C593-294E-A427-F9C9DF7A8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110" y="5525500"/>
            <a:ext cx="9558595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FleetService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fleet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ServiceRegistry.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getService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FleetService.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796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CEDFC-5FF3-CC48-8B2E-03B42D2A4414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7987" y="849676"/>
            <a:ext cx="11376025" cy="41873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Metriken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Geschäftslogik</a:t>
            </a:r>
            <a:r>
              <a:rPr lang="en-US" dirty="0">
                <a:solidFill>
                  <a:schemeClr val="tx1"/>
                </a:solidFill>
              </a:rPr>
              <a:t> (MCCC) &amp; Nesting Depth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Metriken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07988" y="420528"/>
            <a:ext cx="288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6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b="1" dirty="0">
                <a:solidFill>
                  <a:schemeClr val="bg1"/>
                </a:solidFill>
              </a:rPr>
              <a:t>3</a:t>
            </a:r>
            <a:endParaRPr lang="de-DE" b="1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53D8A9-1B1B-9244-B6D0-B7C5641C5A42}"/>
              </a:ext>
            </a:extLst>
          </p:cNvPr>
          <p:cNvGrpSpPr/>
          <p:nvPr/>
        </p:nvGrpSpPr>
        <p:grpSpPr>
          <a:xfrm>
            <a:off x="407988" y="1633159"/>
            <a:ext cx="5580062" cy="3969709"/>
            <a:chOff x="407988" y="1633159"/>
            <a:chExt cx="5580062" cy="3969709"/>
          </a:xfrm>
        </p:grpSpPr>
        <p:pic>
          <p:nvPicPr>
            <p:cNvPr id="18" name="Grafik 4">
              <a:extLst>
                <a:ext uri="{FF2B5EF4-FFF2-40B4-BE49-F238E27FC236}">
                  <a16:creationId xmlns:a16="http://schemas.microsoft.com/office/drawing/2014/main" id="{20A2C728-A691-634E-8DA5-1EFBA96EE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407988" y="1633159"/>
              <a:ext cx="5580062" cy="3969709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22000"/>
                </a:prstClr>
              </a:outerShdw>
            </a:effectLst>
          </p:spPr>
        </p:pic>
        <p:pic>
          <p:nvPicPr>
            <p:cNvPr id="9" name="Grafik 4">
              <a:extLst>
                <a:ext uri="{FF2B5EF4-FFF2-40B4-BE49-F238E27FC236}">
                  <a16:creationId xmlns:a16="http://schemas.microsoft.com/office/drawing/2014/main" id="{6C700494-0E22-F74B-B93D-8397453F1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85386" y="1773238"/>
              <a:ext cx="936000" cy="1512000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22000"/>
                </a:prstClr>
              </a:outerShdw>
            </a:effectLst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7C19B78-A191-4C20-AA6C-0AED05B24967}"/>
              </a:ext>
            </a:extLst>
          </p:cNvPr>
          <p:cNvGrpSpPr/>
          <p:nvPr/>
        </p:nvGrpSpPr>
        <p:grpSpPr>
          <a:xfrm>
            <a:off x="6203950" y="1630161"/>
            <a:ext cx="5580062" cy="3969708"/>
            <a:chOff x="6203950" y="1630161"/>
            <a:chExt cx="5580062" cy="396970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1C0326-4EBC-154F-B98E-005750D8DCA5}"/>
                </a:ext>
              </a:extLst>
            </p:cNvPr>
            <p:cNvGrpSpPr/>
            <p:nvPr/>
          </p:nvGrpSpPr>
          <p:grpSpPr>
            <a:xfrm>
              <a:off x="6203950" y="1630161"/>
              <a:ext cx="5580062" cy="3969708"/>
              <a:chOff x="6203950" y="1630161"/>
              <a:chExt cx="5580062" cy="3969708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AF2EF9B-6E16-8F4D-9DFB-A395837F41BB}"/>
                  </a:ext>
                </a:extLst>
              </p:cNvPr>
              <p:cNvSpPr/>
              <p:nvPr/>
            </p:nvSpPr>
            <p:spPr>
              <a:xfrm>
                <a:off x="6203950" y="1630161"/>
                <a:ext cx="5580062" cy="3969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aphicFrame>
            <p:nvGraphicFramePr>
              <p:cNvPr id="19" name="Chart 18">
                <a:extLst>
                  <a:ext uri="{FF2B5EF4-FFF2-40B4-BE49-F238E27FC236}">
                    <a16:creationId xmlns:a16="http://schemas.microsoft.com/office/drawing/2014/main" id="{4BBE3C20-8E73-CE41-B4C5-186904BCA41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40882051"/>
                  </p:ext>
                </p:extLst>
              </p:nvPr>
            </p:nvGraphicFramePr>
            <p:xfrm>
              <a:off x="6867652" y="2385911"/>
              <a:ext cx="4252657" cy="283510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</p:grpSp>
        <p:grpSp>
          <p:nvGrpSpPr>
            <p:cNvPr id="13" name="Group 121">
              <a:extLst>
                <a:ext uri="{FF2B5EF4-FFF2-40B4-BE49-F238E27FC236}">
                  <a16:creationId xmlns:a16="http://schemas.microsoft.com/office/drawing/2014/main" id="{05D90E0B-0A6B-4C34-B800-298BB3924932}"/>
                </a:ext>
              </a:extLst>
            </p:cNvPr>
            <p:cNvGrpSpPr/>
            <p:nvPr/>
          </p:nvGrpSpPr>
          <p:grpSpPr>
            <a:xfrm>
              <a:off x="10742332" y="2024163"/>
              <a:ext cx="906799" cy="820276"/>
              <a:chOff x="6222372" y="6037724"/>
              <a:chExt cx="906799" cy="820276"/>
            </a:xfrm>
          </p:grpSpPr>
          <p:sp>
            <p:nvSpPr>
              <p:cNvPr id="15" name="Text Placeholder 4">
                <a:extLst>
                  <a:ext uri="{FF2B5EF4-FFF2-40B4-BE49-F238E27FC236}">
                    <a16:creationId xmlns:a16="http://schemas.microsoft.com/office/drawing/2014/main" id="{ED0BC0DE-A83B-4619-A5D2-6A4B66A831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2372" y="6367854"/>
                <a:ext cx="175816" cy="18222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txBody>
              <a:bodyPr vert="horz" lIns="0" tIns="0" rIns="0" bIns="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charset="2"/>
                  <a:buChar char="§"/>
                  <a:defRPr sz="2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4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de-DE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 Placeholder 5">
                <a:extLst>
                  <a:ext uri="{FF2B5EF4-FFF2-40B4-BE49-F238E27FC236}">
                    <a16:creationId xmlns:a16="http://schemas.microsoft.com/office/drawing/2014/main" id="{A02AE15D-14CA-4BEE-8BBC-34C079E8A3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7067" y="6274898"/>
                <a:ext cx="559786" cy="353857"/>
              </a:xfrm>
              <a:prstGeom prst="rect">
                <a:avLst/>
              </a:prstGeom>
              <a:noFill/>
            </p:spPr>
            <p:txBody>
              <a:bodyPr vert="horz" lIns="72000" tIns="0" rIns="0" bIns="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charset="2"/>
                  <a:buChar char="§"/>
                  <a:defRPr sz="2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4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de-DE" sz="1400" dirty="0">
                    <a:solidFill>
                      <a:schemeClr val="tx1"/>
                    </a:solidFill>
                  </a:rPr>
                  <a:t>4-5</a:t>
                </a:r>
              </a:p>
            </p:txBody>
          </p:sp>
          <p:sp>
            <p:nvSpPr>
              <p:cNvPr id="21" name="Text Placeholder 4">
                <a:extLst>
                  <a:ext uri="{FF2B5EF4-FFF2-40B4-BE49-F238E27FC236}">
                    <a16:creationId xmlns:a16="http://schemas.microsoft.com/office/drawing/2014/main" id="{13C3905B-538D-4D04-95D6-26156A5BE9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2372" y="6597099"/>
                <a:ext cx="175816" cy="18222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vert="horz" lIns="0" tIns="0" rIns="0" bIns="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charset="2"/>
                  <a:buChar char="§"/>
                  <a:defRPr sz="2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4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de-DE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 Placeholder 5">
                <a:extLst>
                  <a:ext uri="{FF2B5EF4-FFF2-40B4-BE49-F238E27FC236}">
                    <a16:creationId xmlns:a16="http://schemas.microsoft.com/office/drawing/2014/main" id="{0CDEC570-0BE8-48DC-B54B-F8DE915087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7067" y="6504143"/>
                <a:ext cx="678820" cy="353857"/>
              </a:xfrm>
              <a:prstGeom prst="rect">
                <a:avLst/>
              </a:prstGeom>
              <a:noFill/>
            </p:spPr>
            <p:txBody>
              <a:bodyPr vert="horz" lIns="72000" tIns="0" rIns="0" bIns="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charset="2"/>
                  <a:buChar char="§"/>
                  <a:defRPr sz="2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4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de-DE" sz="1400" dirty="0">
                    <a:solidFill>
                      <a:schemeClr val="tx1"/>
                    </a:solidFill>
                  </a:rPr>
                  <a:t>&gt; 6</a:t>
                </a:r>
              </a:p>
            </p:txBody>
          </p:sp>
          <p:sp>
            <p:nvSpPr>
              <p:cNvPr id="23" name="Text Placeholder 4">
                <a:extLst>
                  <a:ext uri="{FF2B5EF4-FFF2-40B4-BE49-F238E27FC236}">
                    <a16:creationId xmlns:a16="http://schemas.microsoft.com/office/drawing/2014/main" id="{37877A52-216D-47CF-BFCD-A03020F8AF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2372" y="6130680"/>
                <a:ext cx="175816" cy="18222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txBody>
              <a:bodyPr vert="horz" lIns="0" tIns="0" rIns="0" bIns="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charset="2"/>
                  <a:buChar char="§"/>
                  <a:defRPr sz="2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4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de-DE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 Placeholder 5">
                <a:extLst>
                  <a:ext uri="{FF2B5EF4-FFF2-40B4-BE49-F238E27FC236}">
                    <a16:creationId xmlns:a16="http://schemas.microsoft.com/office/drawing/2014/main" id="{7F74CE15-9404-4A1F-8D32-0F1398D53A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7066" y="6037724"/>
                <a:ext cx="722105" cy="353857"/>
              </a:xfrm>
              <a:prstGeom prst="rect">
                <a:avLst/>
              </a:prstGeom>
              <a:noFill/>
            </p:spPr>
            <p:txBody>
              <a:bodyPr vert="horz" lIns="72000" tIns="0" rIns="0" bIns="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charset="2"/>
                  <a:buChar char="§"/>
                  <a:defRPr sz="2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4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de-DE" sz="1400" dirty="0">
                    <a:solidFill>
                      <a:schemeClr val="tx1"/>
                    </a:solidFill>
                  </a:rPr>
                  <a:t>0-3</a:t>
                </a:r>
              </a:p>
            </p:txBody>
          </p:sp>
        </p:grpSp>
        <p:sp>
          <p:nvSpPr>
            <p:cNvPr id="26" name="Text Placeholder 6">
              <a:extLst>
                <a:ext uri="{FF2B5EF4-FFF2-40B4-BE49-F238E27FC236}">
                  <a16:creationId xmlns:a16="http://schemas.microsoft.com/office/drawing/2014/main" id="{E8182BC0-23BC-43CE-905B-A42A26305CBA}"/>
                </a:ext>
              </a:extLst>
            </p:cNvPr>
            <p:cNvSpPr txBox="1">
              <a:spLocks/>
            </p:cNvSpPr>
            <p:nvPr/>
          </p:nvSpPr>
          <p:spPr>
            <a:xfrm>
              <a:off x="6203950" y="1683124"/>
              <a:ext cx="2712803" cy="34103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Bef>
                  <a:spcPts val="0"/>
                </a:spcBef>
                <a:buFontTx/>
                <a:buNone/>
                <a:defRPr/>
              </a:pPr>
              <a:r>
                <a:rPr lang="en-US" sz="1800" dirty="0">
                  <a:solidFill>
                    <a:schemeClr val="tx1"/>
                  </a:solidFill>
                  <a:latin typeface="Whitney Semibold" charset="0"/>
                  <a:ea typeface="Whitney Semibold" charset="0"/>
                  <a:cs typeface="Whitney Semibold" charset="0"/>
                </a:rPr>
                <a:t>Nesting Depth for </a:t>
              </a:r>
              <a:r>
                <a:rPr lang="en-US" sz="1800" dirty="0" err="1">
                  <a:solidFill>
                    <a:schemeClr val="tx1"/>
                  </a:solidFill>
                  <a:latin typeface="Whitney Semibold" charset="0"/>
                  <a:ea typeface="Whitney Semibold" charset="0"/>
                  <a:cs typeface="Whitney Semibold" charset="0"/>
                </a:rPr>
                <a:t>herroku</a:t>
              </a:r>
              <a:endParaRPr lang="en-US" sz="1800" dirty="0">
                <a:solidFill>
                  <a:schemeClr val="tx1"/>
                </a:solidFill>
                <a:latin typeface="Whitney Book" pitchFamily="2" charset="77"/>
                <a:ea typeface="Whitney Semibold" charset="0"/>
                <a:cs typeface="Whitney Semibold" charset="0"/>
              </a:endParaRPr>
            </a:p>
          </p:txBody>
        </p:sp>
        <p:sp>
          <p:nvSpPr>
            <p:cNvPr id="27" name="Text Placeholder 5">
              <a:extLst>
                <a:ext uri="{FF2B5EF4-FFF2-40B4-BE49-F238E27FC236}">
                  <a16:creationId xmlns:a16="http://schemas.microsoft.com/office/drawing/2014/main" id="{F03308DE-C426-4718-87EC-643E4F27CA65}"/>
                </a:ext>
              </a:extLst>
            </p:cNvPr>
            <p:cNvSpPr txBox="1">
              <a:spLocks/>
            </p:cNvSpPr>
            <p:nvPr/>
          </p:nvSpPr>
          <p:spPr>
            <a:xfrm>
              <a:off x="8584883" y="2160420"/>
              <a:ext cx="1067717" cy="353857"/>
            </a:xfrm>
            <a:prstGeom prst="rect">
              <a:avLst/>
            </a:prstGeom>
            <a:noFill/>
          </p:spPr>
          <p:txBody>
            <a:bodyPr vert="horz" lIns="7200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de-DE" sz="1600" dirty="0">
                  <a:solidFill>
                    <a:schemeClr val="tx1"/>
                  </a:solidFill>
                </a:rPr>
                <a:t>3.2% / 291</a:t>
              </a:r>
            </a:p>
          </p:txBody>
        </p:sp>
        <p:sp>
          <p:nvSpPr>
            <p:cNvPr id="28" name="Text Placeholder 5">
              <a:extLst>
                <a:ext uri="{FF2B5EF4-FFF2-40B4-BE49-F238E27FC236}">
                  <a16:creationId xmlns:a16="http://schemas.microsoft.com/office/drawing/2014/main" id="{7A94C4BD-AECC-4838-B62C-5B937C9A848F}"/>
                </a:ext>
              </a:extLst>
            </p:cNvPr>
            <p:cNvSpPr txBox="1">
              <a:spLocks/>
            </p:cNvSpPr>
            <p:nvPr/>
          </p:nvSpPr>
          <p:spPr>
            <a:xfrm>
              <a:off x="8294493" y="4422829"/>
              <a:ext cx="1398974" cy="353857"/>
            </a:xfrm>
            <a:prstGeom prst="rect">
              <a:avLst/>
            </a:prstGeom>
            <a:noFill/>
          </p:spPr>
          <p:txBody>
            <a:bodyPr vert="horz" lIns="7200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de-DE" sz="1600" dirty="0">
                  <a:solidFill>
                    <a:schemeClr val="bg1"/>
                  </a:solidFill>
                </a:rPr>
                <a:t>96.8% / 8,784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5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CEDFC-5FF3-CC48-8B2E-03B42D2A4414}" type="slidenum">
              <a:rPr lang="en-US" smtClean="0"/>
              <a:t>12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9D7A780-0CED-B148-B6DF-EE94EC269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74DDB4-44F2-4D4F-9130-18209EFC1D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8-Point Star 13">
            <a:extLst>
              <a:ext uri="{FF2B5EF4-FFF2-40B4-BE49-F238E27FC236}">
                <a16:creationId xmlns:a16="http://schemas.microsoft.com/office/drawing/2014/main" id="{839263F9-B8AE-214C-B2EC-5C247215951E}"/>
              </a:ext>
            </a:extLst>
          </p:cNvPr>
          <p:cNvSpPr/>
          <p:nvPr/>
        </p:nvSpPr>
        <p:spPr>
          <a:xfrm rot="919198">
            <a:off x="4993053" y="2356077"/>
            <a:ext cx="2205894" cy="2145846"/>
          </a:xfrm>
          <a:prstGeom prst="star8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Whitney Semibold" pitchFamily="2" charset="77"/>
              </a:rPr>
              <a:t>Live-DEMO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9EAA4-5EC2-9E43-95AD-434BDDE1F05E}"/>
              </a:ext>
            </a:extLst>
          </p:cNvPr>
          <p:cNvSpPr/>
          <p:nvPr/>
        </p:nvSpPr>
        <p:spPr>
          <a:xfrm>
            <a:off x="104273" y="208547"/>
            <a:ext cx="11983453" cy="1564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7199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CEDFC-5FF3-CC48-8B2E-03B42D2A4414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746818-B617-1D44-8376-8D0193B229C6}"/>
              </a:ext>
            </a:extLst>
          </p:cNvPr>
          <p:cNvSpPr/>
          <p:nvPr/>
        </p:nvSpPr>
        <p:spPr>
          <a:xfrm>
            <a:off x="234176" y="702526"/>
            <a:ext cx="11957824" cy="156389"/>
          </a:xfrm>
          <a:prstGeom prst="rect">
            <a:avLst/>
          </a:prstGeom>
          <a:solidFill>
            <a:srgbClr val="353A3F"/>
          </a:solidFill>
          <a:ln>
            <a:solidFill>
              <a:srgbClr val="353A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0459C799-69D0-614F-9088-8E5D3ACD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347B08CB-A62D-D84F-9046-B9EB552AC533}"/>
              </a:ext>
            </a:extLst>
          </p:cNvPr>
          <p:cNvSpPr txBox="1">
            <a:spLocks/>
          </p:cNvSpPr>
          <p:nvPr/>
        </p:nvSpPr>
        <p:spPr>
          <a:xfrm>
            <a:off x="4877598" y="6138624"/>
            <a:ext cx="2436806" cy="3883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000" dirty="0">
                <a:solidFill>
                  <a:schemeClr val="bg1"/>
                </a:solidFill>
              </a:rPr>
              <a:t>Malte Sandstede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4107F0-8F72-8248-9B18-41B2F56B40D7}"/>
              </a:ext>
            </a:extLst>
          </p:cNvPr>
          <p:cNvGrpSpPr/>
          <p:nvPr/>
        </p:nvGrpSpPr>
        <p:grpSpPr>
          <a:xfrm>
            <a:off x="8448774" y="594693"/>
            <a:ext cx="2436806" cy="2812854"/>
            <a:chOff x="6417056" y="1420229"/>
            <a:chExt cx="2436806" cy="2812854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BF5AD29-D7FF-3945-8B4C-51CA66C46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7056" y="1420229"/>
              <a:ext cx="2422247" cy="2422247"/>
            </a:xfrm>
            <a:prstGeom prst="rect">
              <a:avLst/>
            </a:prstGeom>
          </p:spPr>
        </p:pic>
        <p:sp>
          <p:nvSpPr>
            <p:cNvPr id="59" name="Text Placeholder 4">
              <a:extLst>
                <a:ext uri="{FF2B5EF4-FFF2-40B4-BE49-F238E27FC236}">
                  <a16:creationId xmlns:a16="http://schemas.microsoft.com/office/drawing/2014/main" id="{0BFCB882-AE59-F342-9ED8-30EF96056C3E}"/>
                </a:ext>
              </a:extLst>
            </p:cNvPr>
            <p:cNvSpPr txBox="1">
              <a:spLocks/>
            </p:cNvSpPr>
            <p:nvPr/>
          </p:nvSpPr>
          <p:spPr>
            <a:xfrm>
              <a:off x="6417056" y="3844756"/>
              <a:ext cx="2436806" cy="388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charset="2"/>
                <a:buNone/>
              </a:pPr>
              <a:r>
                <a:rPr lang="en-US" sz="2000" dirty="0">
                  <a:solidFill>
                    <a:schemeClr val="bg1"/>
                  </a:solidFill>
                </a:rPr>
                <a:t>Martin </a:t>
              </a:r>
              <a:r>
                <a:rPr lang="en-US" sz="2000" dirty="0" err="1">
                  <a:solidFill>
                    <a:schemeClr val="bg1"/>
                  </a:solidFill>
                </a:rPr>
                <a:t>Keppner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DD30000-FDE5-2A45-9BA4-67071E4FEC24}"/>
              </a:ext>
            </a:extLst>
          </p:cNvPr>
          <p:cNvGrpSpPr/>
          <p:nvPr/>
        </p:nvGrpSpPr>
        <p:grpSpPr>
          <a:xfrm>
            <a:off x="4886387" y="594693"/>
            <a:ext cx="2422247" cy="2812854"/>
            <a:chOff x="3565803" y="1420229"/>
            <a:chExt cx="2422247" cy="2812854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C6136A1-F6B2-8444-9DC9-6BD5DB825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65803" y="1420229"/>
              <a:ext cx="2422247" cy="2422247"/>
            </a:xfrm>
            <a:prstGeom prst="rect">
              <a:avLst/>
            </a:prstGeom>
          </p:spPr>
        </p:pic>
        <p:sp>
          <p:nvSpPr>
            <p:cNvPr id="62" name="Text Placeholder 4">
              <a:extLst>
                <a:ext uri="{FF2B5EF4-FFF2-40B4-BE49-F238E27FC236}">
                  <a16:creationId xmlns:a16="http://schemas.microsoft.com/office/drawing/2014/main" id="{E7D2245E-3697-2C47-9341-AA8CCCD00721}"/>
                </a:ext>
              </a:extLst>
            </p:cNvPr>
            <p:cNvSpPr txBox="1">
              <a:spLocks/>
            </p:cNvSpPr>
            <p:nvPr/>
          </p:nvSpPr>
          <p:spPr>
            <a:xfrm>
              <a:off x="3565803" y="3844756"/>
              <a:ext cx="2422247" cy="388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charset="2"/>
                <a:buNone/>
              </a:pPr>
              <a:r>
                <a:rPr lang="en-US" sz="2000" dirty="0">
                  <a:solidFill>
                    <a:schemeClr val="bg1"/>
                  </a:solidFill>
                </a:rPr>
                <a:t>Marcel </a:t>
              </a:r>
              <a:r>
                <a:rPr lang="en-US" sz="2000" dirty="0" err="1">
                  <a:solidFill>
                    <a:schemeClr val="bg1"/>
                  </a:solidFill>
                </a:rPr>
                <a:t>Henrich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CCBA51B-FBA3-7143-A1F9-DAF9AA91C1B8}"/>
              </a:ext>
            </a:extLst>
          </p:cNvPr>
          <p:cNvGrpSpPr/>
          <p:nvPr/>
        </p:nvGrpSpPr>
        <p:grpSpPr>
          <a:xfrm>
            <a:off x="1313625" y="3718938"/>
            <a:ext cx="2429602" cy="2809792"/>
            <a:chOff x="668854" y="1412875"/>
            <a:chExt cx="2429602" cy="2809792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C42FC39-1E3D-B44E-B220-C84346035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8855" y="1412875"/>
              <a:ext cx="2429601" cy="2429601"/>
            </a:xfrm>
            <a:prstGeom prst="rect">
              <a:avLst/>
            </a:prstGeom>
          </p:spPr>
        </p:pic>
        <p:sp>
          <p:nvSpPr>
            <p:cNvPr id="65" name="Text Placeholder 4">
              <a:extLst>
                <a:ext uri="{FF2B5EF4-FFF2-40B4-BE49-F238E27FC236}">
                  <a16:creationId xmlns:a16="http://schemas.microsoft.com/office/drawing/2014/main" id="{D88B5C03-C891-2541-976F-D372B32C0266}"/>
                </a:ext>
              </a:extLst>
            </p:cNvPr>
            <p:cNvSpPr txBox="1">
              <a:spLocks/>
            </p:cNvSpPr>
            <p:nvPr/>
          </p:nvSpPr>
          <p:spPr>
            <a:xfrm>
              <a:off x="668854" y="3834340"/>
              <a:ext cx="2429601" cy="388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charset="2"/>
                <a:buNone/>
              </a:pPr>
              <a:r>
                <a:rPr lang="en-US" sz="2000" dirty="0">
                  <a:solidFill>
                    <a:schemeClr val="bg1"/>
                  </a:solidFill>
                </a:rPr>
                <a:t>Jonas Müller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7BB4048-CC42-4743-A30D-AAD37834365D}"/>
              </a:ext>
            </a:extLst>
          </p:cNvPr>
          <p:cNvGrpSpPr/>
          <p:nvPr/>
        </p:nvGrpSpPr>
        <p:grpSpPr>
          <a:xfrm>
            <a:off x="1306421" y="594693"/>
            <a:ext cx="2436806" cy="2822828"/>
            <a:chOff x="3284506" y="3429000"/>
            <a:chExt cx="2436806" cy="2822828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F19D85FF-0550-444C-830B-61591DB90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6811" y="3429000"/>
              <a:ext cx="2434501" cy="2434501"/>
            </a:xfrm>
            <a:prstGeom prst="rect">
              <a:avLst/>
            </a:prstGeom>
          </p:spPr>
        </p:pic>
        <p:sp>
          <p:nvSpPr>
            <p:cNvPr id="68" name="Text Placeholder 4">
              <a:extLst>
                <a:ext uri="{FF2B5EF4-FFF2-40B4-BE49-F238E27FC236}">
                  <a16:creationId xmlns:a16="http://schemas.microsoft.com/office/drawing/2014/main" id="{468734CA-498E-8C4C-AAE3-3F0A23372680}"/>
                </a:ext>
              </a:extLst>
            </p:cNvPr>
            <p:cNvSpPr txBox="1">
              <a:spLocks/>
            </p:cNvSpPr>
            <p:nvPr/>
          </p:nvSpPr>
          <p:spPr>
            <a:xfrm>
              <a:off x="3284506" y="5863501"/>
              <a:ext cx="2436806" cy="388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charset="2"/>
                <a:buNone/>
              </a:pPr>
              <a:r>
                <a:rPr lang="en-US" sz="2000" dirty="0" err="1">
                  <a:solidFill>
                    <a:schemeClr val="bg1"/>
                  </a:solidFill>
                </a:rPr>
                <a:t>Franzi</a:t>
              </a:r>
              <a:r>
                <a:rPr lang="en-US" sz="2000" dirty="0">
                  <a:solidFill>
                    <a:schemeClr val="bg1"/>
                  </a:solidFill>
                </a:rPr>
                <a:t> Geiger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7A9DD97-1D8C-9B48-8AE0-9F0C4AC507DF}"/>
              </a:ext>
            </a:extLst>
          </p:cNvPr>
          <p:cNvGrpSpPr/>
          <p:nvPr/>
        </p:nvGrpSpPr>
        <p:grpSpPr>
          <a:xfrm>
            <a:off x="8452172" y="3718938"/>
            <a:ext cx="2430010" cy="2827155"/>
            <a:chOff x="1921791" y="3843159"/>
            <a:chExt cx="2430010" cy="2827155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7F87BD2-09FB-4B48-9146-56675F1F2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1792" y="3843159"/>
              <a:ext cx="2430009" cy="2430009"/>
            </a:xfrm>
            <a:prstGeom prst="rect">
              <a:avLst/>
            </a:prstGeom>
          </p:spPr>
        </p:pic>
        <p:sp>
          <p:nvSpPr>
            <p:cNvPr id="71" name="Text Placeholder 4">
              <a:extLst>
                <a:ext uri="{FF2B5EF4-FFF2-40B4-BE49-F238E27FC236}">
                  <a16:creationId xmlns:a16="http://schemas.microsoft.com/office/drawing/2014/main" id="{17FDA303-DE7C-514E-A1E5-169E16953DE4}"/>
                </a:ext>
              </a:extLst>
            </p:cNvPr>
            <p:cNvSpPr txBox="1">
              <a:spLocks/>
            </p:cNvSpPr>
            <p:nvPr/>
          </p:nvSpPr>
          <p:spPr>
            <a:xfrm>
              <a:off x="1921791" y="6281987"/>
              <a:ext cx="2430009" cy="388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charset="2"/>
                <a:buNone/>
              </a:pPr>
              <a:r>
                <a:rPr lang="en-US" sz="2000" dirty="0">
                  <a:solidFill>
                    <a:schemeClr val="bg1"/>
                  </a:solidFill>
                </a:rPr>
                <a:t>Felix </a:t>
              </a:r>
              <a:r>
                <a:rPr lang="en-US" sz="2000" dirty="0" err="1">
                  <a:solidFill>
                    <a:schemeClr val="bg1"/>
                  </a:solidFill>
                </a:rPr>
                <a:t>Schwarzmeier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327E93B-65FD-8D48-9DD5-CC243BC7EA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31"/>
          <a:stretch/>
        </p:blipFill>
        <p:spPr>
          <a:xfrm>
            <a:off x="4880616" y="3718938"/>
            <a:ext cx="2433788" cy="243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99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07988" y="1577797"/>
            <a:ext cx="10945812" cy="4599166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Icons Tech Stack: Icon made by </a:t>
            </a:r>
            <a:r>
              <a:rPr lang="en-US" sz="1200" dirty="0">
                <a:hlinkClick r:id="rId2" tooltip="Freepik"/>
              </a:rPr>
              <a:t>Freepik</a:t>
            </a:r>
            <a:r>
              <a:rPr lang="en-US" sz="1200" dirty="0"/>
              <a:t> and </a:t>
            </a:r>
            <a:r>
              <a:rPr lang="en-US" sz="1200" dirty="0" err="1"/>
              <a:t>Smashicons</a:t>
            </a:r>
            <a:r>
              <a:rPr lang="en-US" sz="1200" dirty="0"/>
              <a:t> from </a:t>
            </a:r>
            <a:r>
              <a:rPr lang="en-US" sz="1200" dirty="0" err="1">
                <a:hlinkClick r:id="rId3" tooltip="Flaticon"/>
              </a:rPr>
              <a:t>www.flaticon.co</a:t>
            </a:r>
            <a:r>
              <a:rPr lang="en-US" sz="1200" dirty="0" err="1"/>
              <a:t>m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CEDFC-5FF3-CC48-8B2E-03B42D2A4414}" type="slidenum">
              <a:rPr lang="en-US" smtClean="0"/>
              <a:t>14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7988" y="830426"/>
            <a:ext cx="10945812" cy="747371"/>
          </a:xfrm>
        </p:spPr>
        <p:txBody>
          <a:bodyPr/>
          <a:lstStyle/>
          <a:p>
            <a:r>
              <a:rPr lang="en-US" dirty="0" err="1"/>
              <a:t>Quellen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93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hteck 93">
            <a:extLst>
              <a:ext uri="{FF2B5EF4-FFF2-40B4-BE49-F238E27FC236}">
                <a16:creationId xmlns:a16="http://schemas.microsoft.com/office/drawing/2014/main" id="{18FBC449-4628-EC4F-BAB4-37520FE2E549}"/>
              </a:ext>
            </a:extLst>
          </p:cNvPr>
          <p:cNvSpPr/>
          <p:nvPr/>
        </p:nvSpPr>
        <p:spPr>
          <a:xfrm>
            <a:off x="407988" y="1926943"/>
            <a:ext cx="1313027" cy="4232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Richtungspfeil 25"/>
          <p:cNvSpPr/>
          <p:nvPr/>
        </p:nvSpPr>
        <p:spPr>
          <a:xfrm>
            <a:off x="5588205" y="1933160"/>
            <a:ext cx="507794" cy="4232690"/>
          </a:xfrm>
          <a:prstGeom prst="homePlate">
            <a:avLst>
              <a:gd name="adj" fmla="val 7849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36691" y="6356350"/>
            <a:ext cx="2743200" cy="365125"/>
          </a:xfrm>
        </p:spPr>
        <p:txBody>
          <a:bodyPr/>
          <a:lstStyle/>
          <a:p>
            <a:fld id="{FDACEDFC-5FF3-CC48-8B2E-03B42D2A4414}" type="slidenum">
              <a:rPr lang="de-DE" smtClean="0"/>
              <a:t>15</a:t>
            </a:fld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7987" y="849676"/>
            <a:ext cx="11376025" cy="418737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Zentrale Herausforderungen und Ziele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Ausgangslage und Anwendungskonzept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07988" y="420528"/>
            <a:ext cx="288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6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de-DE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3" name="Rechteck 93"/>
          <p:cNvSpPr/>
          <p:nvPr/>
        </p:nvSpPr>
        <p:spPr>
          <a:xfrm>
            <a:off x="1828966" y="1933302"/>
            <a:ext cx="3759239" cy="4232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749059" y="2078613"/>
            <a:ext cx="600526" cy="887734"/>
            <a:chOff x="3868458" y="2318145"/>
            <a:chExt cx="828000" cy="1224000"/>
          </a:xfrm>
          <a:solidFill>
            <a:schemeClr val="bg1">
              <a:lumMod val="50000"/>
            </a:schemeClr>
          </a:solidFill>
        </p:grpSpPr>
        <p:grpSp>
          <p:nvGrpSpPr>
            <p:cNvPr id="12" name="Group 48"/>
            <p:cNvGrpSpPr>
              <a:grpSpLocks/>
            </p:cNvGrpSpPr>
            <p:nvPr/>
          </p:nvGrpSpPr>
          <p:grpSpPr bwMode="auto">
            <a:xfrm flipH="1">
              <a:off x="4334816" y="2318145"/>
              <a:ext cx="358851" cy="568002"/>
              <a:chOff x="2454" y="864"/>
              <a:chExt cx="306" cy="688"/>
            </a:xfrm>
            <a:grpFill/>
          </p:grpSpPr>
          <p:sp>
            <p:nvSpPr>
              <p:cNvPr id="37" name="Line 49"/>
              <p:cNvSpPr>
                <a:spLocks noChangeShapeType="1"/>
              </p:cNvSpPr>
              <p:nvPr/>
            </p:nvSpPr>
            <p:spPr bwMode="auto">
              <a:xfrm flipV="1">
                <a:off x="2506" y="1102"/>
                <a:ext cx="24" cy="135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Freeform 50"/>
              <p:cNvSpPr>
                <a:spLocks/>
              </p:cNvSpPr>
              <p:nvPr/>
            </p:nvSpPr>
            <p:spPr bwMode="auto">
              <a:xfrm>
                <a:off x="2454" y="1004"/>
                <a:ext cx="280" cy="354"/>
              </a:xfrm>
              <a:custGeom>
                <a:avLst/>
                <a:gdLst>
                  <a:gd name="T0" fmla="*/ 4 w 444"/>
                  <a:gd name="T1" fmla="*/ 21 h 566"/>
                  <a:gd name="T2" fmla="*/ 1 w 444"/>
                  <a:gd name="T3" fmla="*/ 20 h 566"/>
                  <a:gd name="T4" fmla="*/ 1 w 444"/>
                  <a:gd name="T5" fmla="*/ 20 h 566"/>
                  <a:gd name="T6" fmla="*/ 1 w 444"/>
                  <a:gd name="T7" fmla="*/ 19 h 566"/>
                  <a:gd name="T8" fmla="*/ 0 w 444"/>
                  <a:gd name="T9" fmla="*/ 18 h 566"/>
                  <a:gd name="T10" fmla="*/ 1 w 444"/>
                  <a:gd name="T11" fmla="*/ 15 h 566"/>
                  <a:gd name="T12" fmla="*/ 1 w 444"/>
                  <a:gd name="T13" fmla="*/ 13 h 566"/>
                  <a:gd name="T14" fmla="*/ 1 w 444"/>
                  <a:gd name="T15" fmla="*/ 12 h 566"/>
                  <a:gd name="T16" fmla="*/ 1 w 444"/>
                  <a:gd name="T17" fmla="*/ 11 h 566"/>
                  <a:gd name="T18" fmla="*/ 1 w 444"/>
                  <a:gd name="T19" fmla="*/ 9 h 566"/>
                  <a:gd name="T20" fmla="*/ 2 w 444"/>
                  <a:gd name="T21" fmla="*/ 7 h 566"/>
                  <a:gd name="T22" fmla="*/ 3 w 444"/>
                  <a:gd name="T23" fmla="*/ 6 h 566"/>
                  <a:gd name="T24" fmla="*/ 3 w 444"/>
                  <a:gd name="T25" fmla="*/ 5 h 566"/>
                  <a:gd name="T26" fmla="*/ 3 w 444"/>
                  <a:gd name="T27" fmla="*/ 4 h 566"/>
                  <a:gd name="T28" fmla="*/ 3 w 444"/>
                  <a:gd name="T29" fmla="*/ 4 h 566"/>
                  <a:gd name="T30" fmla="*/ 4 w 444"/>
                  <a:gd name="T31" fmla="*/ 3 h 566"/>
                  <a:gd name="T32" fmla="*/ 4 w 444"/>
                  <a:gd name="T33" fmla="*/ 3 h 566"/>
                  <a:gd name="T34" fmla="*/ 5 w 444"/>
                  <a:gd name="T35" fmla="*/ 3 h 566"/>
                  <a:gd name="T36" fmla="*/ 6 w 444"/>
                  <a:gd name="T37" fmla="*/ 2 h 566"/>
                  <a:gd name="T38" fmla="*/ 6 w 444"/>
                  <a:gd name="T39" fmla="*/ 2 h 566"/>
                  <a:gd name="T40" fmla="*/ 6 w 444"/>
                  <a:gd name="T41" fmla="*/ 2 h 566"/>
                  <a:gd name="T42" fmla="*/ 8 w 444"/>
                  <a:gd name="T43" fmla="*/ 1 h 566"/>
                  <a:gd name="T44" fmla="*/ 9 w 444"/>
                  <a:gd name="T45" fmla="*/ 1 h 566"/>
                  <a:gd name="T46" fmla="*/ 10 w 444"/>
                  <a:gd name="T47" fmla="*/ 1 h 566"/>
                  <a:gd name="T48" fmla="*/ 11 w 444"/>
                  <a:gd name="T49" fmla="*/ 0 h 566"/>
                  <a:gd name="T50" fmla="*/ 13 w 444"/>
                  <a:gd name="T51" fmla="*/ 0 h 566"/>
                  <a:gd name="T52" fmla="*/ 13 w 444"/>
                  <a:gd name="T53" fmla="*/ 1 h 566"/>
                  <a:gd name="T54" fmla="*/ 15 w 444"/>
                  <a:gd name="T55" fmla="*/ 1 h 566"/>
                  <a:gd name="T56" fmla="*/ 15 w 444"/>
                  <a:gd name="T57" fmla="*/ 1 h 566"/>
                  <a:gd name="T58" fmla="*/ 16 w 444"/>
                  <a:gd name="T59" fmla="*/ 1 h 566"/>
                  <a:gd name="T60" fmla="*/ 16 w 444"/>
                  <a:gd name="T61" fmla="*/ 1 h 566"/>
                  <a:gd name="T62" fmla="*/ 16 w 444"/>
                  <a:gd name="T63" fmla="*/ 2 h 566"/>
                  <a:gd name="T64" fmla="*/ 18 w 444"/>
                  <a:gd name="T65" fmla="*/ 3 h 566"/>
                  <a:gd name="T66" fmla="*/ 18 w 444"/>
                  <a:gd name="T67" fmla="*/ 3 h 56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444" h="566">
                    <a:moveTo>
                      <a:pt x="102" y="566"/>
                    </a:moveTo>
                    <a:lnTo>
                      <a:pt x="2" y="528"/>
                    </a:lnTo>
                    <a:lnTo>
                      <a:pt x="2" y="510"/>
                    </a:lnTo>
                    <a:lnTo>
                      <a:pt x="0" y="464"/>
                    </a:lnTo>
                    <a:lnTo>
                      <a:pt x="2" y="398"/>
                    </a:lnTo>
                    <a:lnTo>
                      <a:pt x="6" y="358"/>
                    </a:lnTo>
                    <a:lnTo>
                      <a:pt x="10" y="318"/>
                    </a:lnTo>
                    <a:lnTo>
                      <a:pt x="18" y="276"/>
                    </a:lnTo>
                    <a:lnTo>
                      <a:pt x="26" y="234"/>
                    </a:lnTo>
                    <a:lnTo>
                      <a:pt x="40" y="192"/>
                    </a:lnTo>
                    <a:lnTo>
                      <a:pt x="56" y="152"/>
                    </a:lnTo>
                    <a:lnTo>
                      <a:pt x="64" y="134"/>
                    </a:lnTo>
                    <a:lnTo>
                      <a:pt x="76" y="116"/>
                    </a:lnTo>
                    <a:lnTo>
                      <a:pt x="86" y="100"/>
                    </a:lnTo>
                    <a:lnTo>
                      <a:pt x="100" y="84"/>
                    </a:lnTo>
                    <a:lnTo>
                      <a:pt x="112" y="70"/>
                    </a:lnTo>
                    <a:lnTo>
                      <a:pt x="128" y="58"/>
                    </a:lnTo>
                    <a:lnTo>
                      <a:pt x="144" y="46"/>
                    </a:lnTo>
                    <a:lnTo>
                      <a:pt x="160" y="36"/>
                    </a:lnTo>
                    <a:lnTo>
                      <a:pt x="196" y="20"/>
                    </a:lnTo>
                    <a:lnTo>
                      <a:pt x="228" y="10"/>
                    </a:lnTo>
                    <a:lnTo>
                      <a:pt x="258" y="4"/>
                    </a:lnTo>
                    <a:lnTo>
                      <a:pt x="286" y="0"/>
                    </a:lnTo>
                    <a:lnTo>
                      <a:pt x="312" y="0"/>
                    </a:lnTo>
                    <a:lnTo>
                      <a:pt x="334" y="4"/>
                    </a:lnTo>
                    <a:lnTo>
                      <a:pt x="356" y="8"/>
                    </a:lnTo>
                    <a:lnTo>
                      <a:pt x="374" y="14"/>
                    </a:lnTo>
                    <a:lnTo>
                      <a:pt x="390" y="22"/>
                    </a:lnTo>
                    <a:lnTo>
                      <a:pt x="404" y="30"/>
                    </a:lnTo>
                    <a:lnTo>
                      <a:pt x="426" y="46"/>
                    </a:lnTo>
                    <a:lnTo>
                      <a:pt x="440" y="58"/>
                    </a:lnTo>
                    <a:lnTo>
                      <a:pt x="444" y="64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Freeform 51"/>
              <p:cNvSpPr>
                <a:spLocks/>
              </p:cNvSpPr>
              <p:nvPr/>
            </p:nvSpPr>
            <p:spPr bwMode="auto">
              <a:xfrm>
                <a:off x="2506" y="1023"/>
                <a:ext cx="254" cy="529"/>
              </a:xfrm>
              <a:custGeom>
                <a:avLst/>
                <a:gdLst>
                  <a:gd name="T0" fmla="*/ 130 w 402"/>
                  <a:gd name="T1" fmla="*/ 846 h 846"/>
                  <a:gd name="T2" fmla="*/ 268 w 402"/>
                  <a:gd name="T3" fmla="*/ 812 h 846"/>
                  <a:gd name="T4" fmla="*/ 310 w 402"/>
                  <a:gd name="T5" fmla="*/ 474 h 846"/>
                  <a:gd name="T6" fmla="*/ 376 w 402"/>
                  <a:gd name="T7" fmla="*/ 458 h 846"/>
                  <a:gd name="T8" fmla="*/ 376 w 402"/>
                  <a:gd name="T9" fmla="*/ 458 h 846"/>
                  <a:gd name="T10" fmla="*/ 382 w 402"/>
                  <a:gd name="T11" fmla="*/ 434 h 846"/>
                  <a:gd name="T12" fmla="*/ 392 w 402"/>
                  <a:gd name="T13" fmla="*/ 374 h 846"/>
                  <a:gd name="T14" fmla="*/ 396 w 402"/>
                  <a:gd name="T15" fmla="*/ 334 h 846"/>
                  <a:gd name="T16" fmla="*/ 400 w 402"/>
                  <a:gd name="T17" fmla="*/ 290 h 846"/>
                  <a:gd name="T18" fmla="*/ 402 w 402"/>
                  <a:gd name="T19" fmla="*/ 244 h 846"/>
                  <a:gd name="T20" fmla="*/ 402 w 402"/>
                  <a:gd name="T21" fmla="*/ 196 h 846"/>
                  <a:gd name="T22" fmla="*/ 398 w 402"/>
                  <a:gd name="T23" fmla="*/ 150 h 846"/>
                  <a:gd name="T24" fmla="*/ 394 w 402"/>
                  <a:gd name="T25" fmla="*/ 128 h 846"/>
                  <a:gd name="T26" fmla="*/ 390 w 402"/>
                  <a:gd name="T27" fmla="*/ 108 h 846"/>
                  <a:gd name="T28" fmla="*/ 384 w 402"/>
                  <a:gd name="T29" fmla="*/ 88 h 846"/>
                  <a:gd name="T30" fmla="*/ 376 w 402"/>
                  <a:gd name="T31" fmla="*/ 70 h 846"/>
                  <a:gd name="T32" fmla="*/ 368 w 402"/>
                  <a:gd name="T33" fmla="*/ 52 h 846"/>
                  <a:gd name="T34" fmla="*/ 356 w 402"/>
                  <a:gd name="T35" fmla="*/ 38 h 846"/>
                  <a:gd name="T36" fmla="*/ 344 w 402"/>
                  <a:gd name="T37" fmla="*/ 26 h 846"/>
                  <a:gd name="T38" fmla="*/ 330 w 402"/>
                  <a:gd name="T39" fmla="*/ 14 h 846"/>
                  <a:gd name="T40" fmla="*/ 314 w 402"/>
                  <a:gd name="T41" fmla="*/ 6 h 846"/>
                  <a:gd name="T42" fmla="*/ 296 w 402"/>
                  <a:gd name="T43" fmla="*/ 2 h 846"/>
                  <a:gd name="T44" fmla="*/ 276 w 402"/>
                  <a:gd name="T45" fmla="*/ 0 h 846"/>
                  <a:gd name="T46" fmla="*/ 254 w 402"/>
                  <a:gd name="T47" fmla="*/ 0 h 846"/>
                  <a:gd name="T48" fmla="*/ 230 w 402"/>
                  <a:gd name="T49" fmla="*/ 4 h 846"/>
                  <a:gd name="T50" fmla="*/ 204 w 402"/>
                  <a:gd name="T51" fmla="*/ 12 h 846"/>
                  <a:gd name="T52" fmla="*/ 204 w 402"/>
                  <a:gd name="T53" fmla="*/ 12 h 846"/>
                  <a:gd name="T54" fmla="*/ 180 w 402"/>
                  <a:gd name="T55" fmla="*/ 22 h 846"/>
                  <a:gd name="T56" fmla="*/ 156 w 402"/>
                  <a:gd name="T57" fmla="*/ 34 h 846"/>
                  <a:gd name="T58" fmla="*/ 136 w 402"/>
                  <a:gd name="T59" fmla="*/ 46 h 846"/>
                  <a:gd name="T60" fmla="*/ 118 w 402"/>
                  <a:gd name="T61" fmla="*/ 62 h 846"/>
                  <a:gd name="T62" fmla="*/ 100 w 402"/>
                  <a:gd name="T63" fmla="*/ 78 h 846"/>
                  <a:gd name="T64" fmla="*/ 84 w 402"/>
                  <a:gd name="T65" fmla="*/ 96 h 846"/>
                  <a:gd name="T66" fmla="*/ 72 w 402"/>
                  <a:gd name="T67" fmla="*/ 114 h 846"/>
                  <a:gd name="T68" fmla="*/ 58 w 402"/>
                  <a:gd name="T69" fmla="*/ 134 h 846"/>
                  <a:gd name="T70" fmla="*/ 48 w 402"/>
                  <a:gd name="T71" fmla="*/ 154 h 846"/>
                  <a:gd name="T72" fmla="*/ 38 w 402"/>
                  <a:gd name="T73" fmla="*/ 176 h 846"/>
                  <a:gd name="T74" fmla="*/ 30 w 402"/>
                  <a:gd name="T75" fmla="*/ 198 h 846"/>
                  <a:gd name="T76" fmla="*/ 24 w 402"/>
                  <a:gd name="T77" fmla="*/ 220 h 846"/>
                  <a:gd name="T78" fmla="*/ 12 w 402"/>
                  <a:gd name="T79" fmla="*/ 264 h 846"/>
                  <a:gd name="T80" fmla="*/ 6 w 402"/>
                  <a:gd name="T81" fmla="*/ 310 h 846"/>
                  <a:gd name="T82" fmla="*/ 2 w 402"/>
                  <a:gd name="T83" fmla="*/ 354 h 846"/>
                  <a:gd name="T84" fmla="*/ 0 w 402"/>
                  <a:gd name="T85" fmla="*/ 396 h 846"/>
                  <a:gd name="T86" fmla="*/ 0 w 402"/>
                  <a:gd name="T87" fmla="*/ 434 h 846"/>
                  <a:gd name="T88" fmla="*/ 2 w 402"/>
                  <a:gd name="T89" fmla="*/ 468 h 846"/>
                  <a:gd name="T90" fmla="*/ 8 w 402"/>
                  <a:gd name="T91" fmla="*/ 518 h 846"/>
                  <a:gd name="T92" fmla="*/ 10 w 402"/>
                  <a:gd name="T93" fmla="*/ 536 h 846"/>
                  <a:gd name="T94" fmla="*/ 86 w 402"/>
                  <a:gd name="T95" fmla="*/ 522 h 846"/>
                  <a:gd name="T96" fmla="*/ 130 w 402"/>
                  <a:gd name="T97" fmla="*/ 846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2" h="846">
                    <a:moveTo>
                      <a:pt x="130" y="846"/>
                    </a:moveTo>
                    <a:lnTo>
                      <a:pt x="268" y="812"/>
                    </a:lnTo>
                    <a:lnTo>
                      <a:pt x="310" y="474"/>
                    </a:lnTo>
                    <a:lnTo>
                      <a:pt x="376" y="458"/>
                    </a:lnTo>
                    <a:lnTo>
                      <a:pt x="382" y="434"/>
                    </a:lnTo>
                    <a:lnTo>
                      <a:pt x="392" y="374"/>
                    </a:lnTo>
                    <a:lnTo>
                      <a:pt x="396" y="334"/>
                    </a:lnTo>
                    <a:lnTo>
                      <a:pt x="400" y="290"/>
                    </a:lnTo>
                    <a:lnTo>
                      <a:pt x="402" y="244"/>
                    </a:lnTo>
                    <a:lnTo>
                      <a:pt x="402" y="196"/>
                    </a:lnTo>
                    <a:lnTo>
                      <a:pt x="398" y="150"/>
                    </a:lnTo>
                    <a:lnTo>
                      <a:pt x="394" y="128"/>
                    </a:lnTo>
                    <a:lnTo>
                      <a:pt x="390" y="108"/>
                    </a:lnTo>
                    <a:lnTo>
                      <a:pt x="384" y="88"/>
                    </a:lnTo>
                    <a:lnTo>
                      <a:pt x="376" y="70"/>
                    </a:lnTo>
                    <a:lnTo>
                      <a:pt x="368" y="52"/>
                    </a:lnTo>
                    <a:lnTo>
                      <a:pt x="356" y="38"/>
                    </a:lnTo>
                    <a:lnTo>
                      <a:pt x="344" y="26"/>
                    </a:lnTo>
                    <a:lnTo>
                      <a:pt x="330" y="14"/>
                    </a:lnTo>
                    <a:lnTo>
                      <a:pt x="314" y="6"/>
                    </a:lnTo>
                    <a:lnTo>
                      <a:pt x="296" y="2"/>
                    </a:lnTo>
                    <a:lnTo>
                      <a:pt x="276" y="0"/>
                    </a:lnTo>
                    <a:lnTo>
                      <a:pt x="254" y="0"/>
                    </a:lnTo>
                    <a:lnTo>
                      <a:pt x="230" y="4"/>
                    </a:lnTo>
                    <a:lnTo>
                      <a:pt x="204" y="12"/>
                    </a:lnTo>
                    <a:lnTo>
                      <a:pt x="180" y="22"/>
                    </a:lnTo>
                    <a:lnTo>
                      <a:pt x="156" y="34"/>
                    </a:lnTo>
                    <a:lnTo>
                      <a:pt x="136" y="46"/>
                    </a:lnTo>
                    <a:lnTo>
                      <a:pt x="118" y="62"/>
                    </a:lnTo>
                    <a:lnTo>
                      <a:pt x="100" y="78"/>
                    </a:lnTo>
                    <a:lnTo>
                      <a:pt x="84" y="96"/>
                    </a:lnTo>
                    <a:lnTo>
                      <a:pt x="72" y="114"/>
                    </a:lnTo>
                    <a:lnTo>
                      <a:pt x="58" y="134"/>
                    </a:lnTo>
                    <a:lnTo>
                      <a:pt x="48" y="154"/>
                    </a:lnTo>
                    <a:lnTo>
                      <a:pt x="38" y="176"/>
                    </a:lnTo>
                    <a:lnTo>
                      <a:pt x="30" y="198"/>
                    </a:lnTo>
                    <a:lnTo>
                      <a:pt x="24" y="220"/>
                    </a:lnTo>
                    <a:lnTo>
                      <a:pt x="12" y="264"/>
                    </a:lnTo>
                    <a:lnTo>
                      <a:pt x="6" y="310"/>
                    </a:lnTo>
                    <a:lnTo>
                      <a:pt x="2" y="354"/>
                    </a:lnTo>
                    <a:lnTo>
                      <a:pt x="0" y="396"/>
                    </a:lnTo>
                    <a:lnTo>
                      <a:pt x="0" y="434"/>
                    </a:lnTo>
                    <a:lnTo>
                      <a:pt x="2" y="468"/>
                    </a:lnTo>
                    <a:lnTo>
                      <a:pt x="8" y="518"/>
                    </a:lnTo>
                    <a:lnTo>
                      <a:pt x="10" y="536"/>
                    </a:lnTo>
                    <a:lnTo>
                      <a:pt x="86" y="522"/>
                    </a:lnTo>
                    <a:lnTo>
                      <a:pt x="130" y="846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  <a:defRPr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Freeform 52"/>
              <p:cNvSpPr>
                <a:spLocks/>
              </p:cNvSpPr>
              <p:nvPr/>
            </p:nvSpPr>
            <p:spPr bwMode="auto">
              <a:xfrm>
                <a:off x="2520" y="1350"/>
                <a:ext cx="68" cy="202"/>
              </a:xfrm>
              <a:custGeom>
                <a:avLst/>
                <a:gdLst>
                  <a:gd name="T0" fmla="*/ 4 w 108"/>
                  <a:gd name="T1" fmla="*/ 12 h 324"/>
                  <a:gd name="T2" fmla="*/ 1 w 108"/>
                  <a:gd name="T3" fmla="*/ 10 h 324"/>
                  <a:gd name="T4" fmla="*/ 0 w 108"/>
                  <a:gd name="T5" fmla="*/ 1 h 324"/>
                  <a:gd name="T6" fmla="*/ 3 w 108"/>
                  <a:gd name="T7" fmla="*/ 0 h 324"/>
                  <a:gd name="T8" fmla="*/ 4 w 108"/>
                  <a:gd name="T9" fmla="*/ 12 h 3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8" h="324">
                    <a:moveTo>
                      <a:pt x="108" y="324"/>
                    </a:moveTo>
                    <a:lnTo>
                      <a:pt x="14" y="278"/>
                    </a:lnTo>
                    <a:lnTo>
                      <a:pt x="0" y="12"/>
                    </a:lnTo>
                    <a:lnTo>
                      <a:pt x="66" y="0"/>
                    </a:lnTo>
                    <a:lnTo>
                      <a:pt x="108" y="324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Line 53"/>
              <p:cNvSpPr>
                <a:spLocks noChangeShapeType="1"/>
              </p:cNvSpPr>
              <p:nvPr/>
            </p:nvSpPr>
            <p:spPr bwMode="auto">
              <a:xfrm flipH="1" flipV="1">
                <a:off x="2545" y="1213"/>
                <a:ext cx="15" cy="135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Line 54"/>
              <p:cNvSpPr>
                <a:spLocks noChangeShapeType="1"/>
              </p:cNvSpPr>
              <p:nvPr/>
            </p:nvSpPr>
            <p:spPr bwMode="auto">
              <a:xfrm flipV="1">
                <a:off x="2703" y="1183"/>
                <a:ext cx="23" cy="133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Oval 55"/>
              <p:cNvSpPr>
                <a:spLocks noChangeArrowheads="1"/>
              </p:cNvSpPr>
              <p:nvPr/>
            </p:nvSpPr>
            <p:spPr bwMode="auto">
              <a:xfrm>
                <a:off x="2538" y="864"/>
                <a:ext cx="168" cy="168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70000"/>
                  </a:spcBef>
                  <a:buClr>
                    <a:schemeClr val="accent1"/>
                  </a:buClr>
                  <a:buFont typeface="Wingdings" pitchFamily="2" charset="2"/>
                  <a:buBlip>
                    <a:blip r:embed="rId2"/>
                  </a:buBlip>
                  <a:defRPr sz="2200">
                    <a:solidFill>
                      <a:schemeClr val="accent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Char char="-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de-DE" altLang="de-DE" sz="180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3" name="Group 48"/>
            <p:cNvGrpSpPr>
              <a:grpSpLocks/>
            </p:cNvGrpSpPr>
            <p:nvPr/>
          </p:nvGrpSpPr>
          <p:grpSpPr bwMode="auto">
            <a:xfrm flipH="1">
              <a:off x="3868458" y="2318145"/>
              <a:ext cx="358851" cy="568002"/>
              <a:chOff x="2454" y="864"/>
              <a:chExt cx="306" cy="688"/>
            </a:xfrm>
            <a:grpFill/>
          </p:grpSpPr>
          <p:sp>
            <p:nvSpPr>
              <p:cNvPr id="30" name="Line 49"/>
              <p:cNvSpPr>
                <a:spLocks noChangeShapeType="1"/>
              </p:cNvSpPr>
              <p:nvPr/>
            </p:nvSpPr>
            <p:spPr bwMode="auto">
              <a:xfrm flipV="1">
                <a:off x="2506" y="1102"/>
                <a:ext cx="24" cy="135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Freeform 50"/>
              <p:cNvSpPr>
                <a:spLocks/>
              </p:cNvSpPr>
              <p:nvPr/>
            </p:nvSpPr>
            <p:spPr bwMode="auto">
              <a:xfrm>
                <a:off x="2454" y="1004"/>
                <a:ext cx="280" cy="354"/>
              </a:xfrm>
              <a:custGeom>
                <a:avLst/>
                <a:gdLst>
                  <a:gd name="T0" fmla="*/ 4 w 444"/>
                  <a:gd name="T1" fmla="*/ 21 h 566"/>
                  <a:gd name="T2" fmla="*/ 1 w 444"/>
                  <a:gd name="T3" fmla="*/ 20 h 566"/>
                  <a:gd name="T4" fmla="*/ 1 w 444"/>
                  <a:gd name="T5" fmla="*/ 20 h 566"/>
                  <a:gd name="T6" fmla="*/ 1 w 444"/>
                  <a:gd name="T7" fmla="*/ 19 h 566"/>
                  <a:gd name="T8" fmla="*/ 0 w 444"/>
                  <a:gd name="T9" fmla="*/ 18 h 566"/>
                  <a:gd name="T10" fmla="*/ 1 w 444"/>
                  <a:gd name="T11" fmla="*/ 15 h 566"/>
                  <a:gd name="T12" fmla="*/ 1 w 444"/>
                  <a:gd name="T13" fmla="*/ 13 h 566"/>
                  <a:gd name="T14" fmla="*/ 1 w 444"/>
                  <a:gd name="T15" fmla="*/ 12 h 566"/>
                  <a:gd name="T16" fmla="*/ 1 w 444"/>
                  <a:gd name="T17" fmla="*/ 11 h 566"/>
                  <a:gd name="T18" fmla="*/ 1 w 444"/>
                  <a:gd name="T19" fmla="*/ 9 h 566"/>
                  <a:gd name="T20" fmla="*/ 2 w 444"/>
                  <a:gd name="T21" fmla="*/ 7 h 566"/>
                  <a:gd name="T22" fmla="*/ 3 w 444"/>
                  <a:gd name="T23" fmla="*/ 6 h 566"/>
                  <a:gd name="T24" fmla="*/ 3 w 444"/>
                  <a:gd name="T25" fmla="*/ 5 h 566"/>
                  <a:gd name="T26" fmla="*/ 3 w 444"/>
                  <a:gd name="T27" fmla="*/ 4 h 566"/>
                  <a:gd name="T28" fmla="*/ 3 w 444"/>
                  <a:gd name="T29" fmla="*/ 4 h 566"/>
                  <a:gd name="T30" fmla="*/ 4 w 444"/>
                  <a:gd name="T31" fmla="*/ 3 h 566"/>
                  <a:gd name="T32" fmla="*/ 4 w 444"/>
                  <a:gd name="T33" fmla="*/ 3 h 566"/>
                  <a:gd name="T34" fmla="*/ 5 w 444"/>
                  <a:gd name="T35" fmla="*/ 3 h 566"/>
                  <a:gd name="T36" fmla="*/ 6 w 444"/>
                  <a:gd name="T37" fmla="*/ 2 h 566"/>
                  <a:gd name="T38" fmla="*/ 6 w 444"/>
                  <a:gd name="T39" fmla="*/ 2 h 566"/>
                  <a:gd name="T40" fmla="*/ 6 w 444"/>
                  <a:gd name="T41" fmla="*/ 2 h 566"/>
                  <a:gd name="T42" fmla="*/ 8 w 444"/>
                  <a:gd name="T43" fmla="*/ 1 h 566"/>
                  <a:gd name="T44" fmla="*/ 9 w 444"/>
                  <a:gd name="T45" fmla="*/ 1 h 566"/>
                  <a:gd name="T46" fmla="*/ 10 w 444"/>
                  <a:gd name="T47" fmla="*/ 1 h 566"/>
                  <a:gd name="T48" fmla="*/ 11 w 444"/>
                  <a:gd name="T49" fmla="*/ 0 h 566"/>
                  <a:gd name="T50" fmla="*/ 13 w 444"/>
                  <a:gd name="T51" fmla="*/ 0 h 566"/>
                  <a:gd name="T52" fmla="*/ 13 w 444"/>
                  <a:gd name="T53" fmla="*/ 1 h 566"/>
                  <a:gd name="T54" fmla="*/ 15 w 444"/>
                  <a:gd name="T55" fmla="*/ 1 h 566"/>
                  <a:gd name="T56" fmla="*/ 15 w 444"/>
                  <a:gd name="T57" fmla="*/ 1 h 566"/>
                  <a:gd name="T58" fmla="*/ 16 w 444"/>
                  <a:gd name="T59" fmla="*/ 1 h 566"/>
                  <a:gd name="T60" fmla="*/ 16 w 444"/>
                  <a:gd name="T61" fmla="*/ 1 h 566"/>
                  <a:gd name="T62" fmla="*/ 16 w 444"/>
                  <a:gd name="T63" fmla="*/ 2 h 566"/>
                  <a:gd name="T64" fmla="*/ 18 w 444"/>
                  <a:gd name="T65" fmla="*/ 3 h 566"/>
                  <a:gd name="T66" fmla="*/ 18 w 444"/>
                  <a:gd name="T67" fmla="*/ 3 h 56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444" h="566">
                    <a:moveTo>
                      <a:pt x="102" y="566"/>
                    </a:moveTo>
                    <a:lnTo>
                      <a:pt x="2" y="528"/>
                    </a:lnTo>
                    <a:lnTo>
                      <a:pt x="2" y="510"/>
                    </a:lnTo>
                    <a:lnTo>
                      <a:pt x="0" y="464"/>
                    </a:lnTo>
                    <a:lnTo>
                      <a:pt x="2" y="398"/>
                    </a:lnTo>
                    <a:lnTo>
                      <a:pt x="6" y="358"/>
                    </a:lnTo>
                    <a:lnTo>
                      <a:pt x="10" y="318"/>
                    </a:lnTo>
                    <a:lnTo>
                      <a:pt x="18" y="276"/>
                    </a:lnTo>
                    <a:lnTo>
                      <a:pt x="26" y="234"/>
                    </a:lnTo>
                    <a:lnTo>
                      <a:pt x="40" y="192"/>
                    </a:lnTo>
                    <a:lnTo>
                      <a:pt x="56" y="152"/>
                    </a:lnTo>
                    <a:lnTo>
                      <a:pt x="64" y="134"/>
                    </a:lnTo>
                    <a:lnTo>
                      <a:pt x="76" y="116"/>
                    </a:lnTo>
                    <a:lnTo>
                      <a:pt x="86" y="100"/>
                    </a:lnTo>
                    <a:lnTo>
                      <a:pt x="100" y="84"/>
                    </a:lnTo>
                    <a:lnTo>
                      <a:pt x="112" y="70"/>
                    </a:lnTo>
                    <a:lnTo>
                      <a:pt x="128" y="58"/>
                    </a:lnTo>
                    <a:lnTo>
                      <a:pt x="144" y="46"/>
                    </a:lnTo>
                    <a:lnTo>
                      <a:pt x="160" y="36"/>
                    </a:lnTo>
                    <a:lnTo>
                      <a:pt x="196" y="20"/>
                    </a:lnTo>
                    <a:lnTo>
                      <a:pt x="228" y="10"/>
                    </a:lnTo>
                    <a:lnTo>
                      <a:pt x="258" y="4"/>
                    </a:lnTo>
                    <a:lnTo>
                      <a:pt x="286" y="0"/>
                    </a:lnTo>
                    <a:lnTo>
                      <a:pt x="312" y="0"/>
                    </a:lnTo>
                    <a:lnTo>
                      <a:pt x="334" y="4"/>
                    </a:lnTo>
                    <a:lnTo>
                      <a:pt x="356" y="8"/>
                    </a:lnTo>
                    <a:lnTo>
                      <a:pt x="374" y="14"/>
                    </a:lnTo>
                    <a:lnTo>
                      <a:pt x="390" y="22"/>
                    </a:lnTo>
                    <a:lnTo>
                      <a:pt x="404" y="30"/>
                    </a:lnTo>
                    <a:lnTo>
                      <a:pt x="426" y="46"/>
                    </a:lnTo>
                    <a:lnTo>
                      <a:pt x="440" y="58"/>
                    </a:lnTo>
                    <a:lnTo>
                      <a:pt x="444" y="64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Freeform 51"/>
              <p:cNvSpPr>
                <a:spLocks/>
              </p:cNvSpPr>
              <p:nvPr/>
            </p:nvSpPr>
            <p:spPr bwMode="auto">
              <a:xfrm>
                <a:off x="2506" y="1023"/>
                <a:ext cx="254" cy="529"/>
              </a:xfrm>
              <a:custGeom>
                <a:avLst/>
                <a:gdLst>
                  <a:gd name="T0" fmla="*/ 130 w 402"/>
                  <a:gd name="T1" fmla="*/ 846 h 846"/>
                  <a:gd name="T2" fmla="*/ 268 w 402"/>
                  <a:gd name="T3" fmla="*/ 812 h 846"/>
                  <a:gd name="T4" fmla="*/ 310 w 402"/>
                  <a:gd name="T5" fmla="*/ 474 h 846"/>
                  <a:gd name="T6" fmla="*/ 376 w 402"/>
                  <a:gd name="T7" fmla="*/ 458 h 846"/>
                  <a:gd name="T8" fmla="*/ 376 w 402"/>
                  <a:gd name="T9" fmla="*/ 458 h 846"/>
                  <a:gd name="T10" fmla="*/ 382 w 402"/>
                  <a:gd name="T11" fmla="*/ 434 h 846"/>
                  <a:gd name="T12" fmla="*/ 392 w 402"/>
                  <a:gd name="T13" fmla="*/ 374 h 846"/>
                  <a:gd name="T14" fmla="*/ 396 w 402"/>
                  <a:gd name="T15" fmla="*/ 334 h 846"/>
                  <a:gd name="T16" fmla="*/ 400 w 402"/>
                  <a:gd name="T17" fmla="*/ 290 h 846"/>
                  <a:gd name="T18" fmla="*/ 402 w 402"/>
                  <a:gd name="T19" fmla="*/ 244 h 846"/>
                  <a:gd name="T20" fmla="*/ 402 w 402"/>
                  <a:gd name="T21" fmla="*/ 196 h 846"/>
                  <a:gd name="T22" fmla="*/ 398 w 402"/>
                  <a:gd name="T23" fmla="*/ 150 h 846"/>
                  <a:gd name="T24" fmla="*/ 394 w 402"/>
                  <a:gd name="T25" fmla="*/ 128 h 846"/>
                  <a:gd name="T26" fmla="*/ 390 w 402"/>
                  <a:gd name="T27" fmla="*/ 108 h 846"/>
                  <a:gd name="T28" fmla="*/ 384 w 402"/>
                  <a:gd name="T29" fmla="*/ 88 h 846"/>
                  <a:gd name="T30" fmla="*/ 376 w 402"/>
                  <a:gd name="T31" fmla="*/ 70 h 846"/>
                  <a:gd name="T32" fmla="*/ 368 w 402"/>
                  <a:gd name="T33" fmla="*/ 52 h 846"/>
                  <a:gd name="T34" fmla="*/ 356 w 402"/>
                  <a:gd name="T35" fmla="*/ 38 h 846"/>
                  <a:gd name="T36" fmla="*/ 344 w 402"/>
                  <a:gd name="T37" fmla="*/ 26 h 846"/>
                  <a:gd name="T38" fmla="*/ 330 w 402"/>
                  <a:gd name="T39" fmla="*/ 14 h 846"/>
                  <a:gd name="T40" fmla="*/ 314 w 402"/>
                  <a:gd name="T41" fmla="*/ 6 h 846"/>
                  <a:gd name="T42" fmla="*/ 296 w 402"/>
                  <a:gd name="T43" fmla="*/ 2 h 846"/>
                  <a:gd name="T44" fmla="*/ 276 w 402"/>
                  <a:gd name="T45" fmla="*/ 0 h 846"/>
                  <a:gd name="T46" fmla="*/ 254 w 402"/>
                  <a:gd name="T47" fmla="*/ 0 h 846"/>
                  <a:gd name="T48" fmla="*/ 230 w 402"/>
                  <a:gd name="T49" fmla="*/ 4 h 846"/>
                  <a:gd name="T50" fmla="*/ 204 w 402"/>
                  <a:gd name="T51" fmla="*/ 12 h 846"/>
                  <a:gd name="T52" fmla="*/ 204 w 402"/>
                  <a:gd name="T53" fmla="*/ 12 h 846"/>
                  <a:gd name="T54" fmla="*/ 180 w 402"/>
                  <a:gd name="T55" fmla="*/ 22 h 846"/>
                  <a:gd name="T56" fmla="*/ 156 w 402"/>
                  <a:gd name="T57" fmla="*/ 34 h 846"/>
                  <a:gd name="T58" fmla="*/ 136 w 402"/>
                  <a:gd name="T59" fmla="*/ 46 h 846"/>
                  <a:gd name="T60" fmla="*/ 118 w 402"/>
                  <a:gd name="T61" fmla="*/ 62 h 846"/>
                  <a:gd name="T62" fmla="*/ 100 w 402"/>
                  <a:gd name="T63" fmla="*/ 78 h 846"/>
                  <a:gd name="T64" fmla="*/ 84 w 402"/>
                  <a:gd name="T65" fmla="*/ 96 h 846"/>
                  <a:gd name="T66" fmla="*/ 72 w 402"/>
                  <a:gd name="T67" fmla="*/ 114 h 846"/>
                  <a:gd name="T68" fmla="*/ 58 w 402"/>
                  <a:gd name="T69" fmla="*/ 134 h 846"/>
                  <a:gd name="T70" fmla="*/ 48 w 402"/>
                  <a:gd name="T71" fmla="*/ 154 h 846"/>
                  <a:gd name="T72" fmla="*/ 38 w 402"/>
                  <a:gd name="T73" fmla="*/ 176 h 846"/>
                  <a:gd name="T74" fmla="*/ 30 w 402"/>
                  <a:gd name="T75" fmla="*/ 198 h 846"/>
                  <a:gd name="T76" fmla="*/ 24 w 402"/>
                  <a:gd name="T77" fmla="*/ 220 h 846"/>
                  <a:gd name="T78" fmla="*/ 12 w 402"/>
                  <a:gd name="T79" fmla="*/ 264 h 846"/>
                  <a:gd name="T80" fmla="*/ 6 w 402"/>
                  <a:gd name="T81" fmla="*/ 310 h 846"/>
                  <a:gd name="T82" fmla="*/ 2 w 402"/>
                  <a:gd name="T83" fmla="*/ 354 h 846"/>
                  <a:gd name="T84" fmla="*/ 0 w 402"/>
                  <a:gd name="T85" fmla="*/ 396 h 846"/>
                  <a:gd name="T86" fmla="*/ 0 w 402"/>
                  <a:gd name="T87" fmla="*/ 434 h 846"/>
                  <a:gd name="T88" fmla="*/ 2 w 402"/>
                  <a:gd name="T89" fmla="*/ 468 h 846"/>
                  <a:gd name="T90" fmla="*/ 8 w 402"/>
                  <a:gd name="T91" fmla="*/ 518 h 846"/>
                  <a:gd name="T92" fmla="*/ 10 w 402"/>
                  <a:gd name="T93" fmla="*/ 536 h 846"/>
                  <a:gd name="T94" fmla="*/ 86 w 402"/>
                  <a:gd name="T95" fmla="*/ 522 h 846"/>
                  <a:gd name="T96" fmla="*/ 130 w 402"/>
                  <a:gd name="T97" fmla="*/ 846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2" h="846">
                    <a:moveTo>
                      <a:pt x="130" y="846"/>
                    </a:moveTo>
                    <a:lnTo>
                      <a:pt x="268" y="812"/>
                    </a:lnTo>
                    <a:lnTo>
                      <a:pt x="310" y="474"/>
                    </a:lnTo>
                    <a:lnTo>
                      <a:pt x="376" y="458"/>
                    </a:lnTo>
                    <a:lnTo>
                      <a:pt x="382" y="434"/>
                    </a:lnTo>
                    <a:lnTo>
                      <a:pt x="392" y="374"/>
                    </a:lnTo>
                    <a:lnTo>
                      <a:pt x="396" y="334"/>
                    </a:lnTo>
                    <a:lnTo>
                      <a:pt x="400" y="290"/>
                    </a:lnTo>
                    <a:lnTo>
                      <a:pt x="402" y="244"/>
                    </a:lnTo>
                    <a:lnTo>
                      <a:pt x="402" y="196"/>
                    </a:lnTo>
                    <a:lnTo>
                      <a:pt x="398" y="150"/>
                    </a:lnTo>
                    <a:lnTo>
                      <a:pt x="394" y="128"/>
                    </a:lnTo>
                    <a:lnTo>
                      <a:pt x="390" y="108"/>
                    </a:lnTo>
                    <a:lnTo>
                      <a:pt x="384" y="88"/>
                    </a:lnTo>
                    <a:lnTo>
                      <a:pt x="376" y="70"/>
                    </a:lnTo>
                    <a:lnTo>
                      <a:pt x="368" y="52"/>
                    </a:lnTo>
                    <a:lnTo>
                      <a:pt x="356" y="38"/>
                    </a:lnTo>
                    <a:lnTo>
                      <a:pt x="344" y="26"/>
                    </a:lnTo>
                    <a:lnTo>
                      <a:pt x="330" y="14"/>
                    </a:lnTo>
                    <a:lnTo>
                      <a:pt x="314" y="6"/>
                    </a:lnTo>
                    <a:lnTo>
                      <a:pt x="296" y="2"/>
                    </a:lnTo>
                    <a:lnTo>
                      <a:pt x="276" y="0"/>
                    </a:lnTo>
                    <a:lnTo>
                      <a:pt x="254" y="0"/>
                    </a:lnTo>
                    <a:lnTo>
                      <a:pt x="230" y="4"/>
                    </a:lnTo>
                    <a:lnTo>
                      <a:pt x="204" y="12"/>
                    </a:lnTo>
                    <a:lnTo>
                      <a:pt x="180" y="22"/>
                    </a:lnTo>
                    <a:lnTo>
                      <a:pt x="156" y="34"/>
                    </a:lnTo>
                    <a:lnTo>
                      <a:pt x="136" y="46"/>
                    </a:lnTo>
                    <a:lnTo>
                      <a:pt x="118" y="62"/>
                    </a:lnTo>
                    <a:lnTo>
                      <a:pt x="100" y="78"/>
                    </a:lnTo>
                    <a:lnTo>
                      <a:pt x="84" y="96"/>
                    </a:lnTo>
                    <a:lnTo>
                      <a:pt x="72" y="114"/>
                    </a:lnTo>
                    <a:lnTo>
                      <a:pt x="58" y="134"/>
                    </a:lnTo>
                    <a:lnTo>
                      <a:pt x="48" y="154"/>
                    </a:lnTo>
                    <a:lnTo>
                      <a:pt x="38" y="176"/>
                    </a:lnTo>
                    <a:lnTo>
                      <a:pt x="30" y="198"/>
                    </a:lnTo>
                    <a:lnTo>
                      <a:pt x="24" y="220"/>
                    </a:lnTo>
                    <a:lnTo>
                      <a:pt x="12" y="264"/>
                    </a:lnTo>
                    <a:lnTo>
                      <a:pt x="6" y="310"/>
                    </a:lnTo>
                    <a:lnTo>
                      <a:pt x="2" y="354"/>
                    </a:lnTo>
                    <a:lnTo>
                      <a:pt x="0" y="396"/>
                    </a:lnTo>
                    <a:lnTo>
                      <a:pt x="0" y="434"/>
                    </a:lnTo>
                    <a:lnTo>
                      <a:pt x="2" y="468"/>
                    </a:lnTo>
                    <a:lnTo>
                      <a:pt x="8" y="518"/>
                    </a:lnTo>
                    <a:lnTo>
                      <a:pt x="10" y="536"/>
                    </a:lnTo>
                    <a:lnTo>
                      <a:pt x="86" y="522"/>
                    </a:lnTo>
                    <a:lnTo>
                      <a:pt x="130" y="846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  <a:defRPr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Freeform 52"/>
              <p:cNvSpPr>
                <a:spLocks/>
              </p:cNvSpPr>
              <p:nvPr/>
            </p:nvSpPr>
            <p:spPr bwMode="auto">
              <a:xfrm>
                <a:off x="2520" y="1350"/>
                <a:ext cx="68" cy="202"/>
              </a:xfrm>
              <a:custGeom>
                <a:avLst/>
                <a:gdLst>
                  <a:gd name="T0" fmla="*/ 4 w 108"/>
                  <a:gd name="T1" fmla="*/ 12 h 324"/>
                  <a:gd name="T2" fmla="*/ 1 w 108"/>
                  <a:gd name="T3" fmla="*/ 10 h 324"/>
                  <a:gd name="T4" fmla="*/ 0 w 108"/>
                  <a:gd name="T5" fmla="*/ 1 h 324"/>
                  <a:gd name="T6" fmla="*/ 3 w 108"/>
                  <a:gd name="T7" fmla="*/ 0 h 324"/>
                  <a:gd name="T8" fmla="*/ 4 w 108"/>
                  <a:gd name="T9" fmla="*/ 12 h 3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8" h="324">
                    <a:moveTo>
                      <a:pt x="108" y="324"/>
                    </a:moveTo>
                    <a:lnTo>
                      <a:pt x="14" y="278"/>
                    </a:lnTo>
                    <a:lnTo>
                      <a:pt x="0" y="12"/>
                    </a:lnTo>
                    <a:lnTo>
                      <a:pt x="66" y="0"/>
                    </a:lnTo>
                    <a:lnTo>
                      <a:pt x="108" y="324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Line 53"/>
              <p:cNvSpPr>
                <a:spLocks noChangeShapeType="1"/>
              </p:cNvSpPr>
              <p:nvPr/>
            </p:nvSpPr>
            <p:spPr bwMode="auto">
              <a:xfrm flipH="1" flipV="1">
                <a:off x="2545" y="1213"/>
                <a:ext cx="15" cy="135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Line 54"/>
              <p:cNvSpPr>
                <a:spLocks noChangeShapeType="1"/>
              </p:cNvSpPr>
              <p:nvPr/>
            </p:nvSpPr>
            <p:spPr bwMode="auto">
              <a:xfrm flipV="1">
                <a:off x="2703" y="1183"/>
                <a:ext cx="23" cy="133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Oval 55"/>
              <p:cNvSpPr>
                <a:spLocks noChangeArrowheads="1"/>
              </p:cNvSpPr>
              <p:nvPr/>
            </p:nvSpPr>
            <p:spPr bwMode="auto">
              <a:xfrm>
                <a:off x="2538" y="864"/>
                <a:ext cx="168" cy="168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70000"/>
                  </a:spcBef>
                  <a:buClr>
                    <a:schemeClr val="accent1"/>
                  </a:buClr>
                  <a:buFont typeface="Wingdings" pitchFamily="2" charset="2"/>
                  <a:buBlip>
                    <a:blip r:embed="rId2"/>
                  </a:buBlip>
                  <a:defRPr sz="2200">
                    <a:solidFill>
                      <a:schemeClr val="accent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Char char="-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de-DE" altLang="de-DE" sz="180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4" name="Group 48"/>
            <p:cNvGrpSpPr>
              <a:grpSpLocks/>
            </p:cNvGrpSpPr>
            <p:nvPr/>
          </p:nvGrpSpPr>
          <p:grpSpPr bwMode="auto">
            <a:xfrm flipH="1">
              <a:off x="4337607" y="2974143"/>
              <a:ext cx="358851" cy="568002"/>
              <a:chOff x="2454" y="864"/>
              <a:chExt cx="306" cy="688"/>
            </a:xfrm>
            <a:grpFill/>
          </p:grpSpPr>
          <p:sp>
            <p:nvSpPr>
              <p:cNvPr id="23" name="Line 49"/>
              <p:cNvSpPr>
                <a:spLocks noChangeShapeType="1"/>
              </p:cNvSpPr>
              <p:nvPr/>
            </p:nvSpPr>
            <p:spPr bwMode="auto">
              <a:xfrm flipV="1">
                <a:off x="2506" y="1102"/>
                <a:ext cx="24" cy="135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50"/>
              <p:cNvSpPr>
                <a:spLocks/>
              </p:cNvSpPr>
              <p:nvPr/>
            </p:nvSpPr>
            <p:spPr bwMode="auto">
              <a:xfrm>
                <a:off x="2454" y="1004"/>
                <a:ext cx="280" cy="354"/>
              </a:xfrm>
              <a:custGeom>
                <a:avLst/>
                <a:gdLst>
                  <a:gd name="T0" fmla="*/ 4 w 444"/>
                  <a:gd name="T1" fmla="*/ 21 h 566"/>
                  <a:gd name="T2" fmla="*/ 1 w 444"/>
                  <a:gd name="T3" fmla="*/ 20 h 566"/>
                  <a:gd name="T4" fmla="*/ 1 w 444"/>
                  <a:gd name="T5" fmla="*/ 20 h 566"/>
                  <a:gd name="T6" fmla="*/ 1 w 444"/>
                  <a:gd name="T7" fmla="*/ 19 h 566"/>
                  <a:gd name="T8" fmla="*/ 0 w 444"/>
                  <a:gd name="T9" fmla="*/ 18 h 566"/>
                  <a:gd name="T10" fmla="*/ 1 w 444"/>
                  <a:gd name="T11" fmla="*/ 15 h 566"/>
                  <a:gd name="T12" fmla="*/ 1 w 444"/>
                  <a:gd name="T13" fmla="*/ 13 h 566"/>
                  <a:gd name="T14" fmla="*/ 1 w 444"/>
                  <a:gd name="T15" fmla="*/ 12 h 566"/>
                  <a:gd name="T16" fmla="*/ 1 w 444"/>
                  <a:gd name="T17" fmla="*/ 11 h 566"/>
                  <a:gd name="T18" fmla="*/ 1 w 444"/>
                  <a:gd name="T19" fmla="*/ 9 h 566"/>
                  <a:gd name="T20" fmla="*/ 2 w 444"/>
                  <a:gd name="T21" fmla="*/ 7 h 566"/>
                  <a:gd name="T22" fmla="*/ 3 w 444"/>
                  <a:gd name="T23" fmla="*/ 6 h 566"/>
                  <a:gd name="T24" fmla="*/ 3 w 444"/>
                  <a:gd name="T25" fmla="*/ 5 h 566"/>
                  <a:gd name="T26" fmla="*/ 3 w 444"/>
                  <a:gd name="T27" fmla="*/ 4 h 566"/>
                  <a:gd name="T28" fmla="*/ 3 w 444"/>
                  <a:gd name="T29" fmla="*/ 4 h 566"/>
                  <a:gd name="T30" fmla="*/ 4 w 444"/>
                  <a:gd name="T31" fmla="*/ 3 h 566"/>
                  <a:gd name="T32" fmla="*/ 4 w 444"/>
                  <a:gd name="T33" fmla="*/ 3 h 566"/>
                  <a:gd name="T34" fmla="*/ 5 w 444"/>
                  <a:gd name="T35" fmla="*/ 3 h 566"/>
                  <a:gd name="T36" fmla="*/ 6 w 444"/>
                  <a:gd name="T37" fmla="*/ 2 h 566"/>
                  <a:gd name="T38" fmla="*/ 6 w 444"/>
                  <a:gd name="T39" fmla="*/ 2 h 566"/>
                  <a:gd name="T40" fmla="*/ 6 w 444"/>
                  <a:gd name="T41" fmla="*/ 2 h 566"/>
                  <a:gd name="T42" fmla="*/ 8 w 444"/>
                  <a:gd name="T43" fmla="*/ 1 h 566"/>
                  <a:gd name="T44" fmla="*/ 9 w 444"/>
                  <a:gd name="T45" fmla="*/ 1 h 566"/>
                  <a:gd name="T46" fmla="*/ 10 w 444"/>
                  <a:gd name="T47" fmla="*/ 1 h 566"/>
                  <a:gd name="T48" fmla="*/ 11 w 444"/>
                  <a:gd name="T49" fmla="*/ 0 h 566"/>
                  <a:gd name="T50" fmla="*/ 13 w 444"/>
                  <a:gd name="T51" fmla="*/ 0 h 566"/>
                  <a:gd name="T52" fmla="*/ 13 w 444"/>
                  <a:gd name="T53" fmla="*/ 1 h 566"/>
                  <a:gd name="T54" fmla="*/ 15 w 444"/>
                  <a:gd name="T55" fmla="*/ 1 h 566"/>
                  <a:gd name="T56" fmla="*/ 15 w 444"/>
                  <a:gd name="T57" fmla="*/ 1 h 566"/>
                  <a:gd name="T58" fmla="*/ 16 w 444"/>
                  <a:gd name="T59" fmla="*/ 1 h 566"/>
                  <a:gd name="T60" fmla="*/ 16 w 444"/>
                  <a:gd name="T61" fmla="*/ 1 h 566"/>
                  <a:gd name="T62" fmla="*/ 16 w 444"/>
                  <a:gd name="T63" fmla="*/ 2 h 566"/>
                  <a:gd name="T64" fmla="*/ 18 w 444"/>
                  <a:gd name="T65" fmla="*/ 3 h 566"/>
                  <a:gd name="T66" fmla="*/ 18 w 444"/>
                  <a:gd name="T67" fmla="*/ 3 h 56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444" h="566">
                    <a:moveTo>
                      <a:pt x="102" y="566"/>
                    </a:moveTo>
                    <a:lnTo>
                      <a:pt x="2" y="528"/>
                    </a:lnTo>
                    <a:lnTo>
                      <a:pt x="2" y="510"/>
                    </a:lnTo>
                    <a:lnTo>
                      <a:pt x="0" y="464"/>
                    </a:lnTo>
                    <a:lnTo>
                      <a:pt x="2" y="398"/>
                    </a:lnTo>
                    <a:lnTo>
                      <a:pt x="6" y="358"/>
                    </a:lnTo>
                    <a:lnTo>
                      <a:pt x="10" y="318"/>
                    </a:lnTo>
                    <a:lnTo>
                      <a:pt x="18" y="276"/>
                    </a:lnTo>
                    <a:lnTo>
                      <a:pt x="26" y="234"/>
                    </a:lnTo>
                    <a:lnTo>
                      <a:pt x="40" y="192"/>
                    </a:lnTo>
                    <a:lnTo>
                      <a:pt x="56" y="152"/>
                    </a:lnTo>
                    <a:lnTo>
                      <a:pt x="64" y="134"/>
                    </a:lnTo>
                    <a:lnTo>
                      <a:pt x="76" y="116"/>
                    </a:lnTo>
                    <a:lnTo>
                      <a:pt x="86" y="100"/>
                    </a:lnTo>
                    <a:lnTo>
                      <a:pt x="100" y="84"/>
                    </a:lnTo>
                    <a:lnTo>
                      <a:pt x="112" y="70"/>
                    </a:lnTo>
                    <a:lnTo>
                      <a:pt x="128" y="58"/>
                    </a:lnTo>
                    <a:lnTo>
                      <a:pt x="144" y="46"/>
                    </a:lnTo>
                    <a:lnTo>
                      <a:pt x="160" y="36"/>
                    </a:lnTo>
                    <a:lnTo>
                      <a:pt x="196" y="20"/>
                    </a:lnTo>
                    <a:lnTo>
                      <a:pt x="228" y="10"/>
                    </a:lnTo>
                    <a:lnTo>
                      <a:pt x="258" y="4"/>
                    </a:lnTo>
                    <a:lnTo>
                      <a:pt x="286" y="0"/>
                    </a:lnTo>
                    <a:lnTo>
                      <a:pt x="312" y="0"/>
                    </a:lnTo>
                    <a:lnTo>
                      <a:pt x="334" y="4"/>
                    </a:lnTo>
                    <a:lnTo>
                      <a:pt x="356" y="8"/>
                    </a:lnTo>
                    <a:lnTo>
                      <a:pt x="374" y="14"/>
                    </a:lnTo>
                    <a:lnTo>
                      <a:pt x="390" y="22"/>
                    </a:lnTo>
                    <a:lnTo>
                      <a:pt x="404" y="30"/>
                    </a:lnTo>
                    <a:lnTo>
                      <a:pt x="426" y="46"/>
                    </a:lnTo>
                    <a:lnTo>
                      <a:pt x="440" y="58"/>
                    </a:lnTo>
                    <a:lnTo>
                      <a:pt x="444" y="64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51"/>
              <p:cNvSpPr>
                <a:spLocks/>
              </p:cNvSpPr>
              <p:nvPr/>
            </p:nvSpPr>
            <p:spPr bwMode="auto">
              <a:xfrm>
                <a:off x="2506" y="1023"/>
                <a:ext cx="254" cy="529"/>
              </a:xfrm>
              <a:custGeom>
                <a:avLst/>
                <a:gdLst>
                  <a:gd name="T0" fmla="*/ 130 w 402"/>
                  <a:gd name="T1" fmla="*/ 846 h 846"/>
                  <a:gd name="T2" fmla="*/ 268 w 402"/>
                  <a:gd name="T3" fmla="*/ 812 h 846"/>
                  <a:gd name="T4" fmla="*/ 310 w 402"/>
                  <a:gd name="T5" fmla="*/ 474 h 846"/>
                  <a:gd name="T6" fmla="*/ 376 w 402"/>
                  <a:gd name="T7" fmla="*/ 458 h 846"/>
                  <a:gd name="T8" fmla="*/ 376 w 402"/>
                  <a:gd name="T9" fmla="*/ 458 h 846"/>
                  <a:gd name="T10" fmla="*/ 382 w 402"/>
                  <a:gd name="T11" fmla="*/ 434 h 846"/>
                  <a:gd name="T12" fmla="*/ 392 w 402"/>
                  <a:gd name="T13" fmla="*/ 374 h 846"/>
                  <a:gd name="T14" fmla="*/ 396 w 402"/>
                  <a:gd name="T15" fmla="*/ 334 h 846"/>
                  <a:gd name="T16" fmla="*/ 400 w 402"/>
                  <a:gd name="T17" fmla="*/ 290 h 846"/>
                  <a:gd name="T18" fmla="*/ 402 w 402"/>
                  <a:gd name="T19" fmla="*/ 244 h 846"/>
                  <a:gd name="T20" fmla="*/ 402 w 402"/>
                  <a:gd name="T21" fmla="*/ 196 h 846"/>
                  <a:gd name="T22" fmla="*/ 398 w 402"/>
                  <a:gd name="T23" fmla="*/ 150 h 846"/>
                  <a:gd name="T24" fmla="*/ 394 w 402"/>
                  <a:gd name="T25" fmla="*/ 128 h 846"/>
                  <a:gd name="T26" fmla="*/ 390 w 402"/>
                  <a:gd name="T27" fmla="*/ 108 h 846"/>
                  <a:gd name="T28" fmla="*/ 384 w 402"/>
                  <a:gd name="T29" fmla="*/ 88 h 846"/>
                  <a:gd name="T30" fmla="*/ 376 w 402"/>
                  <a:gd name="T31" fmla="*/ 70 h 846"/>
                  <a:gd name="T32" fmla="*/ 368 w 402"/>
                  <a:gd name="T33" fmla="*/ 52 h 846"/>
                  <a:gd name="T34" fmla="*/ 356 w 402"/>
                  <a:gd name="T35" fmla="*/ 38 h 846"/>
                  <a:gd name="T36" fmla="*/ 344 w 402"/>
                  <a:gd name="T37" fmla="*/ 26 h 846"/>
                  <a:gd name="T38" fmla="*/ 330 w 402"/>
                  <a:gd name="T39" fmla="*/ 14 h 846"/>
                  <a:gd name="T40" fmla="*/ 314 w 402"/>
                  <a:gd name="T41" fmla="*/ 6 h 846"/>
                  <a:gd name="T42" fmla="*/ 296 w 402"/>
                  <a:gd name="T43" fmla="*/ 2 h 846"/>
                  <a:gd name="T44" fmla="*/ 276 w 402"/>
                  <a:gd name="T45" fmla="*/ 0 h 846"/>
                  <a:gd name="T46" fmla="*/ 254 w 402"/>
                  <a:gd name="T47" fmla="*/ 0 h 846"/>
                  <a:gd name="T48" fmla="*/ 230 w 402"/>
                  <a:gd name="T49" fmla="*/ 4 h 846"/>
                  <a:gd name="T50" fmla="*/ 204 w 402"/>
                  <a:gd name="T51" fmla="*/ 12 h 846"/>
                  <a:gd name="T52" fmla="*/ 204 w 402"/>
                  <a:gd name="T53" fmla="*/ 12 h 846"/>
                  <a:gd name="T54" fmla="*/ 180 w 402"/>
                  <a:gd name="T55" fmla="*/ 22 h 846"/>
                  <a:gd name="T56" fmla="*/ 156 w 402"/>
                  <a:gd name="T57" fmla="*/ 34 h 846"/>
                  <a:gd name="T58" fmla="*/ 136 w 402"/>
                  <a:gd name="T59" fmla="*/ 46 h 846"/>
                  <a:gd name="T60" fmla="*/ 118 w 402"/>
                  <a:gd name="T61" fmla="*/ 62 h 846"/>
                  <a:gd name="T62" fmla="*/ 100 w 402"/>
                  <a:gd name="T63" fmla="*/ 78 h 846"/>
                  <a:gd name="T64" fmla="*/ 84 w 402"/>
                  <a:gd name="T65" fmla="*/ 96 h 846"/>
                  <a:gd name="T66" fmla="*/ 72 w 402"/>
                  <a:gd name="T67" fmla="*/ 114 h 846"/>
                  <a:gd name="T68" fmla="*/ 58 w 402"/>
                  <a:gd name="T69" fmla="*/ 134 h 846"/>
                  <a:gd name="T70" fmla="*/ 48 w 402"/>
                  <a:gd name="T71" fmla="*/ 154 h 846"/>
                  <a:gd name="T72" fmla="*/ 38 w 402"/>
                  <a:gd name="T73" fmla="*/ 176 h 846"/>
                  <a:gd name="T74" fmla="*/ 30 w 402"/>
                  <a:gd name="T75" fmla="*/ 198 h 846"/>
                  <a:gd name="T76" fmla="*/ 24 w 402"/>
                  <a:gd name="T77" fmla="*/ 220 h 846"/>
                  <a:gd name="T78" fmla="*/ 12 w 402"/>
                  <a:gd name="T79" fmla="*/ 264 h 846"/>
                  <a:gd name="T80" fmla="*/ 6 w 402"/>
                  <a:gd name="T81" fmla="*/ 310 h 846"/>
                  <a:gd name="T82" fmla="*/ 2 w 402"/>
                  <a:gd name="T83" fmla="*/ 354 h 846"/>
                  <a:gd name="T84" fmla="*/ 0 w 402"/>
                  <a:gd name="T85" fmla="*/ 396 h 846"/>
                  <a:gd name="T86" fmla="*/ 0 w 402"/>
                  <a:gd name="T87" fmla="*/ 434 h 846"/>
                  <a:gd name="T88" fmla="*/ 2 w 402"/>
                  <a:gd name="T89" fmla="*/ 468 h 846"/>
                  <a:gd name="T90" fmla="*/ 8 w 402"/>
                  <a:gd name="T91" fmla="*/ 518 h 846"/>
                  <a:gd name="T92" fmla="*/ 10 w 402"/>
                  <a:gd name="T93" fmla="*/ 536 h 846"/>
                  <a:gd name="T94" fmla="*/ 86 w 402"/>
                  <a:gd name="T95" fmla="*/ 522 h 846"/>
                  <a:gd name="T96" fmla="*/ 130 w 402"/>
                  <a:gd name="T97" fmla="*/ 846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2" h="846">
                    <a:moveTo>
                      <a:pt x="130" y="846"/>
                    </a:moveTo>
                    <a:lnTo>
                      <a:pt x="268" y="812"/>
                    </a:lnTo>
                    <a:lnTo>
                      <a:pt x="310" y="474"/>
                    </a:lnTo>
                    <a:lnTo>
                      <a:pt x="376" y="458"/>
                    </a:lnTo>
                    <a:lnTo>
                      <a:pt x="382" y="434"/>
                    </a:lnTo>
                    <a:lnTo>
                      <a:pt x="392" y="374"/>
                    </a:lnTo>
                    <a:lnTo>
                      <a:pt x="396" y="334"/>
                    </a:lnTo>
                    <a:lnTo>
                      <a:pt x="400" y="290"/>
                    </a:lnTo>
                    <a:lnTo>
                      <a:pt x="402" y="244"/>
                    </a:lnTo>
                    <a:lnTo>
                      <a:pt x="402" y="196"/>
                    </a:lnTo>
                    <a:lnTo>
                      <a:pt x="398" y="150"/>
                    </a:lnTo>
                    <a:lnTo>
                      <a:pt x="394" y="128"/>
                    </a:lnTo>
                    <a:lnTo>
                      <a:pt x="390" y="108"/>
                    </a:lnTo>
                    <a:lnTo>
                      <a:pt x="384" y="88"/>
                    </a:lnTo>
                    <a:lnTo>
                      <a:pt x="376" y="70"/>
                    </a:lnTo>
                    <a:lnTo>
                      <a:pt x="368" y="52"/>
                    </a:lnTo>
                    <a:lnTo>
                      <a:pt x="356" y="38"/>
                    </a:lnTo>
                    <a:lnTo>
                      <a:pt x="344" y="26"/>
                    </a:lnTo>
                    <a:lnTo>
                      <a:pt x="330" y="14"/>
                    </a:lnTo>
                    <a:lnTo>
                      <a:pt x="314" y="6"/>
                    </a:lnTo>
                    <a:lnTo>
                      <a:pt x="296" y="2"/>
                    </a:lnTo>
                    <a:lnTo>
                      <a:pt x="276" y="0"/>
                    </a:lnTo>
                    <a:lnTo>
                      <a:pt x="254" y="0"/>
                    </a:lnTo>
                    <a:lnTo>
                      <a:pt x="230" y="4"/>
                    </a:lnTo>
                    <a:lnTo>
                      <a:pt x="204" y="12"/>
                    </a:lnTo>
                    <a:lnTo>
                      <a:pt x="180" y="22"/>
                    </a:lnTo>
                    <a:lnTo>
                      <a:pt x="156" y="34"/>
                    </a:lnTo>
                    <a:lnTo>
                      <a:pt x="136" y="46"/>
                    </a:lnTo>
                    <a:lnTo>
                      <a:pt x="118" y="62"/>
                    </a:lnTo>
                    <a:lnTo>
                      <a:pt x="100" y="78"/>
                    </a:lnTo>
                    <a:lnTo>
                      <a:pt x="84" y="96"/>
                    </a:lnTo>
                    <a:lnTo>
                      <a:pt x="72" y="114"/>
                    </a:lnTo>
                    <a:lnTo>
                      <a:pt x="58" y="134"/>
                    </a:lnTo>
                    <a:lnTo>
                      <a:pt x="48" y="154"/>
                    </a:lnTo>
                    <a:lnTo>
                      <a:pt x="38" y="176"/>
                    </a:lnTo>
                    <a:lnTo>
                      <a:pt x="30" y="198"/>
                    </a:lnTo>
                    <a:lnTo>
                      <a:pt x="24" y="220"/>
                    </a:lnTo>
                    <a:lnTo>
                      <a:pt x="12" y="264"/>
                    </a:lnTo>
                    <a:lnTo>
                      <a:pt x="6" y="310"/>
                    </a:lnTo>
                    <a:lnTo>
                      <a:pt x="2" y="354"/>
                    </a:lnTo>
                    <a:lnTo>
                      <a:pt x="0" y="396"/>
                    </a:lnTo>
                    <a:lnTo>
                      <a:pt x="0" y="434"/>
                    </a:lnTo>
                    <a:lnTo>
                      <a:pt x="2" y="468"/>
                    </a:lnTo>
                    <a:lnTo>
                      <a:pt x="8" y="518"/>
                    </a:lnTo>
                    <a:lnTo>
                      <a:pt x="10" y="536"/>
                    </a:lnTo>
                    <a:lnTo>
                      <a:pt x="86" y="522"/>
                    </a:lnTo>
                    <a:lnTo>
                      <a:pt x="130" y="846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  <a:defRPr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52"/>
              <p:cNvSpPr>
                <a:spLocks/>
              </p:cNvSpPr>
              <p:nvPr/>
            </p:nvSpPr>
            <p:spPr bwMode="auto">
              <a:xfrm>
                <a:off x="2520" y="1350"/>
                <a:ext cx="68" cy="202"/>
              </a:xfrm>
              <a:custGeom>
                <a:avLst/>
                <a:gdLst>
                  <a:gd name="T0" fmla="*/ 4 w 108"/>
                  <a:gd name="T1" fmla="*/ 12 h 324"/>
                  <a:gd name="T2" fmla="*/ 1 w 108"/>
                  <a:gd name="T3" fmla="*/ 10 h 324"/>
                  <a:gd name="T4" fmla="*/ 0 w 108"/>
                  <a:gd name="T5" fmla="*/ 1 h 324"/>
                  <a:gd name="T6" fmla="*/ 3 w 108"/>
                  <a:gd name="T7" fmla="*/ 0 h 324"/>
                  <a:gd name="T8" fmla="*/ 4 w 108"/>
                  <a:gd name="T9" fmla="*/ 12 h 3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8" h="324">
                    <a:moveTo>
                      <a:pt x="108" y="324"/>
                    </a:moveTo>
                    <a:lnTo>
                      <a:pt x="14" y="278"/>
                    </a:lnTo>
                    <a:lnTo>
                      <a:pt x="0" y="12"/>
                    </a:lnTo>
                    <a:lnTo>
                      <a:pt x="66" y="0"/>
                    </a:lnTo>
                    <a:lnTo>
                      <a:pt x="108" y="324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Line 53"/>
              <p:cNvSpPr>
                <a:spLocks noChangeShapeType="1"/>
              </p:cNvSpPr>
              <p:nvPr/>
            </p:nvSpPr>
            <p:spPr bwMode="auto">
              <a:xfrm flipH="1" flipV="1">
                <a:off x="2545" y="1213"/>
                <a:ext cx="15" cy="135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Line 54"/>
              <p:cNvSpPr>
                <a:spLocks noChangeShapeType="1"/>
              </p:cNvSpPr>
              <p:nvPr/>
            </p:nvSpPr>
            <p:spPr bwMode="auto">
              <a:xfrm flipV="1">
                <a:off x="2703" y="1183"/>
                <a:ext cx="23" cy="133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Oval 55"/>
              <p:cNvSpPr>
                <a:spLocks noChangeArrowheads="1"/>
              </p:cNvSpPr>
              <p:nvPr/>
            </p:nvSpPr>
            <p:spPr bwMode="auto">
              <a:xfrm>
                <a:off x="2538" y="864"/>
                <a:ext cx="168" cy="168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70000"/>
                  </a:spcBef>
                  <a:buClr>
                    <a:schemeClr val="accent1"/>
                  </a:buClr>
                  <a:buFont typeface="Wingdings" pitchFamily="2" charset="2"/>
                  <a:buBlip>
                    <a:blip r:embed="rId2"/>
                  </a:buBlip>
                  <a:defRPr sz="2200">
                    <a:solidFill>
                      <a:schemeClr val="accent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Char char="-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de-DE" altLang="de-DE" sz="180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5" name="Group 48"/>
            <p:cNvGrpSpPr>
              <a:grpSpLocks/>
            </p:cNvGrpSpPr>
            <p:nvPr/>
          </p:nvGrpSpPr>
          <p:grpSpPr bwMode="auto">
            <a:xfrm flipH="1">
              <a:off x="3871249" y="2974143"/>
              <a:ext cx="358851" cy="568002"/>
              <a:chOff x="2454" y="864"/>
              <a:chExt cx="306" cy="688"/>
            </a:xfrm>
            <a:grpFill/>
          </p:grpSpPr>
          <p:sp>
            <p:nvSpPr>
              <p:cNvPr id="16" name="Line 49"/>
              <p:cNvSpPr>
                <a:spLocks noChangeShapeType="1"/>
              </p:cNvSpPr>
              <p:nvPr/>
            </p:nvSpPr>
            <p:spPr bwMode="auto">
              <a:xfrm flipV="1">
                <a:off x="2506" y="1102"/>
                <a:ext cx="24" cy="135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Freeform 50"/>
              <p:cNvSpPr>
                <a:spLocks/>
              </p:cNvSpPr>
              <p:nvPr/>
            </p:nvSpPr>
            <p:spPr bwMode="auto">
              <a:xfrm>
                <a:off x="2454" y="1004"/>
                <a:ext cx="280" cy="354"/>
              </a:xfrm>
              <a:custGeom>
                <a:avLst/>
                <a:gdLst>
                  <a:gd name="T0" fmla="*/ 4 w 444"/>
                  <a:gd name="T1" fmla="*/ 21 h 566"/>
                  <a:gd name="T2" fmla="*/ 1 w 444"/>
                  <a:gd name="T3" fmla="*/ 20 h 566"/>
                  <a:gd name="T4" fmla="*/ 1 w 444"/>
                  <a:gd name="T5" fmla="*/ 20 h 566"/>
                  <a:gd name="T6" fmla="*/ 1 w 444"/>
                  <a:gd name="T7" fmla="*/ 19 h 566"/>
                  <a:gd name="T8" fmla="*/ 0 w 444"/>
                  <a:gd name="T9" fmla="*/ 18 h 566"/>
                  <a:gd name="T10" fmla="*/ 1 w 444"/>
                  <a:gd name="T11" fmla="*/ 15 h 566"/>
                  <a:gd name="T12" fmla="*/ 1 w 444"/>
                  <a:gd name="T13" fmla="*/ 13 h 566"/>
                  <a:gd name="T14" fmla="*/ 1 w 444"/>
                  <a:gd name="T15" fmla="*/ 12 h 566"/>
                  <a:gd name="T16" fmla="*/ 1 w 444"/>
                  <a:gd name="T17" fmla="*/ 11 h 566"/>
                  <a:gd name="T18" fmla="*/ 1 w 444"/>
                  <a:gd name="T19" fmla="*/ 9 h 566"/>
                  <a:gd name="T20" fmla="*/ 2 w 444"/>
                  <a:gd name="T21" fmla="*/ 7 h 566"/>
                  <a:gd name="T22" fmla="*/ 3 w 444"/>
                  <a:gd name="T23" fmla="*/ 6 h 566"/>
                  <a:gd name="T24" fmla="*/ 3 w 444"/>
                  <a:gd name="T25" fmla="*/ 5 h 566"/>
                  <a:gd name="T26" fmla="*/ 3 w 444"/>
                  <a:gd name="T27" fmla="*/ 4 h 566"/>
                  <a:gd name="T28" fmla="*/ 3 w 444"/>
                  <a:gd name="T29" fmla="*/ 4 h 566"/>
                  <a:gd name="T30" fmla="*/ 4 w 444"/>
                  <a:gd name="T31" fmla="*/ 3 h 566"/>
                  <a:gd name="T32" fmla="*/ 4 w 444"/>
                  <a:gd name="T33" fmla="*/ 3 h 566"/>
                  <a:gd name="T34" fmla="*/ 5 w 444"/>
                  <a:gd name="T35" fmla="*/ 3 h 566"/>
                  <a:gd name="T36" fmla="*/ 6 w 444"/>
                  <a:gd name="T37" fmla="*/ 2 h 566"/>
                  <a:gd name="T38" fmla="*/ 6 w 444"/>
                  <a:gd name="T39" fmla="*/ 2 h 566"/>
                  <a:gd name="T40" fmla="*/ 6 w 444"/>
                  <a:gd name="T41" fmla="*/ 2 h 566"/>
                  <a:gd name="T42" fmla="*/ 8 w 444"/>
                  <a:gd name="T43" fmla="*/ 1 h 566"/>
                  <a:gd name="T44" fmla="*/ 9 w 444"/>
                  <a:gd name="T45" fmla="*/ 1 h 566"/>
                  <a:gd name="T46" fmla="*/ 10 w 444"/>
                  <a:gd name="T47" fmla="*/ 1 h 566"/>
                  <a:gd name="T48" fmla="*/ 11 w 444"/>
                  <a:gd name="T49" fmla="*/ 0 h 566"/>
                  <a:gd name="T50" fmla="*/ 13 w 444"/>
                  <a:gd name="T51" fmla="*/ 0 h 566"/>
                  <a:gd name="T52" fmla="*/ 13 w 444"/>
                  <a:gd name="T53" fmla="*/ 1 h 566"/>
                  <a:gd name="T54" fmla="*/ 15 w 444"/>
                  <a:gd name="T55" fmla="*/ 1 h 566"/>
                  <a:gd name="T56" fmla="*/ 15 w 444"/>
                  <a:gd name="T57" fmla="*/ 1 h 566"/>
                  <a:gd name="T58" fmla="*/ 16 w 444"/>
                  <a:gd name="T59" fmla="*/ 1 h 566"/>
                  <a:gd name="T60" fmla="*/ 16 w 444"/>
                  <a:gd name="T61" fmla="*/ 1 h 566"/>
                  <a:gd name="T62" fmla="*/ 16 w 444"/>
                  <a:gd name="T63" fmla="*/ 2 h 566"/>
                  <a:gd name="T64" fmla="*/ 18 w 444"/>
                  <a:gd name="T65" fmla="*/ 3 h 566"/>
                  <a:gd name="T66" fmla="*/ 18 w 444"/>
                  <a:gd name="T67" fmla="*/ 3 h 56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444" h="566">
                    <a:moveTo>
                      <a:pt x="102" y="566"/>
                    </a:moveTo>
                    <a:lnTo>
                      <a:pt x="2" y="528"/>
                    </a:lnTo>
                    <a:lnTo>
                      <a:pt x="2" y="510"/>
                    </a:lnTo>
                    <a:lnTo>
                      <a:pt x="0" y="464"/>
                    </a:lnTo>
                    <a:lnTo>
                      <a:pt x="2" y="398"/>
                    </a:lnTo>
                    <a:lnTo>
                      <a:pt x="6" y="358"/>
                    </a:lnTo>
                    <a:lnTo>
                      <a:pt x="10" y="318"/>
                    </a:lnTo>
                    <a:lnTo>
                      <a:pt x="18" y="276"/>
                    </a:lnTo>
                    <a:lnTo>
                      <a:pt x="26" y="234"/>
                    </a:lnTo>
                    <a:lnTo>
                      <a:pt x="40" y="192"/>
                    </a:lnTo>
                    <a:lnTo>
                      <a:pt x="56" y="152"/>
                    </a:lnTo>
                    <a:lnTo>
                      <a:pt x="64" y="134"/>
                    </a:lnTo>
                    <a:lnTo>
                      <a:pt x="76" y="116"/>
                    </a:lnTo>
                    <a:lnTo>
                      <a:pt x="86" y="100"/>
                    </a:lnTo>
                    <a:lnTo>
                      <a:pt x="100" y="84"/>
                    </a:lnTo>
                    <a:lnTo>
                      <a:pt x="112" y="70"/>
                    </a:lnTo>
                    <a:lnTo>
                      <a:pt x="128" y="58"/>
                    </a:lnTo>
                    <a:lnTo>
                      <a:pt x="144" y="46"/>
                    </a:lnTo>
                    <a:lnTo>
                      <a:pt x="160" y="36"/>
                    </a:lnTo>
                    <a:lnTo>
                      <a:pt x="196" y="20"/>
                    </a:lnTo>
                    <a:lnTo>
                      <a:pt x="228" y="10"/>
                    </a:lnTo>
                    <a:lnTo>
                      <a:pt x="258" y="4"/>
                    </a:lnTo>
                    <a:lnTo>
                      <a:pt x="286" y="0"/>
                    </a:lnTo>
                    <a:lnTo>
                      <a:pt x="312" y="0"/>
                    </a:lnTo>
                    <a:lnTo>
                      <a:pt x="334" y="4"/>
                    </a:lnTo>
                    <a:lnTo>
                      <a:pt x="356" y="8"/>
                    </a:lnTo>
                    <a:lnTo>
                      <a:pt x="374" y="14"/>
                    </a:lnTo>
                    <a:lnTo>
                      <a:pt x="390" y="22"/>
                    </a:lnTo>
                    <a:lnTo>
                      <a:pt x="404" y="30"/>
                    </a:lnTo>
                    <a:lnTo>
                      <a:pt x="426" y="46"/>
                    </a:lnTo>
                    <a:lnTo>
                      <a:pt x="440" y="58"/>
                    </a:lnTo>
                    <a:lnTo>
                      <a:pt x="444" y="64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Freeform 51"/>
              <p:cNvSpPr>
                <a:spLocks/>
              </p:cNvSpPr>
              <p:nvPr/>
            </p:nvSpPr>
            <p:spPr bwMode="auto">
              <a:xfrm>
                <a:off x="2506" y="1023"/>
                <a:ext cx="254" cy="529"/>
              </a:xfrm>
              <a:custGeom>
                <a:avLst/>
                <a:gdLst>
                  <a:gd name="T0" fmla="*/ 130 w 402"/>
                  <a:gd name="T1" fmla="*/ 846 h 846"/>
                  <a:gd name="T2" fmla="*/ 268 w 402"/>
                  <a:gd name="T3" fmla="*/ 812 h 846"/>
                  <a:gd name="T4" fmla="*/ 310 w 402"/>
                  <a:gd name="T5" fmla="*/ 474 h 846"/>
                  <a:gd name="T6" fmla="*/ 376 w 402"/>
                  <a:gd name="T7" fmla="*/ 458 h 846"/>
                  <a:gd name="T8" fmla="*/ 376 w 402"/>
                  <a:gd name="T9" fmla="*/ 458 h 846"/>
                  <a:gd name="T10" fmla="*/ 382 w 402"/>
                  <a:gd name="T11" fmla="*/ 434 h 846"/>
                  <a:gd name="T12" fmla="*/ 392 w 402"/>
                  <a:gd name="T13" fmla="*/ 374 h 846"/>
                  <a:gd name="T14" fmla="*/ 396 w 402"/>
                  <a:gd name="T15" fmla="*/ 334 h 846"/>
                  <a:gd name="T16" fmla="*/ 400 w 402"/>
                  <a:gd name="T17" fmla="*/ 290 h 846"/>
                  <a:gd name="T18" fmla="*/ 402 w 402"/>
                  <a:gd name="T19" fmla="*/ 244 h 846"/>
                  <a:gd name="T20" fmla="*/ 402 w 402"/>
                  <a:gd name="T21" fmla="*/ 196 h 846"/>
                  <a:gd name="T22" fmla="*/ 398 w 402"/>
                  <a:gd name="T23" fmla="*/ 150 h 846"/>
                  <a:gd name="T24" fmla="*/ 394 w 402"/>
                  <a:gd name="T25" fmla="*/ 128 h 846"/>
                  <a:gd name="T26" fmla="*/ 390 w 402"/>
                  <a:gd name="T27" fmla="*/ 108 h 846"/>
                  <a:gd name="T28" fmla="*/ 384 w 402"/>
                  <a:gd name="T29" fmla="*/ 88 h 846"/>
                  <a:gd name="T30" fmla="*/ 376 w 402"/>
                  <a:gd name="T31" fmla="*/ 70 h 846"/>
                  <a:gd name="T32" fmla="*/ 368 w 402"/>
                  <a:gd name="T33" fmla="*/ 52 h 846"/>
                  <a:gd name="T34" fmla="*/ 356 w 402"/>
                  <a:gd name="T35" fmla="*/ 38 h 846"/>
                  <a:gd name="T36" fmla="*/ 344 w 402"/>
                  <a:gd name="T37" fmla="*/ 26 h 846"/>
                  <a:gd name="T38" fmla="*/ 330 w 402"/>
                  <a:gd name="T39" fmla="*/ 14 h 846"/>
                  <a:gd name="T40" fmla="*/ 314 w 402"/>
                  <a:gd name="T41" fmla="*/ 6 h 846"/>
                  <a:gd name="T42" fmla="*/ 296 w 402"/>
                  <a:gd name="T43" fmla="*/ 2 h 846"/>
                  <a:gd name="T44" fmla="*/ 276 w 402"/>
                  <a:gd name="T45" fmla="*/ 0 h 846"/>
                  <a:gd name="T46" fmla="*/ 254 w 402"/>
                  <a:gd name="T47" fmla="*/ 0 h 846"/>
                  <a:gd name="T48" fmla="*/ 230 w 402"/>
                  <a:gd name="T49" fmla="*/ 4 h 846"/>
                  <a:gd name="T50" fmla="*/ 204 w 402"/>
                  <a:gd name="T51" fmla="*/ 12 h 846"/>
                  <a:gd name="T52" fmla="*/ 204 w 402"/>
                  <a:gd name="T53" fmla="*/ 12 h 846"/>
                  <a:gd name="T54" fmla="*/ 180 w 402"/>
                  <a:gd name="T55" fmla="*/ 22 h 846"/>
                  <a:gd name="T56" fmla="*/ 156 w 402"/>
                  <a:gd name="T57" fmla="*/ 34 h 846"/>
                  <a:gd name="T58" fmla="*/ 136 w 402"/>
                  <a:gd name="T59" fmla="*/ 46 h 846"/>
                  <a:gd name="T60" fmla="*/ 118 w 402"/>
                  <a:gd name="T61" fmla="*/ 62 h 846"/>
                  <a:gd name="T62" fmla="*/ 100 w 402"/>
                  <a:gd name="T63" fmla="*/ 78 h 846"/>
                  <a:gd name="T64" fmla="*/ 84 w 402"/>
                  <a:gd name="T65" fmla="*/ 96 h 846"/>
                  <a:gd name="T66" fmla="*/ 72 w 402"/>
                  <a:gd name="T67" fmla="*/ 114 h 846"/>
                  <a:gd name="T68" fmla="*/ 58 w 402"/>
                  <a:gd name="T69" fmla="*/ 134 h 846"/>
                  <a:gd name="T70" fmla="*/ 48 w 402"/>
                  <a:gd name="T71" fmla="*/ 154 h 846"/>
                  <a:gd name="T72" fmla="*/ 38 w 402"/>
                  <a:gd name="T73" fmla="*/ 176 h 846"/>
                  <a:gd name="T74" fmla="*/ 30 w 402"/>
                  <a:gd name="T75" fmla="*/ 198 h 846"/>
                  <a:gd name="T76" fmla="*/ 24 w 402"/>
                  <a:gd name="T77" fmla="*/ 220 h 846"/>
                  <a:gd name="T78" fmla="*/ 12 w 402"/>
                  <a:gd name="T79" fmla="*/ 264 h 846"/>
                  <a:gd name="T80" fmla="*/ 6 w 402"/>
                  <a:gd name="T81" fmla="*/ 310 h 846"/>
                  <a:gd name="T82" fmla="*/ 2 w 402"/>
                  <a:gd name="T83" fmla="*/ 354 h 846"/>
                  <a:gd name="T84" fmla="*/ 0 w 402"/>
                  <a:gd name="T85" fmla="*/ 396 h 846"/>
                  <a:gd name="T86" fmla="*/ 0 w 402"/>
                  <a:gd name="T87" fmla="*/ 434 h 846"/>
                  <a:gd name="T88" fmla="*/ 2 w 402"/>
                  <a:gd name="T89" fmla="*/ 468 h 846"/>
                  <a:gd name="T90" fmla="*/ 8 w 402"/>
                  <a:gd name="T91" fmla="*/ 518 h 846"/>
                  <a:gd name="T92" fmla="*/ 10 w 402"/>
                  <a:gd name="T93" fmla="*/ 536 h 846"/>
                  <a:gd name="T94" fmla="*/ 86 w 402"/>
                  <a:gd name="T95" fmla="*/ 522 h 846"/>
                  <a:gd name="T96" fmla="*/ 130 w 402"/>
                  <a:gd name="T97" fmla="*/ 846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2" h="846">
                    <a:moveTo>
                      <a:pt x="130" y="846"/>
                    </a:moveTo>
                    <a:lnTo>
                      <a:pt x="268" y="812"/>
                    </a:lnTo>
                    <a:lnTo>
                      <a:pt x="310" y="474"/>
                    </a:lnTo>
                    <a:lnTo>
                      <a:pt x="376" y="458"/>
                    </a:lnTo>
                    <a:lnTo>
                      <a:pt x="382" y="434"/>
                    </a:lnTo>
                    <a:lnTo>
                      <a:pt x="392" y="374"/>
                    </a:lnTo>
                    <a:lnTo>
                      <a:pt x="396" y="334"/>
                    </a:lnTo>
                    <a:lnTo>
                      <a:pt x="400" y="290"/>
                    </a:lnTo>
                    <a:lnTo>
                      <a:pt x="402" y="244"/>
                    </a:lnTo>
                    <a:lnTo>
                      <a:pt x="402" y="196"/>
                    </a:lnTo>
                    <a:lnTo>
                      <a:pt x="398" y="150"/>
                    </a:lnTo>
                    <a:lnTo>
                      <a:pt x="394" y="128"/>
                    </a:lnTo>
                    <a:lnTo>
                      <a:pt x="390" y="108"/>
                    </a:lnTo>
                    <a:lnTo>
                      <a:pt x="384" y="88"/>
                    </a:lnTo>
                    <a:lnTo>
                      <a:pt x="376" y="70"/>
                    </a:lnTo>
                    <a:lnTo>
                      <a:pt x="368" y="52"/>
                    </a:lnTo>
                    <a:lnTo>
                      <a:pt x="356" y="38"/>
                    </a:lnTo>
                    <a:lnTo>
                      <a:pt x="344" y="26"/>
                    </a:lnTo>
                    <a:lnTo>
                      <a:pt x="330" y="14"/>
                    </a:lnTo>
                    <a:lnTo>
                      <a:pt x="314" y="6"/>
                    </a:lnTo>
                    <a:lnTo>
                      <a:pt x="296" y="2"/>
                    </a:lnTo>
                    <a:lnTo>
                      <a:pt x="276" y="0"/>
                    </a:lnTo>
                    <a:lnTo>
                      <a:pt x="254" y="0"/>
                    </a:lnTo>
                    <a:lnTo>
                      <a:pt x="230" y="4"/>
                    </a:lnTo>
                    <a:lnTo>
                      <a:pt x="204" y="12"/>
                    </a:lnTo>
                    <a:lnTo>
                      <a:pt x="180" y="22"/>
                    </a:lnTo>
                    <a:lnTo>
                      <a:pt x="156" y="34"/>
                    </a:lnTo>
                    <a:lnTo>
                      <a:pt x="136" y="46"/>
                    </a:lnTo>
                    <a:lnTo>
                      <a:pt x="118" y="62"/>
                    </a:lnTo>
                    <a:lnTo>
                      <a:pt x="100" y="78"/>
                    </a:lnTo>
                    <a:lnTo>
                      <a:pt x="84" y="96"/>
                    </a:lnTo>
                    <a:lnTo>
                      <a:pt x="72" y="114"/>
                    </a:lnTo>
                    <a:lnTo>
                      <a:pt x="58" y="134"/>
                    </a:lnTo>
                    <a:lnTo>
                      <a:pt x="48" y="154"/>
                    </a:lnTo>
                    <a:lnTo>
                      <a:pt x="38" y="176"/>
                    </a:lnTo>
                    <a:lnTo>
                      <a:pt x="30" y="198"/>
                    </a:lnTo>
                    <a:lnTo>
                      <a:pt x="24" y="220"/>
                    </a:lnTo>
                    <a:lnTo>
                      <a:pt x="12" y="264"/>
                    </a:lnTo>
                    <a:lnTo>
                      <a:pt x="6" y="310"/>
                    </a:lnTo>
                    <a:lnTo>
                      <a:pt x="2" y="354"/>
                    </a:lnTo>
                    <a:lnTo>
                      <a:pt x="0" y="396"/>
                    </a:lnTo>
                    <a:lnTo>
                      <a:pt x="0" y="434"/>
                    </a:lnTo>
                    <a:lnTo>
                      <a:pt x="2" y="468"/>
                    </a:lnTo>
                    <a:lnTo>
                      <a:pt x="8" y="518"/>
                    </a:lnTo>
                    <a:lnTo>
                      <a:pt x="10" y="536"/>
                    </a:lnTo>
                    <a:lnTo>
                      <a:pt x="86" y="522"/>
                    </a:lnTo>
                    <a:lnTo>
                      <a:pt x="130" y="846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  <a:defRPr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Freeform 52"/>
              <p:cNvSpPr>
                <a:spLocks/>
              </p:cNvSpPr>
              <p:nvPr/>
            </p:nvSpPr>
            <p:spPr bwMode="auto">
              <a:xfrm>
                <a:off x="2520" y="1350"/>
                <a:ext cx="68" cy="202"/>
              </a:xfrm>
              <a:custGeom>
                <a:avLst/>
                <a:gdLst>
                  <a:gd name="T0" fmla="*/ 4 w 108"/>
                  <a:gd name="T1" fmla="*/ 12 h 324"/>
                  <a:gd name="T2" fmla="*/ 1 w 108"/>
                  <a:gd name="T3" fmla="*/ 10 h 324"/>
                  <a:gd name="T4" fmla="*/ 0 w 108"/>
                  <a:gd name="T5" fmla="*/ 1 h 324"/>
                  <a:gd name="T6" fmla="*/ 3 w 108"/>
                  <a:gd name="T7" fmla="*/ 0 h 324"/>
                  <a:gd name="T8" fmla="*/ 4 w 108"/>
                  <a:gd name="T9" fmla="*/ 12 h 3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8" h="324">
                    <a:moveTo>
                      <a:pt x="108" y="324"/>
                    </a:moveTo>
                    <a:lnTo>
                      <a:pt x="14" y="278"/>
                    </a:lnTo>
                    <a:lnTo>
                      <a:pt x="0" y="12"/>
                    </a:lnTo>
                    <a:lnTo>
                      <a:pt x="66" y="0"/>
                    </a:lnTo>
                    <a:lnTo>
                      <a:pt x="108" y="324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Line 53"/>
              <p:cNvSpPr>
                <a:spLocks noChangeShapeType="1"/>
              </p:cNvSpPr>
              <p:nvPr/>
            </p:nvSpPr>
            <p:spPr bwMode="auto">
              <a:xfrm flipH="1" flipV="1">
                <a:off x="2545" y="1213"/>
                <a:ext cx="15" cy="135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Line 54"/>
              <p:cNvSpPr>
                <a:spLocks noChangeShapeType="1"/>
              </p:cNvSpPr>
              <p:nvPr/>
            </p:nvSpPr>
            <p:spPr bwMode="auto">
              <a:xfrm flipV="1">
                <a:off x="2703" y="1183"/>
                <a:ext cx="23" cy="133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Oval 55"/>
              <p:cNvSpPr>
                <a:spLocks noChangeArrowheads="1"/>
              </p:cNvSpPr>
              <p:nvPr/>
            </p:nvSpPr>
            <p:spPr bwMode="auto">
              <a:xfrm>
                <a:off x="2538" y="864"/>
                <a:ext cx="168" cy="168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70000"/>
                  </a:spcBef>
                  <a:buClr>
                    <a:schemeClr val="accent1"/>
                  </a:buClr>
                  <a:buFont typeface="Wingdings" pitchFamily="2" charset="2"/>
                  <a:buBlip>
                    <a:blip r:embed="rId2"/>
                  </a:buBlip>
                  <a:defRPr sz="2200">
                    <a:solidFill>
                      <a:schemeClr val="accent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Char char="-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de-DE" altLang="de-DE" sz="180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92" name="Text Placeholder 6"/>
          <p:cNvSpPr txBox="1">
            <a:spLocks/>
          </p:cNvSpPr>
          <p:nvPr/>
        </p:nvSpPr>
        <p:spPr>
          <a:xfrm>
            <a:off x="407987" y="1435507"/>
            <a:ext cx="5300355" cy="3410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de-DE" sz="1800">
                <a:solidFill>
                  <a:schemeClr val="tx1"/>
                </a:solidFill>
                <a:latin typeface="Whitney Semibold" charset="0"/>
                <a:ea typeface="Whitney Semibold" charset="0"/>
                <a:cs typeface="Whitney Semibold" charset="0"/>
              </a:rPr>
              <a:t>Ausgangslage</a:t>
            </a:r>
          </a:p>
        </p:txBody>
      </p:sp>
      <p:sp>
        <p:nvSpPr>
          <p:cNvPr id="93" name="Text Placeholder 4"/>
          <p:cNvSpPr txBox="1">
            <a:spLocks/>
          </p:cNvSpPr>
          <p:nvPr/>
        </p:nvSpPr>
        <p:spPr>
          <a:xfrm>
            <a:off x="1802167" y="1936384"/>
            <a:ext cx="3907666" cy="4229465"/>
          </a:xfrm>
          <a:prstGeom prst="rect">
            <a:avLst/>
          </a:prstGeom>
        </p:spPr>
        <p:txBody>
          <a:bodyPr vert="horz" lIns="108000" tIns="14400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chemeClr val="tx1"/>
                </a:solidFill>
                <a:latin typeface="Whitney Book" pitchFamily="2" charset="77"/>
              </a:rPr>
              <a:t>Zur zukunftsweisenden Verkehrs-steuerung ist die </a:t>
            </a:r>
            <a:r>
              <a:rPr lang="de-DE" sz="1600" dirty="0">
                <a:solidFill>
                  <a:schemeClr val="tx1"/>
                </a:solidFill>
                <a:latin typeface="Whitney Semibold" pitchFamily="2" charset="77"/>
              </a:rPr>
              <a:t>Integration von Verkehrsdaten </a:t>
            </a:r>
            <a:r>
              <a:rPr lang="de-DE" sz="1600" dirty="0">
                <a:solidFill>
                  <a:schemeClr val="tx1"/>
                </a:solidFill>
                <a:latin typeface="Whitney Book" pitchFamily="2" charset="77"/>
              </a:rPr>
              <a:t>aus vielfältigen Daten-silos notwendig.</a:t>
            </a:r>
          </a:p>
          <a:p>
            <a:r>
              <a:rPr lang="de-DE" sz="1600" dirty="0">
                <a:solidFill>
                  <a:schemeClr val="tx1"/>
                </a:solidFill>
                <a:latin typeface="Whitney Semibold" pitchFamily="2" charset="77"/>
              </a:rPr>
              <a:t>Schnelle Reaktion </a:t>
            </a:r>
            <a:r>
              <a:rPr lang="de-DE" sz="1600" dirty="0">
                <a:solidFill>
                  <a:schemeClr val="tx1"/>
                </a:solidFill>
                <a:latin typeface="Whitney Book" pitchFamily="2" charset="77"/>
              </a:rPr>
              <a:t>und proaktives Handeln sind wesentliche Voraussetzungen für einen effektiven SCO.</a:t>
            </a:r>
          </a:p>
          <a:p>
            <a:r>
              <a:rPr lang="de-DE" sz="1600" dirty="0">
                <a:solidFill>
                  <a:schemeClr val="tx1"/>
                </a:solidFill>
                <a:latin typeface="Whitney Book" pitchFamily="2" charset="77"/>
              </a:rPr>
              <a:t>Prototypischer </a:t>
            </a:r>
            <a:r>
              <a:rPr lang="de-DE" sz="1600" dirty="0">
                <a:solidFill>
                  <a:schemeClr val="tx1"/>
                </a:solidFill>
                <a:latin typeface="Whitney Semibold" pitchFamily="2" charset="77"/>
              </a:rPr>
              <a:t>Show Case Betrieb und Erweiterbarkeit</a:t>
            </a:r>
            <a:r>
              <a:rPr lang="de-DE" sz="1600" dirty="0">
                <a:solidFill>
                  <a:schemeClr val="tx1"/>
                </a:solidFill>
                <a:latin typeface="Whitney Book" pitchFamily="2" charset="77"/>
              </a:rPr>
              <a:t> erfordern eine nachhaltig skalierbare Plattform</a:t>
            </a:r>
          </a:p>
          <a:p>
            <a:r>
              <a:rPr lang="de-DE" sz="1600" dirty="0">
                <a:solidFill>
                  <a:schemeClr val="tx1"/>
                </a:solidFill>
                <a:latin typeface="Whitney Book" pitchFamily="2" charset="77"/>
              </a:rPr>
              <a:t>Entscheidungen aufgrund inkorrekter Datenlage sind mit hohen </a:t>
            </a:r>
            <a:r>
              <a:rPr lang="de-DE" sz="1600" dirty="0">
                <a:solidFill>
                  <a:schemeClr val="tx1"/>
                </a:solidFill>
                <a:latin typeface="Whitney Semibold" pitchFamily="2" charset="77"/>
              </a:rPr>
              <a:t>operativen Risiken </a:t>
            </a:r>
            <a:r>
              <a:rPr lang="de-DE" sz="1600" dirty="0">
                <a:solidFill>
                  <a:schemeClr val="tx1"/>
                </a:solidFill>
                <a:latin typeface="Whitney Book" pitchFamily="2" charset="77"/>
              </a:rPr>
              <a:t>behaftet</a:t>
            </a:r>
          </a:p>
        </p:txBody>
      </p:sp>
      <p:cxnSp>
        <p:nvCxnSpPr>
          <p:cNvPr id="94" name="Straight Connector 93"/>
          <p:cNvCxnSpPr>
            <a:cxnSpLocks/>
          </p:cNvCxnSpPr>
          <p:nvPr/>
        </p:nvCxnSpPr>
        <p:spPr>
          <a:xfrm flipV="1">
            <a:off x="407987" y="1774851"/>
            <a:ext cx="5300355" cy="9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EEB7596-EB9B-1A46-84AF-AAB8491DECE2}"/>
              </a:ext>
            </a:extLst>
          </p:cNvPr>
          <p:cNvGrpSpPr/>
          <p:nvPr/>
        </p:nvGrpSpPr>
        <p:grpSpPr>
          <a:xfrm>
            <a:off x="425520" y="4655883"/>
            <a:ext cx="1247605" cy="1372728"/>
            <a:chOff x="464633" y="5055736"/>
            <a:chExt cx="1247605" cy="1372728"/>
          </a:xfrm>
        </p:grpSpPr>
        <p:grpSp>
          <p:nvGrpSpPr>
            <p:cNvPr id="10" name="Group 9"/>
            <p:cNvGrpSpPr/>
            <p:nvPr/>
          </p:nvGrpSpPr>
          <p:grpSpPr>
            <a:xfrm>
              <a:off x="525380" y="5055736"/>
              <a:ext cx="454272" cy="671532"/>
              <a:chOff x="1072753" y="4698016"/>
              <a:chExt cx="828000" cy="1224000"/>
            </a:xfrm>
          </p:grpSpPr>
          <p:grpSp>
            <p:nvGrpSpPr>
              <p:cNvPr id="44" name="Group 48"/>
              <p:cNvGrpSpPr>
                <a:grpSpLocks/>
              </p:cNvGrpSpPr>
              <p:nvPr/>
            </p:nvGrpSpPr>
            <p:grpSpPr bwMode="auto">
              <a:xfrm>
                <a:off x="1075544" y="4698016"/>
                <a:ext cx="358851" cy="568002"/>
                <a:chOff x="2454" y="864"/>
                <a:chExt cx="306" cy="688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69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2506" y="1102"/>
                  <a:ext cx="24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" name="Freeform 50"/>
                <p:cNvSpPr>
                  <a:spLocks/>
                </p:cNvSpPr>
                <p:nvPr/>
              </p:nvSpPr>
              <p:spPr bwMode="auto">
                <a:xfrm>
                  <a:off x="2454" y="1004"/>
                  <a:ext cx="280" cy="354"/>
                </a:xfrm>
                <a:custGeom>
                  <a:avLst/>
                  <a:gdLst>
                    <a:gd name="T0" fmla="*/ 4 w 444"/>
                    <a:gd name="T1" fmla="*/ 21 h 566"/>
                    <a:gd name="T2" fmla="*/ 1 w 444"/>
                    <a:gd name="T3" fmla="*/ 20 h 566"/>
                    <a:gd name="T4" fmla="*/ 1 w 444"/>
                    <a:gd name="T5" fmla="*/ 20 h 566"/>
                    <a:gd name="T6" fmla="*/ 1 w 444"/>
                    <a:gd name="T7" fmla="*/ 19 h 566"/>
                    <a:gd name="T8" fmla="*/ 0 w 444"/>
                    <a:gd name="T9" fmla="*/ 18 h 566"/>
                    <a:gd name="T10" fmla="*/ 1 w 444"/>
                    <a:gd name="T11" fmla="*/ 15 h 566"/>
                    <a:gd name="T12" fmla="*/ 1 w 444"/>
                    <a:gd name="T13" fmla="*/ 13 h 566"/>
                    <a:gd name="T14" fmla="*/ 1 w 444"/>
                    <a:gd name="T15" fmla="*/ 12 h 566"/>
                    <a:gd name="T16" fmla="*/ 1 w 444"/>
                    <a:gd name="T17" fmla="*/ 11 h 566"/>
                    <a:gd name="T18" fmla="*/ 1 w 444"/>
                    <a:gd name="T19" fmla="*/ 9 h 566"/>
                    <a:gd name="T20" fmla="*/ 2 w 444"/>
                    <a:gd name="T21" fmla="*/ 7 h 566"/>
                    <a:gd name="T22" fmla="*/ 3 w 444"/>
                    <a:gd name="T23" fmla="*/ 6 h 566"/>
                    <a:gd name="T24" fmla="*/ 3 w 444"/>
                    <a:gd name="T25" fmla="*/ 5 h 566"/>
                    <a:gd name="T26" fmla="*/ 3 w 444"/>
                    <a:gd name="T27" fmla="*/ 4 h 566"/>
                    <a:gd name="T28" fmla="*/ 3 w 444"/>
                    <a:gd name="T29" fmla="*/ 4 h 566"/>
                    <a:gd name="T30" fmla="*/ 4 w 444"/>
                    <a:gd name="T31" fmla="*/ 3 h 566"/>
                    <a:gd name="T32" fmla="*/ 4 w 444"/>
                    <a:gd name="T33" fmla="*/ 3 h 566"/>
                    <a:gd name="T34" fmla="*/ 5 w 444"/>
                    <a:gd name="T35" fmla="*/ 3 h 566"/>
                    <a:gd name="T36" fmla="*/ 6 w 444"/>
                    <a:gd name="T37" fmla="*/ 2 h 566"/>
                    <a:gd name="T38" fmla="*/ 6 w 444"/>
                    <a:gd name="T39" fmla="*/ 2 h 566"/>
                    <a:gd name="T40" fmla="*/ 6 w 444"/>
                    <a:gd name="T41" fmla="*/ 2 h 566"/>
                    <a:gd name="T42" fmla="*/ 8 w 444"/>
                    <a:gd name="T43" fmla="*/ 1 h 566"/>
                    <a:gd name="T44" fmla="*/ 9 w 444"/>
                    <a:gd name="T45" fmla="*/ 1 h 566"/>
                    <a:gd name="T46" fmla="*/ 10 w 444"/>
                    <a:gd name="T47" fmla="*/ 1 h 566"/>
                    <a:gd name="T48" fmla="*/ 11 w 444"/>
                    <a:gd name="T49" fmla="*/ 0 h 566"/>
                    <a:gd name="T50" fmla="*/ 13 w 444"/>
                    <a:gd name="T51" fmla="*/ 0 h 566"/>
                    <a:gd name="T52" fmla="*/ 13 w 444"/>
                    <a:gd name="T53" fmla="*/ 1 h 566"/>
                    <a:gd name="T54" fmla="*/ 15 w 444"/>
                    <a:gd name="T55" fmla="*/ 1 h 566"/>
                    <a:gd name="T56" fmla="*/ 15 w 444"/>
                    <a:gd name="T57" fmla="*/ 1 h 566"/>
                    <a:gd name="T58" fmla="*/ 16 w 444"/>
                    <a:gd name="T59" fmla="*/ 1 h 566"/>
                    <a:gd name="T60" fmla="*/ 16 w 444"/>
                    <a:gd name="T61" fmla="*/ 1 h 566"/>
                    <a:gd name="T62" fmla="*/ 16 w 444"/>
                    <a:gd name="T63" fmla="*/ 2 h 566"/>
                    <a:gd name="T64" fmla="*/ 18 w 444"/>
                    <a:gd name="T65" fmla="*/ 3 h 566"/>
                    <a:gd name="T66" fmla="*/ 18 w 444"/>
                    <a:gd name="T67" fmla="*/ 3 h 56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444" h="566">
                      <a:moveTo>
                        <a:pt x="102" y="566"/>
                      </a:moveTo>
                      <a:lnTo>
                        <a:pt x="2" y="528"/>
                      </a:lnTo>
                      <a:lnTo>
                        <a:pt x="2" y="510"/>
                      </a:lnTo>
                      <a:lnTo>
                        <a:pt x="0" y="464"/>
                      </a:lnTo>
                      <a:lnTo>
                        <a:pt x="2" y="398"/>
                      </a:lnTo>
                      <a:lnTo>
                        <a:pt x="6" y="358"/>
                      </a:lnTo>
                      <a:lnTo>
                        <a:pt x="10" y="318"/>
                      </a:lnTo>
                      <a:lnTo>
                        <a:pt x="18" y="276"/>
                      </a:lnTo>
                      <a:lnTo>
                        <a:pt x="26" y="234"/>
                      </a:lnTo>
                      <a:lnTo>
                        <a:pt x="40" y="192"/>
                      </a:lnTo>
                      <a:lnTo>
                        <a:pt x="56" y="152"/>
                      </a:lnTo>
                      <a:lnTo>
                        <a:pt x="64" y="134"/>
                      </a:lnTo>
                      <a:lnTo>
                        <a:pt x="76" y="116"/>
                      </a:lnTo>
                      <a:lnTo>
                        <a:pt x="86" y="100"/>
                      </a:lnTo>
                      <a:lnTo>
                        <a:pt x="100" y="84"/>
                      </a:lnTo>
                      <a:lnTo>
                        <a:pt x="112" y="70"/>
                      </a:lnTo>
                      <a:lnTo>
                        <a:pt x="128" y="58"/>
                      </a:lnTo>
                      <a:lnTo>
                        <a:pt x="144" y="46"/>
                      </a:lnTo>
                      <a:lnTo>
                        <a:pt x="160" y="36"/>
                      </a:lnTo>
                      <a:lnTo>
                        <a:pt x="196" y="20"/>
                      </a:lnTo>
                      <a:lnTo>
                        <a:pt x="228" y="10"/>
                      </a:lnTo>
                      <a:lnTo>
                        <a:pt x="258" y="4"/>
                      </a:lnTo>
                      <a:lnTo>
                        <a:pt x="286" y="0"/>
                      </a:lnTo>
                      <a:lnTo>
                        <a:pt x="312" y="0"/>
                      </a:lnTo>
                      <a:lnTo>
                        <a:pt x="334" y="4"/>
                      </a:lnTo>
                      <a:lnTo>
                        <a:pt x="356" y="8"/>
                      </a:lnTo>
                      <a:lnTo>
                        <a:pt x="374" y="14"/>
                      </a:lnTo>
                      <a:lnTo>
                        <a:pt x="390" y="22"/>
                      </a:lnTo>
                      <a:lnTo>
                        <a:pt x="404" y="30"/>
                      </a:lnTo>
                      <a:lnTo>
                        <a:pt x="426" y="46"/>
                      </a:lnTo>
                      <a:lnTo>
                        <a:pt x="440" y="58"/>
                      </a:lnTo>
                      <a:lnTo>
                        <a:pt x="444" y="64"/>
                      </a:lnTo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1" name="Freeform 51"/>
                <p:cNvSpPr>
                  <a:spLocks/>
                </p:cNvSpPr>
                <p:nvPr/>
              </p:nvSpPr>
              <p:spPr bwMode="auto">
                <a:xfrm>
                  <a:off x="2506" y="1023"/>
                  <a:ext cx="254" cy="529"/>
                </a:xfrm>
                <a:custGeom>
                  <a:avLst/>
                  <a:gdLst>
                    <a:gd name="T0" fmla="*/ 130 w 402"/>
                    <a:gd name="T1" fmla="*/ 846 h 846"/>
                    <a:gd name="T2" fmla="*/ 268 w 402"/>
                    <a:gd name="T3" fmla="*/ 812 h 846"/>
                    <a:gd name="T4" fmla="*/ 310 w 402"/>
                    <a:gd name="T5" fmla="*/ 474 h 846"/>
                    <a:gd name="T6" fmla="*/ 376 w 402"/>
                    <a:gd name="T7" fmla="*/ 458 h 846"/>
                    <a:gd name="T8" fmla="*/ 376 w 402"/>
                    <a:gd name="T9" fmla="*/ 458 h 846"/>
                    <a:gd name="T10" fmla="*/ 382 w 402"/>
                    <a:gd name="T11" fmla="*/ 434 h 846"/>
                    <a:gd name="T12" fmla="*/ 392 w 402"/>
                    <a:gd name="T13" fmla="*/ 374 h 846"/>
                    <a:gd name="T14" fmla="*/ 396 w 402"/>
                    <a:gd name="T15" fmla="*/ 334 h 846"/>
                    <a:gd name="T16" fmla="*/ 400 w 402"/>
                    <a:gd name="T17" fmla="*/ 290 h 846"/>
                    <a:gd name="T18" fmla="*/ 402 w 402"/>
                    <a:gd name="T19" fmla="*/ 244 h 846"/>
                    <a:gd name="T20" fmla="*/ 402 w 402"/>
                    <a:gd name="T21" fmla="*/ 196 h 846"/>
                    <a:gd name="T22" fmla="*/ 398 w 402"/>
                    <a:gd name="T23" fmla="*/ 150 h 846"/>
                    <a:gd name="T24" fmla="*/ 394 w 402"/>
                    <a:gd name="T25" fmla="*/ 128 h 846"/>
                    <a:gd name="T26" fmla="*/ 390 w 402"/>
                    <a:gd name="T27" fmla="*/ 108 h 846"/>
                    <a:gd name="T28" fmla="*/ 384 w 402"/>
                    <a:gd name="T29" fmla="*/ 88 h 846"/>
                    <a:gd name="T30" fmla="*/ 376 w 402"/>
                    <a:gd name="T31" fmla="*/ 70 h 846"/>
                    <a:gd name="T32" fmla="*/ 368 w 402"/>
                    <a:gd name="T33" fmla="*/ 52 h 846"/>
                    <a:gd name="T34" fmla="*/ 356 w 402"/>
                    <a:gd name="T35" fmla="*/ 38 h 846"/>
                    <a:gd name="T36" fmla="*/ 344 w 402"/>
                    <a:gd name="T37" fmla="*/ 26 h 846"/>
                    <a:gd name="T38" fmla="*/ 330 w 402"/>
                    <a:gd name="T39" fmla="*/ 14 h 846"/>
                    <a:gd name="T40" fmla="*/ 314 w 402"/>
                    <a:gd name="T41" fmla="*/ 6 h 846"/>
                    <a:gd name="T42" fmla="*/ 296 w 402"/>
                    <a:gd name="T43" fmla="*/ 2 h 846"/>
                    <a:gd name="T44" fmla="*/ 276 w 402"/>
                    <a:gd name="T45" fmla="*/ 0 h 846"/>
                    <a:gd name="T46" fmla="*/ 254 w 402"/>
                    <a:gd name="T47" fmla="*/ 0 h 846"/>
                    <a:gd name="T48" fmla="*/ 230 w 402"/>
                    <a:gd name="T49" fmla="*/ 4 h 846"/>
                    <a:gd name="T50" fmla="*/ 204 w 402"/>
                    <a:gd name="T51" fmla="*/ 12 h 846"/>
                    <a:gd name="T52" fmla="*/ 204 w 402"/>
                    <a:gd name="T53" fmla="*/ 12 h 846"/>
                    <a:gd name="T54" fmla="*/ 180 w 402"/>
                    <a:gd name="T55" fmla="*/ 22 h 846"/>
                    <a:gd name="T56" fmla="*/ 156 w 402"/>
                    <a:gd name="T57" fmla="*/ 34 h 846"/>
                    <a:gd name="T58" fmla="*/ 136 w 402"/>
                    <a:gd name="T59" fmla="*/ 46 h 846"/>
                    <a:gd name="T60" fmla="*/ 118 w 402"/>
                    <a:gd name="T61" fmla="*/ 62 h 846"/>
                    <a:gd name="T62" fmla="*/ 100 w 402"/>
                    <a:gd name="T63" fmla="*/ 78 h 846"/>
                    <a:gd name="T64" fmla="*/ 84 w 402"/>
                    <a:gd name="T65" fmla="*/ 96 h 846"/>
                    <a:gd name="T66" fmla="*/ 72 w 402"/>
                    <a:gd name="T67" fmla="*/ 114 h 846"/>
                    <a:gd name="T68" fmla="*/ 58 w 402"/>
                    <a:gd name="T69" fmla="*/ 134 h 846"/>
                    <a:gd name="T70" fmla="*/ 48 w 402"/>
                    <a:gd name="T71" fmla="*/ 154 h 846"/>
                    <a:gd name="T72" fmla="*/ 38 w 402"/>
                    <a:gd name="T73" fmla="*/ 176 h 846"/>
                    <a:gd name="T74" fmla="*/ 30 w 402"/>
                    <a:gd name="T75" fmla="*/ 198 h 846"/>
                    <a:gd name="T76" fmla="*/ 24 w 402"/>
                    <a:gd name="T77" fmla="*/ 220 h 846"/>
                    <a:gd name="T78" fmla="*/ 12 w 402"/>
                    <a:gd name="T79" fmla="*/ 264 h 846"/>
                    <a:gd name="T80" fmla="*/ 6 w 402"/>
                    <a:gd name="T81" fmla="*/ 310 h 846"/>
                    <a:gd name="T82" fmla="*/ 2 w 402"/>
                    <a:gd name="T83" fmla="*/ 354 h 846"/>
                    <a:gd name="T84" fmla="*/ 0 w 402"/>
                    <a:gd name="T85" fmla="*/ 396 h 846"/>
                    <a:gd name="T86" fmla="*/ 0 w 402"/>
                    <a:gd name="T87" fmla="*/ 434 h 846"/>
                    <a:gd name="T88" fmla="*/ 2 w 402"/>
                    <a:gd name="T89" fmla="*/ 468 h 846"/>
                    <a:gd name="T90" fmla="*/ 8 w 402"/>
                    <a:gd name="T91" fmla="*/ 518 h 846"/>
                    <a:gd name="T92" fmla="*/ 10 w 402"/>
                    <a:gd name="T93" fmla="*/ 536 h 846"/>
                    <a:gd name="T94" fmla="*/ 86 w 402"/>
                    <a:gd name="T95" fmla="*/ 522 h 846"/>
                    <a:gd name="T96" fmla="*/ 130 w 402"/>
                    <a:gd name="T97" fmla="*/ 846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2" h="846">
                      <a:moveTo>
                        <a:pt x="130" y="846"/>
                      </a:moveTo>
                      <a:lnTo>
                        <a:pt x="268" y="812"/>
                      </a:lnTo>
                      <a:lnTo>
                        <a:pt x="310" y="474"/>
                      </a:lnTo>
                      <a:lnTo>
                        <a:pt x="376" y="458"/>
                      </a:lnTo>
                      <a:lnTo>
                        <a:pt x="382" y="434"/>
                      </a:lnTo>
                      <a:lnTo>
                        <a:pt x="392" y="374"/>
                      </a:lnTo>
                      <a:lnTo>
                        <a:pt x="396" y="334"/>
                      </a:lnTo>
                      <a:lnTo>
                        <a:pt x="400" y="290"/>
                      </a:lnTo>
                      <a:lnTo>
                        <a:pt x="402" y="244"/>
                      </a:lnTo>
                      <a:lnTo>
                        <a:pt x="402" y="196"/>
                      </a:lnTo>
                      <a:lnTo>
                        <a:pt x="398" y="150"/>
                      </a:lnTo>
                      <a:lnTo>
                        <a:pt x="394" y="128"/>
                      </a:lnTo>
                      <a:lnTo>
                        <a:pt x="390" y="108"/>
                      </a:lnTo>
                      <a:lnTo>
                        <a:pt x="384" y="88"/>
                      </a:lnTo>
                      <a:lnTo>
                        <a:pt x="376" y="70"/>
                      </a:lnTo>
                      <a:lnTo>
                        <a:pt x="368" y="52"/>
                      </a:lnTo>
                      <a:lnTo>
                        <a:pt x="356" y="38"/>
                      </a:lnTo>
                      <a:lnTo>
                        <a:pt x="344" y="26"/>
                      </a:lnTo>
                      <a:lnTo>
                        <a:pt x="330" y="14"/>
                      </a:lnTo>
                      <a:lnTo>
                        <a:pt x="314" y="6"/>
                      </a:lnTo>
                      <a:lnTo>
                        <a:pt x="296" y="2"/>
                      </a:lnTo>
                      <a:lnTo>
                        <a:pt x="276" y="0"/>
                      </a:lnTo>
                      <a:lnTo>
                        <a:pt x="254" y="0"/>
                      </a:lnTo>
                      <a:lnTo>
                        <a:pt x="230" y="4"/>
                      </a:lnTo>
                      <a:lnTo>
                        <a:pt x="204" y="12"/>
                      </a:lnTo>
                      <a:lnTo>
                        <a:pt x="180" y="22"/>
                      </a:lnTo>
                      <a:lnTo>
                        <a:pt x="156" y="34"/>
                      </a:lnTo>
                      <a:lnTo>
                        <a:pt x="136" y="46"/>
                      </a:lnTo>
                      <a:lnTo>
                        <a:pt x="118" y="62"/>
                      </a:lnTo>
                      <a:lnTo>
                        <a:pt x="100" y="78"/>
                      </a:lnTo>
                      <a:lnTo>
                        <a:pt x="84" y="96"/>
                      </a:lnTo>
                      <a:lnTo>
                        <a:pt x="72" y="114"/>
                      </a:lnTo>
                      <a:lnTo>
                        <a:pt x="58" y="134"/>
                      </a:lnTo>
                      <a:lnTo>
                        <a:pt x="48" y="154"/>
                      </a:lnTo>
                      <a:lnTo>
                        <a:pt x="38" y="176"/>
                      </a:lnTo>
                      <a:lnTo>
                        <a:pt x="30" y="198"/>
                      </a:lnTo>
                      <a:lnTo>
                        <a:pt x="24" y="220"/>
                      </a:lnTo>
                      <a:lnTo>
                        <a:pt x="12" y="264"/>
                      </a:lnTo>
                      <a:lnTo>
                        <a:pt x="6" y="310"/>
                      </a:lnTo>
                      <a:lnTo>
                        <a:pt x="2" y="354"/>
                      </a:lnTo>
                      <a:lnTo>
                        <a:pt x="0" y="396"/>
                      </a:lnTo>
                      <a:lnTo>
                        <a:pt x="0" y="434"/>
                      </a:lnTo>
                      <a:lnTo>
                        <a:pt x="2" y="468"/>
                      </a:lnTo>
                      <a:lnTo>
                        <a:pt x="8" y="518"/>
                      </a:lnTo>
                      <a:lnTo>
                        <a:pt x="10" y="536"/>
                      </a:lnTo>
                      <a:lnTo>
                        <a:pt x="86" y="522"/>
                      </a:lnTo>
                      <a:lnTo>
                        <a:pt x="130" y="846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  <a:defRPr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" name="Freeform 52"/>
                <p:cNvSpPr>
                  <a:spLocks/>
                </p:cNvSpPr>
                <p:nvPr/>
              </p:nvSpPr>
              <p:spPr bwMode="auto">
                <a:xfrm>
                  <a:off x="2520" y="1350"/>
                  <a:ext cx="68" cy="202"/>
                </a:xfrm>
                <a:custGeom>
                  <a:avLst/>
                  <a:gdLst>
                    <a:gd name="T0" fmla="*/ 4 w 108"/>
                    <a:gd name="T1" fmla="*/ 12 h 324"/>
                    <a:gd name="T2" fmla="*/ 1 w 108"/>
                    <a:gd name="T3" fmla="*/ 10 h 324"/>
                    <a:gd name="T4" fmla="*/ 0 w 108"/>
                    <a:gd name="T5" fmla="*/ 1 h 324"/>
                    <a:gd name="T6" fmla="*/ 3 w 108"/>
                    <a:gd name="T7" fmla="*/ 0 h 324"/>
                    <a:gd name="T8" fmla="*/ 4 w 108"/>
                    <a:gd name="T9" fmla="*/ 12 h 3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8" h="324">
                      <a:moveTo>
                        <a:pt x="108" y="324"/>
                      </a:moveTo>
                      <a:lnTo>
                        <a:pt x="14" y="278"/>
                      </a:lnTo>
                      <a:lnTo>
                        <a:pt x="0" y="12"/>
                      </a:lnTo>
                      <a:lnTo>
                        <a:pt x="66" y="0"/>
                      </a:lnTo>
                      <a:lnTo>
                        <a:pt x="108" y="324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2545" y="1213"/>
                  <a:ext cx="15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703" y="1183"/>
                  <a:ext cx="23" cy="133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5" name="Oval 55"/>
                <p:cNvSpPr>
                  <a:spLocks noChangeArrowheads="1"/>
                </p:cNvSpPr>
                <p:nvPr/>
              </p:nvSpPr>
              <p:spPr bwMode="auto">
                <a:xfrm>
                  <a:off x="2538" y="864"/>
                  <a:ext cx="168" cy="168"/>
                </a:xfrm>
                <a:prstGeom prst="ellips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70000"/>
                    </a:spcBef>
                    <a:buClr>
                      <a:schemeClr val="accent1"/>
                    </a:buClr>
                    <a:buFont typeface="Wingdings" pitchFamily="2" charset="2"/>
                    <a:buBlip>
                      <a:blip r:embed="rId2"/>
                    </a:buBlip>
                    <a:defRPr sz="2200">
                      <a:solidFill>
                        <a:schemeClr val="accent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endParaRPr lang="de-DE" altLang="de-DE" sz="180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5" name="Group 48"/>
              <p:cNvGrpSpPr>
                <a:grpSpLocks/>
              </p:cNvGrpSpPr>
              <p:nvPr/>
            </p:nvGrpSpPr>
            <p:grpSpPr bwMode="auto">
              <a:xfrm>
                <a:off x="1541902" y="4698016"/>
                <a:ext cx="358851" cy="568002"/>
                <a:chOff x="2454" y="864"/>
                <a:chExt cx="306" cy="688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62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2506" y="1102"/>
                  <a:ext cx="24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" name="Freeform 50"/>
                <p:cNvSpPr>
                  <a:spLocks/>
                </p:cNvSpPr>
                <p:nvPr/>
              </p:nvSpPr>
              <p:spPr bwMode="auto">
                <a:xfrm>
                  <a:off x="2454" y="1004"/>
                  <a:ext cx="280" cy="354"/>
                </a:xfrm>
                <a:custGeom>
                  <a:avLst/>
                  <a:gdLst>
                    <a:gd name="T0" fmla="*/ 4 w 444"/>
                    <a:gd name="T1" fmla="*/ 21 h 566"/>
                    <a:gd name="T2" fmla="*/ 1 w 444"/>
                    <a:gd name="T3" fmla="*/ 20 h 566"/>
                    <a:gd name="T4" fmla="*/ 1 w 444"/>
                    <a:gd name="T5" fmla="*/ 20 h 566"/>
                    <a:gd name="T6" fmla="*/ 1 w 444"/>
                    <a:gd name="T7" fmla="*/ 19 h 566"/>
                    <a:gd name="T8" fmla="*/ 0 w 444"/>
                    <a:gd name="T9" fmla="*/ 18 h 566"/>
                    <a:gd name="T10" fmla="*/ 1 w 444"/>
                    <a:gd name="T11" fmla="*/ 15 h 566"/>
                    <a:gd name="T12" fmla="*/ 1 w 444"/>
                    <a:gd name="T13" fmla="*/ 13 h 566"/>
                    <a:gd name="T14" fmla="*/ 1 w 444"/>
                    <a:gd name="T15" fmla="*/ 12 h 566"/>
                    <a:gd name="T16" fmla="*/ 1 w 444"/>
                    <a:gd name="T17" fmla="*/ 11 h 566"/>
                    <a:gd name="T18" fmla="*/ 1 w 444"/>
                    <a:gd name="T19" fmla="*/ 9 h 566"/>
                    <a:gd name="T20" fmla="*/ 2 w 444"/>
                    <a:gd name="T21" fmla="*/ 7 h 566"/>
                    <a:gd name="T22" fmla="*/ 3 w 444"/>
                    <a:gd name="T23" fmla="*/ 6 h 566"/>
                    <a:gd name="T24" fmla="*/ 3 w 444"/>
                    <a:gd name="T25" fmla="*/ 5 h 566"/>
                    <a:gd name="T26" fmla="*/ 3 w 444"/>
                    <a:gd name="T27" fmla="*/ 4 h 566"/>
                    <a:gd name="T28" fmla="*/ 3 w 444"/>
                    <a:gd name="T29" fmla="*/ 4 h 566"/>
                    <a:gd name="T30" fmla="*/ 4 w 444"/>
                    <a:gd name="T31" fmla="*/ 3 h 566"/>
                    <a:gd name="T32" fmla="*/ 4 w 444"/>
                    <a:gd name="T33" fmla="*/ 3 h 566"/>
                    <a:gd name="T34" fmla="*/ 5 w 444"/>
                    <a:gd name="T35" fmla="*/ 3 h 566"/>
                    <a:gd name="T36" fmla="*/ 6 w 444"/>
                    <a:gd name="T37" fmla="*/ 2 h 566"/>
                    <a:gd name="T38" fmla="*/ 6 w 444"/>
                    <a:gd name="T39" fmla="*/ 2 h 566"/>
                    <a:gd name="T40" fmla="*/ 6 w 444"/>
                    <a:gd name="T41" fmla="*/ 2 h 566"/>
                    <a:gd name="T42" fmla="*/ 8 w 444"/>
                    <a:gd name="T43" fmla="*/ 1 h 566"/>
                    <a:gd name="T44" fmla="*/ 9 w 444"/>
                    <a:gd name="T45" fmla="*/ 1 h 566"/>
                    <a:gd name="T46" fmla="*/ 10 w 444"/>
                    <a:gd name="T47" fmla="*/ 1 h 566"/>
                    <a:gd name="T48" fmla="*/ 11 w 444"/>
                    <a:gd name="T49" fmla="*/ 0 h 566"/>
                    <a:gd name="T50" fmla="*/ 13 w 444"/>
                    <a:gd name="T51" fmla="*/ 0 h 566"/>
                    <a:gd name="T52" fmla="*/ 13 w 444"/>
                    <a:gd name="T53" fmla="*/ 1 h 566"/>
                    <a:gd name="T54" fmla="*/ 15 w 444"/>
                    <a:gd name="T55" fmla="*/ 1 h 566"/>
                    <a:gd name="T56" fmla="*/ 15 w 444"/>
                    <a:gd name="T57" fmla="*/ 1 h 566"/>
                    <a:gd name="T58" fmla="*/ 16 w 444"/>
                    <a:gd name="T59" fmla="*/ 1 h 566"/>
                    <a:gd name="T60" fmla="*/ 16 w 444"/>
                    <a:gd name="T61" fmla="*/ 1 h 566"/>
                    <a:gd name="T62" fmla="*/ 16 w 444"/>
                    <a:gd name="T63" fmla="*/ 2 h 566"/>
                    <a:gd name="T64" fmla="*/ 18 w 444"/>
                    <a:gd name="T65" fmla="*/ 3 h 566"/>
                    <a:gd name="T66" fmla="*/ 18 w 444"/>
                    <a:gd name="T67" fmla="*/ 3 h 56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444" h="566">
                      <a:moveTo>
                        <a:pt x="102" y="566"/>
                      </a:moveTo>
                      <a:lnTo>
                        <a:pt x="2" y="528"/>
                      </a:lnTo>
                      <a:lnTo>
                        <a:pt x="2" y="510"/>
                      </a:lnTo>
                      <a:lnTo>
                        <a:pt x="0" y="464"/>
                      </a:lnTo>
                      <a:lnTo>
                        <a:pt x="2" y="398"/>
                      </a:lnTo>
                      <a:lnTo>
                        <a:pt x="6" y="358"/>
                      </a:lnTo>
                      <a:lnTo>
                        <a:pt x="10" y="318"/>
                      </a:lnTo>
                      <a:lnTo>
                        <a:pt x="18" y="276"/>
                      </a:lnTo>
                      <a:lnTo>
                        <a:pt x="26" y="234"/>
                      </a:lnTo>
                      <a:lnTo>
                        <a:pt x="40" y="192"/>
                      </a:lnTo>
                      <a:lnTo>
                        <a:pt x="56" y="152"/>
                      </a:lnTo>
                      <a:lnTo>
                        <a:pt x="64" y="134"/>
                      </a:lnTo>
                      <a:lnTo>
                        <a:pt x="76" y="116"/>
                      </a:lnTo>
                      <a:lnTo>
                        <a:pt x="86" y="100"/>
                      </a:lnTo>
                      <a:lnTo>
                        <a:pt x="100" y="84"/>
                      </a:lnTo>
                      <a:lnTo>
                        <a:pt x="112" y="70"/>
                      </a:lnTo>
                      <a:lnTo>
                        <a:pt x="128" y="58"/>
                      </a:lnTo>
                      <a:lnTo>
                        <a:pt x="144" y="46"/>
                      </a:lnTo>
                      <a:lnTo>
                        <a:pt x="160" y="36"/>
                      </a:lnTo>
                      <a:lnTo>
                        <a:pt x="196" y="20"/>
                      </a:lnTo>
                      <a:lnTo>
                        <a:pt x="228" y="10"/>
                      </a:lnTo>
                      <a:lnTo>
                        <a:pt x="258" y="4"/>
                      </a:lnTo>
                      <a:lnTo>
                        <a:pt x="286" y="0"/>
                      </a:lnTo>
                      <a:lnTo>
                        <a:pt x="312" y="0"/>
                      </a:lnTo>
                      <a:lnTo>
                        <a:pt x="334" y="4"/>
                      </a:lnTo>
                      <a:lnTo>
                        <a:pt x="356" y="8"/>
                      </a:lnTo>
                      <a:lnTo>
                        <a:pt x="374" y="14"/>
                      </a:lnTo>
                      <a:lnTo>
                        <a:pt x="390" y="22"/>
                      </a:lnTo>
                      <a:lnTo>
                        <a:pt x="404" y="30"/>
                      </a:lnTo>
                      <a:lnTo>
                        <a:pt x="426" y="46"/>
                      </a:lnTo>
                      <a:lnTo>
                        <a:pt x="440" y="58"/>
                      </a:lnTo>
                      <a:lnTo>
                        <a:pt x="444" y="64"/>
                      </a:lnTo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" name="Freeform 51"/>
                <p:cNvSpPr>
                  <a:spLocks/>
                </p:cNvSpPr>
                <p:nvPr/>
              </p:nvSpPr>
              <p:spPr bwMode="auto">
                <a:xfrm>
                  <a:off x="2506" y="1023"/>
                  <a:ext cx="254" cy="529"/>
                </a:xfrm>
                <a:custGeom>
                  <a:avLst/>
                  <a:gdLst>
                    <a:gd name="T0" fmla="*/ 130 w 402"/>
                    <a:gd name="T1" fmla="*/ 846 h 846"/>
                    <a:gd name="T2" fmla="*/ 268 w 402"/>
                    <a:gd name="T3" fmla="*/ 812 h 846"/>
                    <a:gd name="T4" fmla="*/ 310 w 402"/>
                    <a:gd name="T5" fmla="*/ 474 h 846"/>
                    <a:gd name="T6" fmla="*/ 376 w 402"/>
                    <a:gd name="T7" fmla="*/ 458 h 846"/>
                    <a:gd name="T8" fmla="*/ 376 w 402"/>
                    <a:gd name="T9" fmla="*/ 458 h 846"/>
                    <a:gd name="T10" fmla="*/ 382 w 402"/>
                    <a:gd name="T11" fmla="*/ 434 h 846"/>
                    <a:gd name="T12" fmla="*/ 392 w 402"/>
                    <a:gd name="T13" fmla="*/ 374 h 846"/>
                    <a:gd name="T14" fmla="*/ 396 w 402"/>
                    <a:gd name="T15" fmla="*/ 334 h 846"/>
                    <a:gd name="T16" fmla="*/ 400 w 402"/>
                    <a:gd name="T17" fmla="*/ 290 h 846"/>
                    <a:gd name="T18" fmla="*/ 402 w 402"/>
                    <a:gd name="T19" fmla="*/ 244 h 846"/>
                    <a:gd name="T20" fmla="*/ 402 w 402"/>
                    <a:gd name="T21" fmla="*/ 196 h 846"/>
                    <a:gd name="T22" fmla="*/ 398 w 402"/>
                    <a:gd name="T23" fmla="*/ 150 h 846"/>
                    <a:gd name="T24" fmla="*/ 394 w 402"/>
                    <a:gd name="T25" fmla="*/ 128 h 846"/>
                    <a:gd name="T26" fmla="*/ 390 w 402"/>
                    <a:gd name="T27" fmla="*/ 108 h 846"/>
                    <a:gd name="T28" fmla="*/ 384 w 402"/>
                    <a:gd name="T29" fmla="*/ 88 h 846"/>
                    <a:gd name="T30" fmla="*/ 376 w 402"/>
                    <a:gd name="T31" fmla="*/ 70 h 846"/>
                    <a:gd name="T32" fmla="*/ 368 w 402"/>
                    <a:gd name="T33" fmla="*/ 52 h 846"/>
                    <a:gd name="T34" fmla="*/ 356 w 402"/>
                    <a:gd name="T35" fmla="*/ 38 h 846"/>
                    <a:gd name="T36" fmla="*/ 344 w 402"/>
                    <a:gd name="T37" fmla="*/ 26 h 846"/>
                    <a:gd name="T38" fmla="*/ 330 w 402"/>
                    <a:gd name="T39" fmla="*/ 14 h 846"/>
                    <a:gd name="T40" fmla="*/ 314 w 402"/>
                    <a:gd name="T41" fmla="*/ 6 h 846"/>
                    <a:gd name="T42" fmla="*/ 296 w 402"/>
                    <a:gd name="T43" fmla="*/ 2 h 846"/>
                    <a:gd name="T44" fmla="*/ 276 w 402"/>
                    <a:gd name="T45" fmla="*/ 0 h 846"/>
                    <a:gd name="T46" fmla="*/ 254 w 402"/>
                    <a:gd name="T47" fmla="*/ 0 h 846"/>
                    <a:gd name="T48" fmla="*/ 230 w 402"/>
                    <a:gd name="T49" fmla="*/ 4 h 846"/>
                    <a:gd name="T50" fmla="*/ 204 w 402"/>
                    <a:gd name="T51" fmla="*/ 12 h 846"/>
                    <a:gd name="T52" fmla="*/ 204 w 402"/>
                    <a:gd name="T53" fmla="*/ 12 h 846"/>
                    <a:gd name="T54" fmla="*/ 180 w 402"/>
                    <a:gd name="T55" fmla="*/ 22 h 846"/>
                    <a:gd name="T56" fmla="*/ 156 w 402"/>
                    <a:gd name="T57" fmla="*/ 34 h 846"/>
                    <a:gd name="T58" fmla="*/ 136 w 402"/>
                    <a:gd name="T59" fmla="*/ 46 h 846"/>
                    <a:gd name="T60" fmla="*/ 118 w 402"/>
                    <a:gd name="T61" fmla="*/ 62 h 846"/>
                    <a:gd name="T62" fmla="*/ 100 w 402"/>
                    <a:gd name="T63" fmla="*/ 78 h 846"/>
                    <a:gd name="T64" fmla="*/ 84 w 402"/>
                    <a:gd name="T65" fmla="*/ 96 h 846"/>
                    <a:gd name="T66" fmla="*/ 72 w 402"/>
                    <a:gd name="T67" fmla="*/ 114 h 846"/>
                    <a:gd name="T68" fmla="*/ 58 w 402"/>
                    <a:gd name="T69" fmla="*/ 134 h 846"/>
                    <a:gd name="T70" fmla="*/ 48 w 402"/>
                    <a:gd name="T71" fmla="*/ 154 h 846"/>
                    <a:gd name="T72" fmla="*/ 38 w 402"/>
                    <a:gd name="T73" fmla="*/ 176 h 846"/>
                    <a:gd name="T74" fmla="*/ 30 w 402"/>
                    <a:gd name="T75" fmla="*/ 198 h 846"/>
                    <a:gd name="T76" fmla="*/ 24 w 402"/>
                    <a:gd name="T77" fmla="*/ 220 h 846"/>
                    <a:gd name="T78" fmla="*/ 12 w 402"/>
                    <a:gd name="T79" fmla="*/ 264 h 846"/>
                    <a:gd name="T80" fmla="*/ 6 w 402"/>
                    <a:gd name="T81" fmla="*/ 310 h 846"/>
                    <a:gd name="T82" fmla="*/ 2 w 402"/>
                    <a:gd name="T83" fmla="*/ 354 h 846"/>
                    <a:gd name="T84" fmla="*/ 0 w 402"/>
                    <a:gd name="T85" fmla="*/ 396 h 846"/>
                    <a:gd name="T86" fmla="*/ 0 w 402"/>
                    <a:gd name="T87" fmla="*/ 434 h 846"/>
                    <a:gd name="T88" fmla="*/ 2 w 402"/>
                    <a:gd name="T89" fmla="*/ 468 h 846"/>
                    <a:gd name="T90" fmla="*/ 8 w 402"/>
                    <a:gd name="T91" fmla="*/ 518 h 846"/>
                    <a:gd name="T92" fmla="*/ 10 w 402"/>
                    <a:gd name="T93" fmla="*/ 536 h 846"/>
                    <a:gd name="T94" fmla="*/ 86 w 402"/>
                    <a:gd name="T95" fmla="*/ 522 h 846"/>
                    <a:gd name="T96" fmla="*/ 130 w 402"/>
                    <a:gd name="T97" fmla="*/ 846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2" h="846">
                      <a:moveTo>
                        <a:pt x="130" y="846"/>
                      </a:moveTo>
                      <a:lnTo>
                        <a:pt x="268" y="812"/>
                      </a:lnTo>
                      <a:lnTo>
                        <a:pt x="310" y="474"/>
                      </a:lnTo>
                      <a:lnTo>
                        <a:pt x="376" y="458"/>
                      </a:lnTo>
                      <a:lnTo>
                        <a:pt x="382" y="434"/>
                      </a:lnTo>
                      <a:lnTo>
                        <a:pt x="392" y="374"/>
                      </a:lnTo>
                      <a:lnTo>
                        <a:pt x="396" y="334"/>
                      </a:lnTo>
                      <a:lnTo>
                        <a:pt x="400" y="290"/>
                      </a:lnTo>
                      <a:lnTo>
                        <a:pt x="402" y="244"/>
                      </a:lnTo>
                      <a:lnTo>
                        <a:pt x="402" y="196"/>
                      </a:lnTo>
                      <a:lnTo>
                        <a:pt x="398" y="150"/>
                      </a:lnTo>
                      <a:lnTo>
                        <a:pt x="394" y="128"/>
                      </a:lnTo>
                      <a:lnTo>
                        <a:pt x="390" y="108"/>
                      </a:lnTo>
                      <a:lnTo>
                        <a:pt x="384" y="88"/>
                      </a:lnTo>
                      <a:lnTo>
                        <a:pt x="376" y="70"/>
                      </a:lnTo>
                      <a:lnTo>
                        <a:pt x="368" y="52"/>
                      </a:lnTo>
                      <a:lnTo>
                        <a:pt x="356" y="38"/>
                      </a:lnTo>
                      <a:lnTo>
                        <a:pt x="344" y="26"/>
                      </a:lnTo>
                      <a:lnTo>
                        <a:pt x="330" y="14"/>
                      </a:lnTo>
                      <a:lnTo>
                        <a:pt x="314" y="6"/>
                      </a:lnTo>
                      <a:lnTo>
                        <a:pt x="296" y="2"/>
                      </a:lnTo>
                      <a:lnTo>
                        <a:pt x="276" y="0"/>
                      </a:lnTo>
                      <a:lnTo>
                        <a:pt x="254" y="0"/>
                      </a:lnTo>
                      <a:lnTo>
                        <a:pt x="230" y="4"/>
                      </a:lnTo>
                      <a:lnTo>
                        <a:pt x="204" y="12"/>
                      </a:lnTo>
                      <a:lnTo>
                        <a:pt x="180" y="22"/>
                      </a:lnTo>
                      <a:lnTo>
                        <a:pt x="156" y="34"/>
                      </a:lnTo>
                      <a:lnTo>
                        <a:pt x="136" y="46"/>
                      </a:lnTo>
                      <a:lnTo>
                        <a:pt x="118" y="62"/>
                      </a:lnTo>
                      <a:lnTo>
                        <a:pt x="100" y="78"/>
                      </a:lnTo>
                      <a:lnTo>
                        <a:pt x="84" y="96"/>
                      </a:lnTo>
                      <a:lnTo>
                        <a:pt x="72" y="114"/>
                      </a:lnTo>
                      <a:lnTo>
                        <a:pt x="58" y="134"/>
                      </a:lnTo>
                      <a:lnTo>
                        <a:pt x="48" y="154"/>
                      </a:lnTo>
                      <a:lnTo>
                        <a:pt x="38" y="176"/>
                      </a:lnTo>
                      <a:lnTo>
                        <a:pt x="30" y="198"/>
                      </a:lnTo>
                      <a:lnTo>
                        <a:pt x="24" y="220"/>
                      </a:lnTo>
                      <a:lnTo>
                        <a:pt x="12" y="264"/>
                      </a:lnTo>
                      <a:lnTo>
                        <a:pt x="6" y="310"/>
                      </a:lnTo>
                      <a:lnTo>
                        <a:pt x="2" y="354"/>
                      </a:lnTo>
                      <a:lnTo>
                        <a:pt x="0" y="396"/>
                      </a:lnTo>
                      <a:lnTo>
                        <a:pt x="0" y="434"/>
                      </a:lnTo>
                      <a:lnTo>
                        <a:pt x="2" y="468"/>
                      </a:lnTo>
                      <a:lnTo>
                        <a:pt x="8" y="518"/>
                      </a:lnTo>
                      <a:lnTo>
                        <a:pt x="10" y="536"/>
                      </a:lnTo>
                      <a:lnTo>
                        <a:pt x="86" y="522"/>
                      </a:lnTo>
                      <a:lnTo>
                        <a:pt x="130" y="846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  <a:defRPr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" name="Freeform 52"/>
                <p:cNvSpPr>
                  <a:spLocks/>
                </p:cNvSpPr>
                <p:nvPr/>
              </p:nvSpPr>
              <p:spPr bwMode="auto">
                <a:xfrm>
                  <a:off x="2520" y="1350"/>
                  <a:ext cx="68" cy="202"/>
                </a:xfrm>
                <a:custGeom>
                  <a:avLst/>
                  <a:gdLst>
                    <a:gd name="T0" fmla="*/ 4 w 108"/>
                    <a:gd name="T1" fmla="*/ 12 h 324"/>
                    <a:gd name="T2" fmla="*/ 1 w 108"/>
                    <a:gd name="T3" fmla="*/ 10 h 324"/>
                    <a:gd name="T4" fmla="*/ 0 w 108"/>
                    <a:gd name="T5" fmla="*/ 1 h 324"/>
                    <a:gd name="T6" fmla="*/ 3 w 108"/>
                    <a:gd name="T7" fmla="*/ 0 h 324"/>
                    <a:gd name="T8" fmla="*/ 4 w 108"/>
                    <a:gd name="T9" fmla="*/ 12 h 3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8" h="324">
                      <a:moveTo>
                        <a:pt x="108" y="324"/>
                      </a:moveTo>
                      <a:lnTo>
                        <a:pt x="14" y="278"/>
                      </a:lnTo>
                      <a:lnTo>
                        <a:pt x="0" y="12"/>
                      </a:lnTo>
                      <a:lnTo>
                        <a:pt x="66" y="0"/>
                      </a:lnTo>
                      <a:lnTo>
                        <a:pt x="108" y="324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2545" y="1213"/>
                  <a:ext cx="15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7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703" y="1183"/>
                  <a:ext cx="23" cy="133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" name="Oval 55"/>
                <p:cNvSpPr>
                  <a:spLocks noChangeArrowheads="1"/>
                </p:cNvSpPr>
                <p:nvPr/>
              </p:nvSpPr>
              <p:spPr bwMode="auto">
                <a:xfrm>
                  <a:off x="2538" y="864"/>
                  <a:ext cx="168" cy="168"/>
                </a:xfrm>
                <a:prstGeom prst="ellips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70000"/>
                    </a:spcBef>
                    <a:buClr>
                      <a:schemeClr val="accent1"/>
                    </a:buClr>
                    <a:buFont typeface="Wingdings" pitchFamily="2" charset="2"/>
                    <a:buBlip>
                      <a:blip r:embed="rId2"/>
                    </a:buBlip>
                    <a:defRPr sz="2200">
                      <a:solidFill>
                        <a:schemeClr val="accent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endParaRPr lang="de-DE" altLang="de-DE" sz="180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6" name="Group 48"/>
              <p:cNvGrpSpPr>
                <a:grpSpLocks/>
              </p:cNvGrpSpPr>
              <p:nvPr/>
            </p:nvGrpSpPr>
            <p:grpSpPr bwMode="auto">
              <a:xfrm>
                <a:off x="1072753" y="5354014"/>
                <a:ext cx="358851" cy="568002"/>
                <a:chOff x="2454" y="864"/>
                <a:chExt cx="306" cy="688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55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2506" y="1102"/>
                  <a:ext cx="24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" name="Freeform 50"/>
                <p:cNvSpPr>
                  <a:spLocks/>
                </p:cNvSpPr>
                <p:nvPr/>
              </p:nvSpPr>
              <p:spPr bwMode="auto">
                <a:xfrm>
                  <a:off x="2454" y="1004"/>
                  <a:ext cx="280" cy="354"/>
                </a:xfrm>
                <a:custGeom>
                  <a:avLst/>
                  <a:gdLst>
                    <a:gd name="T0" fmla="*/ 4 w 444"/>
                    <a:gd name="T1" fmla="*/ 21 h 566"/>
                    <a:gd name="T2" fmla="*/ 1 w 444"/>
                    <a:gd name="T3" fmla="*/ 20 h 566"/>
                    <a:gd name="T4" fmla="*/ 1 w 444"/>
                    <a:gd name="T5" fmla="*/ 20 h 566"/>
                    <a:gd name="T6" fmla="*/ 1 w 444"/>
                    <a:gd name="T7" fmla="*/ 19 h 566"/>
                    <a:gd name="T8" fmla="*/ 0 w 444"/>
                    <a:gd name="T9" fmla="*/ 18 h 566"/>
                    <a:gd name="T10" fmla="*/ 1 w 444"/>
                    <a:gd name="T11" fmla="*/ 15 h 566"/>
                    <a:gd name="T12" fmla="*/ 1 w 444"/>
                    <a:gd name="T13" fmla="*/ 13 h 566"/>
                    <a:gd name="T14" fmla="*/ 1 w 444"/>
                    <a:gd name="T15" fmla="*/ 12 h 566"/>
                    <a:gd name="T16" fmla="*/ 1 w 444"/>
                    <a:gd name="T17" fmla="*/ 11 h 566"/>
                    <a:gd name="T18" fmla="*/ 1 w 444"/>
                    <a:gd name="T19" fmla="*/ 9 h 566"/>
                    <a:gd name="T20" fmla="*/ 2 w 444"/>
                    <a:gd name="T21" fmla="*/ 7 h 566"/>
                    <a:gd name="T22" fmla="*/ 3 w 444"/>
                    <a:gd name="T23" fmla="*/ 6 h 566"/>
                    <a:gd name="T24" fmla="*/ 3 w 444"/>
                    <a:gd name="T25" fmla="*/ 5 h 566"/>
                    <a:gd name="T26" fmla="*/ 3 w 444"/>
                    <a:gd name="T27" fmla="*/ 4 h 566"/>
                    <a:gd name="T28" fmla="*/ 3 w 444"/>
                    <a:gd name="T29" fmla="*/ 4 h 566"/>
                    <a:gd name="T30" fmla="*/ 4 w 444"/>
                    <a:gd name="T31" fmla="*/ 3 h 566"/>
                    <a:gd name="T32" fmla="*/ 4 w 444"/>
                    <a:gd name="T33" fmla="*/ 3 h 566"/>
                    <a:gd name="T34" fmla="*/ 5 w 444"/>
                    <a:gd name="T35" fmla="*/ 3 h 566"/>
                    <a:gd name="T36" fmla="*/ 6 w 444"/>
                    <a:gd name="T37" fmla="*/ 2 h 566"/>
                    <a:gd name="T38" fmla="*/ 6 w 444"/>
                    <a:gd name="T39" fmla="*/ 2 h 566"/>
                    <a:gd name="T40" fmla="*/ 6 w 444"/>
                    <a:gd name="T41" fmla="*/ 2 h 566"/>
                    <a:gd name="T42" fmla="*/ 8 w 444"/>
                    <a:gd name="T43" fmla="*/ 1 h 566"/>
                    <a:gd name="T44" fmla="*/ 9 w 444"/>
                    <a:gd name="T45" fmla="*/ 1 h 566"/>
                    <a:gd name="T46" fmla="*/ 10 w 444"/>
                    <a:gd name="T47" fmla="*/ 1 h 566"/>
                    <a:gd name="T48" fmla="*/ 11 w 444"/>
                    <a:gd name="T49" fmla="*/ 0 h 566"/>
                    <a:gd name="T50" fmla="*/ 13 w 444"/>
                    <a:gd name="T51" fmla="*/ 0 h 566"/>
                    <a:gd name="T52" fmla="*/ 13 w 444"/>
                    <a:gd name="T53" fmla="*/ 1 h 566"/>
                    <a:gd name="T54" fmla="*/ 15 w 444"/>
                    <a:gd name="T55" fmla="*/ 1 h 566"/>
                    <a:gd name="T56" fmla="*/ 15 w 444"/>
                    <a:gd name="T57" fmla="*/ 1 h 566"/>
                    <a:gd name="T58" fmla="*/ 16 w 444"/>
                    <a:gd name="T59" fmla="*/ 1 h 566"/>
                    <a:gd name="T60" fmla="*/ 16 w 444"/>
                    <a:gd name="T61" fmla="*/ 1 h 566"/>
                    <a:gd name="T62" fmla="*/ 16 w 444"/>
                    <a:gd name="T63" fmla="*/ 2 h 566"/>
                    <a:gd name="T64" fmla="*/ 18 w 444"/>
                    <a:gd name="T65" fmla="*/ 3 h 566"/>
                    <a:gd name="T66" fmla="*/ 18 w 444"/>
                    <a:gd name="T67" fmla="*/ 3 h 56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444" h="566">
                      <a:moveTo>
                        <a:pt x="102" y="566"/>
                      </a:moveTo>
                      <a:lnTo>
                        <a:pt x="2" y="528"/>
                      </a:lnTo>
                      <a:lnTo>
                        <a:pt x="2" y="510"/>
                      </a:lnTo>
                      <a:lnTo>
                        <a:pt x="0" y="464"/>
                      </a:lnTo>
                      <a:lnTo>
                        <a:pt x="2" y="398"/>
                      </a:lnTo>
                      <a:lnTo>
                        <a:pt x="6" y="358"/>
                      </a:lnTo>
                      <a:lnTo>
                        <a:pt x="10" y="318"/>
                      </a:lnTo>
                      <a:lnTo>
                        <a:pt x="18" y="276"/>
                      </a:lnTo>
                      <a:lnTo>
                        <a:pt x="26" y="234"/>
                      </a:lnTo>
                      <a:lnTo>
                        <a:pt x="40" y="192"/>
                      </a:lnTo>
                      <a:lnTo>
                        <a:pt x="56" y="152"/>
                      </a:lnTo>
                      <a:lnTo>
                        <a:pt x="64" y="134"/>
                      </a:lnTo>
                      <a:lnTo>
                        <a:pt x="76" y="116"/>
                      </a:lnTo>
                      <a:lnTo>
                        <a:pt x="86" y="100"/>
                      </a:lnTo>
                      <a:lnTo>
                        <a:pt x="100" y="84"/>
                      </a:lnTo>
                      <a:lnTo>
                        <a:pt x="112" y="70"/>
                      </a:lnTo>
                      <a:lnTo>
                        <a:pt x="128" y="58"/>
                      </a:lnTo>
                      <a:lnTo>
                        <a:pt x="144" y="46"/>
                      </a:lnTo>
                      <a:lnTo>
                        <a:pt x="160" y="36"/>
                      </a:lnTo>
                      <a:lnTo>
                        <a:pt x="196" y="20"/>
                      </a:lnTo>
                      <a:lnTo>
                        <a:pt x="228" y="10"/>
                      </a:lnTo>
                      <a:lnTo>
                        <a:pt x="258" y="4"/>
                      </a:lnTo>
                      <a:lnTo>
                        <a:pt x="286" y="0"/>
                      </a:lnTo>
                      <a:lnTo>
                        <a:pt x="312" y="0"/>
                      </a:lnTo>
                      <a:lnTo>
                        <a:pt x="334" y="4"/>
                      </a:lnTo>
                      <a:lnTo>
                        <a:pt x="356" y="8"/>
                      </a:lnTo>
                      <a:lnTo>
                        <a:pt x="374" y="14"/>
                      </a:lnTo>
                      <a:lnTo>
                        <a:pt x="390" y="22"/>
                      </a:lnTo>
                      <a:lnTo>
                        <a:pt x="404" y="30"/>
                      </a:lnTo>
                      <a:lnTo>
                        <a:pt x="426" y="46"/>
                      </a:lnTo>
                      <a:lnTo>
                        <a:pt x="440" y="58"/>
                      </a:lnTo>
                      <a:lnTo>
                        <a:pt x="444" y="64"/>
                      </a:lnTo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Freeform 51"/>
                <p:cNvSpPr>
                  <a:spLocks/>
                </p:cNvSpPr>
                <p:nvPr/>
              </p:nvSpPr>
              <p:spPr bwMode="auto">
                <a:xfrm>
                  <a:off x="2506" y="1023"/>
                  <a:ext cx="254" cy="529"/>
                </a:xfrm>
                <a:custGeom>
                  <a:avLst/>
                  <a:gdLst>
                    <a:gd name="T0" fmla="*/ 130 w 402"/>
                    <a:gd name="T1" fmla="*/ 846 h 846"/>
                    <a:gd name="T2" fmla="*/ 268 w 402"/>
                    <a:gd name="T3" fmla="*/ 812 h 846"/>
                    <a:gd name="T4" fmla="*/ 310 w 402"/>
                    <a:gd name="T5" fmla="*/ 474 h 846"/>
                    <a:gd name="T6" fmla="*/ 376 w 402"/>
                    <a:gd name="T7" fmla="*/ 458 h 846"/>
                    <a:gd name="T8" fmla="*/ 376 w 402"/>
                    <a:gd name="T9" fmla="*/ 458 h 846"/>
                    <a:gd name="T10" fmla="*/ 382 w 402"/>
                    <a:gd name="T11" fmla="*/ 434 h 846"/>
                    <a:gd name="T12" fmla="*/ 392 w 402"/>
                    <a:gd name="T13" fmla="*/ 374 h 846"/>
                    <a:gd name="T14" fmla="*/ 396 w 402"/>
                    <a:gd name="T15" fmla="*/ 334 h 846"/>
                    <a:gd name="T16" fmla="*/ 400 w 402"/>
                    <a:gd name="T17" fmla="*/ 290 h 846"/>
                    <a:gd name="T18" fmla="*/ 402 w 402"/>
                    <a:gd name="T19" fmla="*/ 244 h 846"/>
                    <a:gd name="T20" fmla="*/ 402 w 402"/>
                    <a:gd name="T21" fmla="*/ 196 h 846"/>
                    <a:gd name="T22" fmla="*/ 398 w 402"/>
                    <a:gd name="T23" fmla="*/ 150 h 846"/>
                    <a:gd name="T24" fmla="*/ 394 w 402"/>
                    <a:gd name="T25" fmla="*/ 128 h 846"/>
                    <a:gd name="T26" fmla="*/ 390 w 402"/>
                    <a:gd name="T27" fmla="*/ 108 h 846"/>
                    <a:gd name="T28" fmla="*/ 384 w 402"/>
                    <a:gd name="T29" fmla="*/ 88 h 846"/>
                    <a:gd name="T30" fmla="*/ 376 w 402"/>
                    <a:gd name="T31" fmla="*/ 70 h 846"/>
                    <a:gd name="T32" fmla="*/ 368 w 402"/>
                    <a:gd name="T33" fmla="*/ 52 h 846"/>
                    <a:gd name="T34" fmla="*/ 356 w 402"/>
                    <a:gd name="T35" fmla="*/ 38 h 846"/>
                    <a:gd name="T36" fmla="*/ 344 w 402"/>
                    <a:gd name="T37" fmla="*/ 26 h 846"/>
                    <a:gd name="T38" fmla="*/ 330 w 402"/>
                    <a:gd name="T39" fmla="*/ 14 h 846"/>
                    <a:gd name="T40" fmla="*/ 314 w 402"/>
                    <a:gd name="T41" fmla="*/ 6 h 846"/>
                    <a:gd name="T42" fmla="*/ 296 w 402"/>
                    <a:gd name="T43" fmla="*/ 2 h 846"/>
                    <a:gd name="T44" fmla="*/ 276 w 402"/>
                    <a:gd name="T45" fmla="*/ 0 h 846"/>
                    <a:gd name="T46" fmla="*/ 254 w 402"/>
                    <a:gd name="T47" fmla="*/ 0 h 846"/>
                    <a:gd name="T48" fmla="*/ 230 w 402"/>
                    <a:gd name="T49" fmla="*/ 4 h 846"/>
                    <a:gd name="T50" fmla="*/ 204 w 402"/>
                    <a:gd name="T51" fmla="*/ 12 h 846"/>
                    <a:gd name="T52" fmla="*/ 204 w 402"/>
                    <a:gd name="T53" fmla="*/ 12 h 846"/>
                    <a:gd name="T54" fmla="*/ 180 w 402"/>
                    <a:gd name="T55" fmla="*/ 22 h 846"/>
                    <a:gd name="T56" fmla="*/ 156 w 402"/>
                    <a:gd name="T57" fmla="*/ 34 h 846"/>
                    <a:gd name="T58" fmla="*/ 136 w 402"/>
                    <a:gd name="T59" fmla="*/ 46 h 846"/>
                    <a:gd name="T60" fmla="*/ 118 w 402"/>
                    <a:gd name="T61" fmla="*/ 62 h 846"/>
                    <a:gd name="T62" fmla="*/ 100 w 402"/>
                    <a:gd name="T63" fmla="*/ 78 h 846"/>
                    <a:gd name="T64" fmla="*/ 84 w 402"/>
                    <a:gd name="T65" fmla="*/ 96 h 846"/>
                    <a:gd name="T66" fmla="*/ 72 w 402"/>
                    <a:gd name="T67" fmla="*/ 114 h 846"/>
                    <a:gd name="T68" fmla="*/ 58 w 402"/>
                    <a:gd name="T69" fmla="*/ 134 h 846"/>
                    <a:gd name="T70" fmla="*/ 48 w 402"/>
                    <a:gd name="T71" fmla="*/ 154 h 846"/>
                    <a:gd name="T72" fmla="*/ 38 w 402"/>
                    <a:gd name="T73" fmla="*/ 176 h 846"/>
                    <a:gd name="T74" fmla="*/ 30 w 402"/>
                    <a:gd name="T75" fmla="*/ 198 h 846"/>
                    <a:gd name="T76" fmla="*/ 24 w 402"/>
                    <a:gd name="T77" fmla="*/ 220 h 846"/>
                    <a:gd name="T78" fmla="*/ 12 w 402"/>
                    <a:gd name="T79" fmla="*/ 264 h 846"/>
                    <a:gd name="T80" fmla="*/ 6 w 402"/>
                    <a:gd name="T81" fmla="*/ 310 h 846"/>
                    <a:gd name="T82" fmla="*/ 2 w 402"/>
                    <a:gd name="T83" fmla="*/ 354 h 846"/>
                    <a:gd name="T84" fmla="*/ 0 w 402"/>
                    <a:gd name="T85" fmla="*/ 396 h 846"/>
                    <a:gd name="T86" fmla="*/ 0 w 402"/>
                    <a:gd name="T87" fmla="*/ 434 h 846"/>
                    <a:gd name="T88" fmla="*/ 2 w 402"/>
                    <a:gd name="T89" fmla="*/ 468 h 846"/>
                    <a:gd name="T90" fmla="*/ 8 w 402"/>
                    <a:gd name="T91" fmla="*/ 518 h 846"/>
                    <a:gd name="T92" fmla="*/ 10 w 402"/>
                    <a:gd name="T93" fmla="*/ 536 h 846"/>
                    <a:gd name="T94" fmla="*/ 86 w 402"/>
                    <a:gd name="T95" fmla="*/ 522 h 846"/>
                    <a:gd name="T96" fmla="*/ 130 w 402"/>
                    <a:gd name="T97" fmla="*/ 846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2" h="846">
                      <a:moveTo>
                        <a:pt x="130" y="846"/>
                      </a:moveTo>
                      <a:lnTo>
                        <a:pt x="268" y="812"/>
                      </a:lnTo>
                      <a:lnTo>
                        <a:pt x="310" y="474"/>
                      </a:lnTo>
                      <a:lnTo>
                        <a:pt x="376" y="458"/>
                      </a:lnTo>
                      <a:lnTo>
                        <a:pt x="382" y="434"/>
                      </a:lnTo>
                      <a:lnTo>
                        <a:pt x="392" y="374"/>
                      </a:lnTo>
                      <a:lnTo>
                        <a:pt x="396" y="334"/>
                      </a:lnTo>
                      <a:lnTo>
                        <a:pt x="400" y="290"/>
                      </a:lnTo>
                      <a:lnTo>
                        <a:pt x="402" y="244"/>
                      </a:lnTo>
                      <a:lnTo>
                        <a:pt x="402" y="196"/>
                      </a:lnTo>
                      <a:lnTo>
                        <a:pt x="398" y="150"/>
                      </a:lnTo>
                      <a:lnTo>
                        <a:pt x="394" y="128"/>
                      </a:lnTo>
                      <a:lnTo>
                        <a:pt x="390" y="108"/>
                      </a:lnTo>
                      <a:lnTo>
                        <a:pt x="384" y="88"/>
                      </a:lnTo>
                      <a:lnTo>
                        <a:pt x="376" y="70"/>
                      </a:lnTo>
                      <a:lnTo>
                        <a:pt x="368" y="52"/>
                      </a:lnTo>
                      <a:lnTo>
                        <a:pt x="356" y="38"/>
                      </a:lnTo>
                      <a:lnTo>
                        <a:pt x="344" y="26"/>
                      </a:lnTo>
                      <a:lnTo>
                        <a:pt x="330" y="14"/>
                      </a:lnTo>
                      <a:lnTo>
                        <a:pt x="314" y="6"/>
                      </a:lnTo>
                      <a:lnTo>
                        <a:pt x="296" y="2"/>
                      </a:lnTo>
                      <a:lnTo>
                        <a:pt x="276" y="0"/>
                      </a:lnTo>
                      <a:lnTo>
                        <a:pt x="254" y="0"/>
                      </a:lnTo>
                      <a:lnTo>
                        <a:pt x="230" y="4"/>
                      </a:lnTo>
                      <a:lnTo>
                        <a:pt x="204" y="12"/>
                      </a:lnTo>
                      <a:lnTo>
                        <a:pt x="180" y="22"/>
                      </a:lnTo>
                      <a:lnTo>
                        <a:pt x="156" y="34"/>
                      </a:lnTo>
                      <a:lnTo>
                        <a:pt x="136" y="46"/>
                      </a:lnTo>
                      <a:lnTo>
                        <a:pt x="118" y="62"/>
                      </a:lnTo>
                      <a:lnTo>
                        <a:pt x="100" y="78"/>
                      </a:lnTo>
                      <a:lnTo>
                        <a:pt x="84" y="96"/>
                      </a:lnTo>
                      <a:lnTo>
                        <a:pt x="72" y="114"/>
                      </a:lnTo>
                      <a:lnTo>
                        <a:pt x="58" y="134"/>
                      </a:lnTo>
                      <a:lnTo>
                        <a:pt x="48" y="154"/>
                      </a:lnTo>
                      <a:lnTo>
                        <a:pt x="38" y="176"/>
                      </a:lnTo>
                      <a:lnTo>
                        <a:pt x="30" y="198"/>
                      </a:lnTo>
                      <a:lnTo>
                        <a:pt x="24" y="220"/>
                      </a:lnTo>
                      <a:lnTo>
                        <a:pt x="12" y="264"/>
                      </a:lnTo>
                      <a:lnTo>
                        <a:pt x="6" y="310"/>
                      </a:lnTo>
                      <a:lnTo>
                        <a:pt x="2" y="354"/>
                      </a:lnTo>
                      <a:lnTo>
                        <a:pt x="0" y="396"/>
                      </a:lnTo>
                      <a:lnTo>
                        <a:pt x="0" y="434"/>
                      </a:lnTo>
                      <a:lnTo>
                        <a:pt x="2" y="468"/>
                      </a:lnTo>
                      <a:lnTo>
                        <a:pt x="8" y="518"/>
                      </a:lnTo>
                      <a:lnTo>
                        <a:pt x="10" y="536"/>
                      </a:lnTo>
                      <a:lnTo>
                        <a:pt x="86" y="522"/>
                      </a:lnTo>
                      <a:lnTo>
                        <a:pt x="130" y="846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  <a:defRPr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8" name="Freeform 52"/>
                <p:cNvSpPr>
                  <a:spLocks/>
                </p:cNvSpPr>
                <p:nvPr/>
              </p:nvSpPr>
              <p:spPr bwMode="auto">
                <a:xfrm>
                  <a:off x="2520" y="1350"/>
                  <a:ext cx="68" cy="202"/>
                </a:xfrm>
                <a:custGeom>
                  <a:avLst/>
                  <a:gdLst>
                    <a:gd name="T0" fmla="*/ 4 w 108"/>
                    <a:gd name="T1" fmla="*/ 12 h 324"/>
                    <a:gd name="T2" fmla="*/ 1 w 108"/>
                    <a:gd name="T3" fmla="*/ 10 h 324"/>
                    <a:gd name="T4" fmla="*/ 0 w 108"/>
                    <a:gd name="T5" fmla="*/ 1 h 324"/>
                    <a:gd name="T6" fmla="*/ 3 w 108"/>
                    <a:gd name="T7" fmla="*/ 0 h 324"/>
                    <a:gd name="T8" fmla="*/ 4 w 108"/>
                    <a:gd name="T9" fmla="*/ 12 h 3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8" h="324">
                      <a:moveTo>
                        <a:pt x="108" y="324"/>
                      </a:moveTo>
                      <a:lnTo>
                        <a:pt x="14" y="278"/>
                      </a:lnTo>
                      <a:lnTo>
                        <a:pt x="0" y="12"/>
                      </a:lnTo>
                      <a:lnTo>
                        <a:pt x="66" y="0"/>
                      </a:lnTo>
                      <a:lnTo>
                        <a:pt x="108" y="324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2545" y="1213"/>
                  <a:ext cx="15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0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703" y="1183"/>
                  <a:ext cx="23" cy="133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" name="Oval 55"/>
                <p:cNvSpPr>
                  <a:spLocks noChangeArrowheads="1"/>
                </p:cNvSpPr>
                <p:nvPr/>
              </p:nvSpPr>
              <p:spPr bwMode="auto">
                <a:xfrm>
                  <a:off x="2538" y="864"/>
                  <a:ext cx="168" cy="168"/>
                </a:xfrm>
                <a:prstGeom prst="ellips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70000"/>
                    </a:spcBef>
                    <a:buClr>
                      <a:schemeClr val="accent1"/>
                    </a:buClr>
                    <a:buFont typeface="Wingdings" pitchFamily="2" charset="2"/>
                    <a:buBlip>
                      <a:blip r:embed="rId2"/>
                    </a:buBlip>
                    <a:defRPr sz="2200">
                      <a:solidFill>
                        <a:schemeClr val="accent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endParaRPr lang="de-DE" altLang="de-DE" sz="180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7" name="Group 48"/>
              <p:cNvGrpSpPr>
                <a:grpSpLocks/>
              </p:cNvGrpSpPr>
              <p:nvPr/>
            </p:nvGrpSpPr>
            <p:grpSpPr bwMode="auto">
              <a:xfrm>
                <a:off x="1539111" y="5354014"/>
                <a:ext cx="358851" cy="568002"/>
                <a:chOff x="2454" y="864"/>
                <a:chExt cx="306" cy="688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8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2506" y="1102"/>
                  <a:ext cx="24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" name="Freeform 50"/>
                <p:cNvSpPr>
                  <a:spLocks/>
                </p:cNvSpPr>
                <p:nvPr/>
              </p:nvSpPr>
              <p:spPr bwMode="auto">
                <a:xfrm>
                  <a:off x="2454" y="1004"/>
                  <a:ext cx="280" cy="354"/>
                </a:xfrm>
                <a:custGeom>
                  <a:avLst/>
                  <a:gdLst>
                    <a:gd name="T0" fmla="*/ 4 w 444"/>
                    <a:gd name="T1" fmla="*/ 21 h 566"/>
                    <a:gd name="T2" fmla="*/ 1 w 444"/>
                    <a:gd name="T3" fmla="*/ 20 h 566"/>
                    <a:gd name="T4" fmla="*/ 1 w 444"/>
                    <a:gd name="T5" fmla="*/ 20 h 566"/>
                    <a:gd name="T6" fmla="*/ 1 w 444"/>
                    <a:gd name="T7" fmla="*/ 19 h 566"/>
                    <a:gd name="T8" fmla="*/ 0 w 444"/>
                    <a:gd name="T9" fmla="*/ 18 h 566"/>
                    <a:gd name="T10" fmla="*/ 1 w 444"/>
                    <a:gd name="T11" fmla="*/ 15 h 566"/>
                    <a:gd name="T12" fmla="*/ 1 w 444"/>
                    <a:gd name="T13" fmla="*/ 13 h 566"/>
                    <a:gd name="T14" fmla="*/ 1 w 444"/>
                    <a:gd name="T15" fmla="*/ 12 h 566"/>
                    <a:gd name="T16" fmla="*/ 1 w 444"/>
                    <a:gd name="T17" fmla="*/ 11 h 566"/>
                    <a:gd name="T18" fmla="*/ 1 w 444"/>
                    <a:gd name="T19" fmla="*/ 9 h 566"/>
                    <a:gd name="T20" fmla="*/ 2 w 444"/>
                    <a:gd name="T21" fmla="*/ 7 h 566"/>
                    <a:gd name="T22" fmla="*/ 3 w 444"/>
                    <a:gd name="T23" fmla="*/ 6 h 566"/>
                    <a:gd name="T24" fmla="*/ 3 w 444"/>
                    <a:gd name="T25" fmla="*/ 5 h 566"/>
                    <a:gd name="T26" fmla="*/ 3 w 444"/>
                    <a:gd name="T27" fmla="*/ 4 h 566"/>
                    <a:gd name="T28" fmla="*/ 3 w 444"/>
                    <a:gd name="T29" fmla="*/ 4 h 566"/>
                    <a:gd name="T30" fmla="*/ 4 w 444"/>
                    <a:gd name="T31" fmla="*/ 3 h 566"/>
                    <a:gd name="T32" fmla="*/ 4 w 444"/>
                    <a:gd name="T33" fmla="*/ 3 h 566"/>
                    <a:gd name="T34" fmla="*/ 5 w 444"/>
                    <a:gd name="T35" fmla="*/ 3 h 566"/>
                    <a:gd name="T36" fmla="*/ 6 w 444"/>
                    <a:gd name="T37" fmla="*/ 2 h 566"/>
                    <a:gd name="T38" fmla="*/ 6 w 444"/>
                    <a:gd name="T39" fmla="*/ 2 h 566"/>
                    <a:gd name="T40" fmla="*/ 6 w 444"/>
                    <a:gd name="T41" fmla="*/ 2 h 566"/>
                    <a:gd name="T42" fmla="*/ 8 w 444"/>
                    <a:gd name="T43" fmla="*/ 1 h 566"/>
                    <a:gd name="T44" fmla="*/ 9 w 444"/>
                    <a:gd name="T45" fmla="*/ 1 h 566"/>
                    <a:gd name="T46" fmla="*/ 10 w 444"/>
                    <a:gd name="T47" fmla="*/ 1 h 566"/>
                    <a:gd name="T48" fmla="*/ 11 w 444"/>
                    <a:gd name="T49" fmla="*/ 0 h 566"/>
                    <a:gd name="T50" fmla="*/ 13 w 444"/>
                    <a:gd name="T51" fmla="*/ 0 h 566"/>
                    <a:gd name="T52" fmla="*/ 13 w 444"/>
                    <a:gd name="T53" fmla="*/ 1 h 566"/>
                    <a:gd name="T54" fmla="*/ 15 w 444"/>
                    <a:gd name="T55" fmla="*/ 1 h 566"/>
                    <a:gd name="T56" fmla="*/ 15 w 444"/>
                    <a:gd name="T57" fmla="*/ 1 h 566"/>
                    <a:gd name="T58" fmla="*/ 16 w 444"/>
                    <a:gd name="T59" fmla="*/ 1 h 566"/>
                    <a:gd name="T60" fmla="*/ 16 w 444"/>
                    <a:gd name="T61" fmla="*/ 1 h 566"/>
                    <a:gd name="T62" fmla="*/ 16 w 444"/>
                    <a:gd name="T63" fmla="*/ 2 h 566"/>
                    <a:gd name="T64" fmla="*/ 18 w 444"/>
                    <a:gd name="T65" fmla="*/ 3 h 566"/>
                    <a:gd name="T66" fmla="*/ 18 w 444"/>
                    <a:gd name="T67" fmla="*/ 3 h 56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444" h="566">
                      <a:moveTo>
                        <a:pt x="102" y="566"/>
                      </a:moveTo>
                      <a:lnTo>
                        <a:pt x="2" y="528"/>
                      </a:lnTo>
                      <a:lnTo>
                        <a:pt x="2" y="510"/>
                      </a:lnTo>
                      <a:lnTo>
                        <a:pt x="0" y="464"/>
                      </a:lnTo>
                      <a:lnTo>
                        <a:pt x="2" y="398"/>
                      </a:lnTo>
                      <a:lnTo>
                        <a:pt x="6" y="358"/>
                      </a:lnTo>
                      <a:lnTo>
                        <a:pt x="10" y="318"/>
                      </a:lnTo>
                      <a:lnTo>
                        <a:pt x="18" y="276"/>
                      </a:lnTo>
                      <a:lnTo>
                        <a:pt x="26" y="234"/>
                      </a:lnTo>
                      <a:lnTo>
                        <a:pt x="40" y="192"/>
                      </a:lnTo>
                      <a:lnTo>
                        <a:pt x="56" y="152"/>
                      </a:lnTo>
                      <a:lnTo>
                        <a:pt x="64" y="134"/>
                      </a:lnTo>
                      <a:lnTo>
                        <a:pt x="76" y="116"/>
                      </a:lnTo>
                      <a:lnTo>
                        <a:pt x="86" y="100"/>
                      </a:lnTo>
                      <a:lnTo>
                        <a:pt x="100" y="84"/>
                      </a:lnTo>
                      <a:lnTo>
                        <a:pt x="112" y="70"/>
                      </a:lnTo>
                      <a:lnTo>
                        <a:pt x="128" y="58"/>
                      </a:lnTo>
                      <a:lnTo>
                        <a:pt x="144" y="46"/>
                      </a:lnTo>
                      <a:lnTo>
                        <a:pt x="160" y="36"/>
                      </a:lnTo>
                      <a:lnTo>
                        <a:pt x="196" y="20"/>
                      </a:lnTo>
                      <a:lnTo>
                        <a:pt x="228" y="10"/>
                      </a:lnTo>
                      <a:lnTo>
                        <a:pt x="258" y="4"/>
                      </a:lnTo>
                      <a:lnTo>
                        <a:pt x="286" y="0"/>
                      </a:lnTo>
                      <a:lnTo>
                        <a:pt x="312" y="0"/>
                      </a:lnTo>
                      <a:lnTo>
                        <a:pt x="334" y="4"/>
                      </a:lnTo>
                      <a:lnTo>
                        <a:pt x="356" y="8"/>
                      </a:lnTo>
                      <a:lnTo>
                        <a:pt x="374" y="14"/>
                      </a:lnTo>
                      <a:lnTo>
                        <a:pt x="390" y="22"/>
                      </a:lnTo>
                      <a:lnTo>
                        <a:pt x="404" y="30"/>
                      </a:lnTo>
                      <a:lnTo>
                        <a:pt x="426" y="46"/>
                      </a:lnTo>
                      <a:lnTo>
                        <a:pt x="440" y="58"/>
                      </a:lnTo>
                      <a:lnTo>
                        <a:pt x="444" y="64"/>
                      </a:lnTo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" name="Freeform 51"/>
                <p:cNvSpPr>
                  <a:spLocks/>
                </p:cNvSpPr>
                <p:nvPr/>
              </p:nvSpPr>
              <p:spPr bwMode="auto">
                <a:xfrm>
                  <a:off x="2506" y="1023"/>
                  <a:ext cx="254" cy="529"/>
                </a:xfrm>
                <a:custGeom>
                  <a:avLst/>
                  <a:gdLst>
                    <a:gd name="T0" fmla="*/ 130 w 402"/>
                    <a:gd name="T1" fmla="*/ 846 h 846"/>
                    <a:gd name="T2" fmla="*/ 268 w 402"/>
                    <a:gd name="T3" fmla="*/ 812 h 846"/>
                    <a:gd name="T4" fmla="*/ 310 w 402"/>
                    <a:gd name="T5" fmla="*/ 474 h 846"/>
                    <a:gd name="T6" fmla="*/ 376 w 402"/>
                    <a:gd name="T7" fmla="*/ 458 h 846"/>
                    <a:gd name="T8" fmla="*/ 376 w 402"/>
                    <a:gd name="T9" fmla="*/ 458 h 846"/>
                    <a:gd name="T10" fmla="*/ 382 w 402"/>
                    <a:gd name="T11" fmla="*/ 434 h 846"/>
                    <a:gd name="T12" fmla="*/ 392 w 402"/>
                    <a:gd name="T13" fmla="*/ 374 h 846"/>
                    <a:gd name="T14" fmla="*/ 396 w 402"/>
                    <a:gd name="T15" fmla="*/ 334 h 846"/>
                    <a:gd name="T16" fmla="*/ 400 w 402"/>
                    <a:gd name="T17" fmla="*/ 290 h 846"/>
                    <a:gd name="T18" fmla="*/ 402 w 402"/>
                    <a:gd name="T19" fmla="*/ 244 h 846"/>
                    <a:gd name="T20" fmla="*/ 402 w 402"/>
                    <a:gd name="T21" fmla="*/ 196 h 846"/>
                    <a:gd name="T22" fmla="*/ 398 w 402"/>
                    <a:gd name="T23" fmla="*/ 150 h 846"/>
                    <a:gd name="T24" fmla="*/ 394 w 402"/>
                    <a:gd name="T25" fmla="*/ 128 h 846"/>
                    <a:gd name="T26" fmla="*/ 390 w 402"/>
                    <a:gd name="T27" fmla="*/ 108 h 846"/>
                    <a:gd name="T28" fmla="*/ 384 w 402"/>
                    <a:gd name="T29" fmla="*/ 88 h 846"/>
                    <a:gd name="T30" fmla="*/ 376 w 402"/>
                    <a:gd name="T31" fmla="*/ 70 h 846"/>
                    <a:gd name="T32" fmla="*/ 368 w 402"/>
                    <a:gd name="T33" fmla="*/ 52 h 846"/>
                    <a:gd name="T34" fmla="*/ 356 w 402"/>
                    <a:gd name="T35" fmla="*/ 38 h 846"/>
                    <a:gd name="T36" fmla="*/ 344 w 402"/>
                    <a:gd name="T37" fmla="*/ 26 h 846"/>
                    <a:gd name="T38" fmla="*/ 330 w 402"/>
                    <a:gd name="T39" fmla="*/ 14 h 846"/>
                    <a:gd name="T40" fmla="*/ 314 w 402"/>
                    <a:gd name="T41" fmla="*/ 6 h 846"/>
                    <a:gd name="T42" fmla="*/ 296 w 402"/>
                    <a:gd name="T43" fmla="*/ 2 h 846"/>
                    <a:gd name="T44" fmla="*/ 276 w 402"/>
                    <a:gd name="T45" fmla="*/ 0 h 846"/>
                    <a:gd name="T46" fmla="*/ 254 w 402"/>
                    <a:gd name="T47" fmla="*/ 0 h 846"/>
                    <a:gd name="T48" fmla="*/ 230 w 402"/>
                    <a:gd name="T49" fmla="*/ 4 h 846"/>
                    <a:gd name="T50" fmla="*/ 204 w 402"/>
                    <a:gd name="T51" fmla="*/ 12 h 846"/>
                    <a:gd name="T52" fmla="*/ 204 w 402"/>
                    <a:gd name="T53" fmla="*/ 12 h 846"/>
                    <a:gd name="T54" fmla="*/ 180 w 402"/>
                    <a:gd name="T55" fmla="*/ 22 h 846"/>
                    <a:gd name="T56" fmla="*/ 156 w 402"/>
                    <a:gd name="T57" fmla="*/ 34 h 846"/>
                    <a:gd name="T58" fmla="*/ 136 w 402"/>
                    <a:gd name="T59" fmla="*/ 46 h 846"/>
                    <a:gd name="T60" fmla="*/ 118 w 402"/>
                    <a:gd name="T61" fmla="*/ 62 h 846"/>
                    <a:gd name="T62" fmla="*/ 100 w 402"/>
                    <a:gd name="T63" fmla="*/ 78 h 846"/>
                    <a:gd name="T64" fmla="*/ 84 w 402"/>
                    <a:gd name="T65" fmla="*/ 96 h 846"/>
                    <a:gd name="T66" fmla="*/ 72 w 402"/>
                    <a:gd name="T67" fmla="*/ 114 h 846"/>
                    <a:gd name="T68" fmla="*/ 58 w 402"/>
                    <a:gd name="T69" fmla="*/ 134 h 846"/>
                    <a:gd name="T70" fmla="*/ 48 w 402"/>
                    <a:gd name="T71" fmla="*/ 154 h 846"/>
                    <a:gd name="T72" fmla="*/ 38 w 402"/>
                    <a:gd name="T73" fmla="*/ 176 h 846"/>
                    <a:gd name="T74" fmla="*/ 30 w 402"/>
                    <a:gd name="T75" fmla="*/ 198 h 846"/>
                    <a:gd name="T76" fmla="*/ 24 w 402"/>
                    <a:gd name="T77" fmla="*/ 220 h 846"/>
                    <a:gd name="T78" fmla="*/ 12 w 402"/>
                    <a:gd name="T79" fmla="*/ 264 h 846"/>
                    <a:gd name="T80" fmla="*/ 6 w 402"/>
                    <a:gd name="T81" fmla="*/ 310 h 846"/>
                    <a:gd name="T82" fmla="*/ 2 w 402"/>
                    <a:gd name="T83" fmla="*/ 354 h 846"/>
                    <a:gd name="T84" fmla="*/ 0 w 402"/>
                    <a:gd name="T85" fmla="*/ 396 h 846"/>
                    <a:gd name="T86" fmla="*/ 0 w 402"/>
                    <a:gd name="T87" fmla="*/ 434 h 846"/>
                    <a:gd name="T88" fmla="*/ 2 w 402"/>
                    <a:gd name="T89" fmla="*/ 468 h 846"/>
                    <a:gd name="T90" fmla="*/ 8 w 402"/>
                    <a:gd name="T91" fmla="*/ 518 h 846"/>
                    <a:gd name="T92" fmla="*/ 10 w 402"/>
                    <a:gd name="T93" fmla="*/ 536 h 846"/>
                    <a:gd name="T94" fmla="*/ 86 w 402"/>
                    <a:gd name="T95" fmla="*/ 522 h 846"/>
                    <a:gd name="T96" fmla="*/ 130 w 402"/>
                    <a:gd name="T97" fmla="*/ 846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2" h="846">
                      <a:moveTo>
                        <a:pt x="130" y="846"/>
                      </a:moveTo>
                      <a:lnTo>
                        <a:pt x="268" y="812"/>
                      </a:lnTo>
                      <a:lnTo>
                        <a:pt x="310" y="474"/>
                      </a:lnTo>
                      <a:lnTo>
                        <a:pt x="376" y="458"/>
                      </a:lnTo>
                      <a:lnTo>
                        <a:pt x="382" y="434"/>
                      </a:lnTo>
                      <a:lnTo>
                        <a:pt x="392" y="374"/>
                      </a:lnTo>
                      <a:lnTo>
                        <a:pt x="396" y="334"/>
                      </a:lnTo>
                      <a:lnTo>
                        <a:pt x="400" y="290"/>
                      </a:lnTo>
                      <a:lnTo>
                        <a:pt x="402" y="244"/>
                      </a:lnTo>
                      <a:lnTo>
                        <a:pt x="402" y="196"/>
                      </a:lnTo>
                      <a:lnTo>
                        <a:pt x="398" y="150"/>
                      </a:lnTo>
                      <a:lnTo>
                        <a:pt x="394" y="128"/>
                      </a:lnTo>
                      <a:lnTo>
                        <a:pt x="390" y="108"/>
                      </a:lnTo>
                      <a:lnTo>
                        <a:pt x="384" y="88"/>
                      </a:lnTo>
                      <a:lnTo>
                        <a:pt x="376" y="70"/>
                      </a:lnTo>
                      <a:lnTo>
                        <a:pt x="368" y="52"/>
                      </a:lnTo>
                      <a:lnTo>
                        <a:pt x="356" y="38"/>
                      </a:lnTo>
                      <a:lnTo>
                        <a:pt x="344" y="26"/>
                      </a:lnTo>
                      <a:lnTo>
                        <a:pt x="330" y="14"/>
                      </a:lnTo>
                      <a:lnTo>
                        <a:pt x="314" y="6"/>
                      </a:lnTo>
                      <a:lnTo>
                        <a:pt x="296" y="2"/>
                      </a:lnTo>
                      <a:lnTo>
                        <a:pt x="276" y="0"/>
                      </a:lnTo>
                      <a:lnTo>
                        <a:pt x="254" y="0"/>
                      </a:lnTo>
                      <a:lnTo>
                        <a:pt x="230" y="4"/>
                      </a:lnTo>
                      <a:lnTo>
                        <a:pt x="204" y="12"/>
                      </a:lnTo>
                      <a:lnTo>
                        <a:pt x="180" y="22"/>
                      </a:lnTo>
                      <a:lnTo>
                        <a:pt x="156" y="34"/>
                      </a:lnTo>
                      <a:lnTo>
                        <a:pt x="136" y="46"/>
                      </a:lnTo>
                      <a:lnTo>
                        <a:pt x="118" y="62"/>
                      </a:lnTo>
                      <a:lnTo>
                        <a:pt x="100" y="78"/>
                      </a:lnTo>
                      <a:lnTo>
                        <a:pt x="84" y="96"/>
                      </a:lnTo>
                      <a:lnTo>
                        <a:pt x="72" y="114"/>
                      </a:lnTo>
                      <a:lnTo>
                        <a:pt x="58" y="134"/>
                      </a:lnTo>
                      <a:lnTo>
                        <a:pt x="48" y="154"/>
                      </a:lnTo>
                      <a:lnTo>
                        <a:pt x="38" y="176"/>
                      </a:lnTo>
                      <a:lnTo>
                        <a:pt x="30" y="198"/>
                      </a:lnTo>
                      <a:lnTo>
                        <a:pt x="24" y="220"/>
                      </a:lnTo>
                      <a:lnTo>
                        <a:pt x="12" y="264"/>
                      </a:lnTo>
                      <a:lnTo>
                        <a:pt x="6" y="310"/>
                      </a:lnTo>
                      <a:lnTo>
                        <a:pt x="2" y="354"/>
                      </a:lnTo>
                      <a:lnTo>
                        <a:pt x="0" y="396"/>
                      </a:lnTo>
                      <a:lnTo>
                        <a:pt x="0" y="434"/>
                      </a:lnTo>
                      <a:lnTo>
                        <a:pt x="2" y="468"/>
                      </a:lnTo>
                      <a:lnTo>
                        <a:pt x="8" y="518"/>
                      </a:lnTo>
                      <a:lnTo>
                        <a:pt x="10" y="536"/>
                      </a:lnTo>
                      <a:lnTo>
                        <a:pt x="86" y="522"/>
                      </a:lnTo>
                      <a:lnTo>
                        <a:pt x="130" y="846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  <a:defRPr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1" name="Freeform 52"/>
                <p:cNvSpPr>
                  <a:spLocks/>
                </p:cNvSpPr>
                <p:nvPr/>
              </p:nvSpPr>
              <p:spPr bwMode="auto">
                <a:xfrm>
                  <a:off x="2520" y="1350"/>
                  <a:ext cx="68" cy="202"/>
                </a:xfrm>
                <a:custGeom>
                  <a:avLst/>
                  <a:gdLst>
                    <a:gd name="T0" fmla="*/ 4 w 108"/>
                    <a:gd name="T1" fmla="*/ 12 h 324"/>
                    <a:gd name="T2" fmla="*/ 1 w 108"/>
                    <a:gd name="T3" fmla="*/ 10 h 324"/>
                    <a:gd name="T4" fmla="*/ 0 w 108"/>
                    <a:gd name="T5" fmla="*/ 1 h 324"/>
                    <a:gd name="T6" fmla="*/ 3 w 108"/>
                    <a:gd name="T7" fmla="*/ 0 h 324"/>
                    <a:gd name="T8" fmla="*/ 4 w 108"/>
                    <a:gd name="T9" fmla="*/ 12 h 3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8" h="324">
                      <a:moveTo>
                        <a:pt x="108" y="324"/>
                      </a:moveTo>
                      <a:lnTo>
                        <a:pt x="14" y="278"/>
                      </a:lnTo>
                      <a:lnTo>
                        <a:pt x="0" y="12"/>
                      </a:lnTo>
                      <a:lnTo>
                        <a:pt x="66" y="0"/>
                      </a:lnTo>
                      <a:lnTo>
                        <a:pt x="108" y="324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2545" y="1213"/>
                  <a:ext cx="15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703" y="1183"/>
                  <a:ext cx="23" cy="133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4" name="Oval 55"/>
                <p:cNvSpPr>
                  <a:spLocks noChangeArrowheads="1"/>
                </p:cNvSpPr>
                <p:nvPr/>
              </p:nvSpPr>
              <p:spPr bwMode="auto">
                <a:xfrm>
                  <a:off x="2538" y="864"/>
                  <a:ext cx="168" cy="168"/>
                </a:xfrm>
                <a:prstGeom prst="ellips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70000"/>
                    </a:spcBef>
                    <a:buClr>
                      <a:schemeClr val="accent1"/>
                    </a:buClr>
                    <a:buFont typeface="Wingdings" pitchFamily="2" charset="2"/>
                    <a:buBlip>
                      <a:blip r:embed="rId2"/>
                    </a:buBlip>
                    <a:defRPr sz="2200">
                      <a:solidFill>
                        <a:schemeClr val="accent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endParaRPr lang="de-DE" altLang="de-DE" sz="180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F91FA46C-30E5-F848-8B03-77E95337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633" y="5828307"/>
              <a:ext cx="596632" cy="596632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C776167-C50D-E64E-83FE-12603BED9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1086" y="5088160"/>
              <a:ext cx="601152" cy="601152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61C1EFA8-7B42-5949-9BEF-261E78304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2503" y="5783726"/>
              <a:ext cx="644738" cy="644738"/>
            </a:xfrm>
            <a:prstGeom prst="rect">
              <a:avLst/>
            </a:prstGeom>
          </p:spPr>
        </p:pic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CA56E8E-9E2C-114D-B2D8-A2F2A997AD8B}"/>
              </a:ext>
            </a:extLst>
          </p:cNvPr>
          <p:cNvGrpSpPr/>
          <p:nvPr/>
        </p:nvGrpSpPr>
        <p:grpSpPr>
          <a:xfrm>
            <a:off x="2056396" y="5476317"/>
            <a:ext cx="3148107" cy="583102"/>
            <a:chOff x="6222372" y="6274898"/>
            <a:chExt cx="3148107" cy="583102"/>
          </a:xfrm>
        </p:grpSpPr>
        <p:sp>
          <p:nvSpPr>
            <p:cNvPr id="187" name="Text Placeholder 4">
              <a:extLst>
                <a:ext uri="{FF2B5EF4-FFF2-40B4-BE49-F238E27FC236}">
                  <a16:creationId xmlns:a16="http://schemas.microsoft.com/office/drawing/2014/main" id="{2931E33A-59E8-D541-85ED-D57512C8AB18}"/>
                </a:ext>
              </a:extLst>
            </p:cNvPr>
            <p:cNvSpPr txBox="1">
              <a:spLocks/>
            </p:cNvSpPr>
            <p:nvPr/>
          </p:nvSpPr>
          <p:spPr>
            <a:xfrm>
              <a:off x="6222372" y="6367854"/>
              <a:ext cx="175816" cy="18222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de-DE" sz="1600" b="1">
                <a:solidFill>
                  <a:schemeClr val="bg1"/>
                </a:solidFill>
              </a:endParaRPr>
            </a:p>
          </p:txBody>
        </p:sp>
        <p:sp>
          <p:nvSpPr>
            <p:cNvPr id="188" name="Text Placeholder 5">
              <a:extLst>
                <a:ext uri="{FF2B5EF4-FFF2-40B4-BE49-F238E27FC236}">
                  <a16:creationId xmlns:a16="http://schemas.microsoft.com/office/drawing/2014/main" id="{9507B808-473B-8244-B2F6-A661E4657377}"/>
                </a:ext>
              </a:extLst>
            </p:cNvPr>
            <p:cNvSpPr txBox="1">
              <a:spLocks/>
            </p:cNvSpPr>
            <p:nvPr/>
          </p:nvSpPr>
          <p:spPr>
            <a:xfrm>
              <a:off x="6407066" y="6274898"/>
              <a:ext cx="2963413" cy="353857"/>
            </a:xfrm>
            <a:prstGeom prst="rect">
              <a:avLst/>
            </a:prstGeom>
            <a:noFill/>
          </p:spPr>
          <p:txBody>
            <a:bodyPr vert="horz" lIns="7200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de-DE" sz="1400" dirty="0">
                  <a:solidFill>
                    <a:schemeClr val="tx1"/>
                  </a:solidFill>
                </a:rPr>
                <a:t>Effektivitätsanforderungen</a:t>
              </a:r>
            </a:p>
          </p:txBody>
        </p:sp>
        <p:sp>
          <p:nvSpPr>
            <p:cNvPr id="189" name="Text Placeholder 4">
              <a:extLst>
                <a:ext uri="{FF2B5EF4-FFF2-40B4-BE49-F238E27FC236}">
                  <a16:creationId xmlns:a16="http://schemas.microsoft.com/office/drawing/2014/main" id="{CCEC2CE6-2538-0548-BDB6-A340BC590829}"/>
                </a:ext>
              </a:extLst>
            </p:cNvPr>
            <p:cNvSpPr txBox="1">
              <a:spLocks/>
            </p:cNvSpPr>
            <p:nvPr/>
          </p:nvSpPr>
          <p:spPr>
            <a:xfrm>
              <a:off x="6222372" y="6597099"/>
              <a:ext cx="175816" cy="1822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de-DE" sz="1600" b="1">
                <a:solidFill>
                  <a:schemeClr val="bg1"/>
                </a:solidFill>
              </a:endParaRPr>
            </a:p>
          </p:txBody>
        </p:sp>
        <p:sp>
          <p:nvSpPr>
            <p:cNvPr id="190" name="Text Placeholder 5">
              <a:extLst>
                <a:ext uri="{FF2B5EF4-FFF2-40B4-BE49-F238E27FC236}">
                  <a16:creationId xmlns:a16="http://schemas.microsoft.com/office/drawing/2014/main" id="{21B31C13-962B-C84A-9CCA-1C513A80EDD0}"/>
                </a:ext>
              </a:extLst>
            </p:cNvPr>
            <p:cNvSpPr txBox="1">
              <a:spLocks/>
            </p:cNvSpPr>
            <p:nvPr/>
          </p:nvSpPr>
          <p:spPr>
            <a:xfrm>
              <a:off x="6407066" y="6504143"/>
              <a:ext cx="2963413" cy="353857"/>
            </a:xfrm>
            <a:prstGeom prst="rect">
              <a:avLst/>
            </a:prstGeom>
            <a:noFill/>
          </p:spPr>
          <p:txBody>
            <a:bodyPr vert="horz" lIns="7200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de-DE" sz="1400" dirty="0">
                  <a:solidFill>
                    <a:schemeClr val="tx1"/>
                  </a:solidFill>
                </a:rPr>
                <a:t>Systemanforderungen</a:t>
              </a: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81B4FAE-6F3C-0D48-B920-C60524B1E2FB}"/>
              </a:ext>
            </a:extLst>
          </p:cNvPr>
          <p:cNvGrpSpPr/>
          <p:nvPr/>
        </p:nvGrpSpPr>
        <p:grpSpPr>
          <a:xfrm>
            <a:off x="684747" y="3232696"/>
            <a:ext cx="729151" cy="1152078"/>
            <a:chOff x="738903" y="3232696"/>
            <a:chExt cx="729151" cy="1152078"/>
          </a:xfrm>
        </p:grpSpPr>
        <p:sp>
          <p:nvSpPr>
            <p:cNvPr id="191" name="Pentagon 190">
              <a:extLst>
                <a:ext uri="{FF2B5EF4-FFF2-40B4-BE49-F238E27FC236}">
                  <a16:creationId xmlns:a16="http://schemas.microsoft.com/office/drawing/2014/main" id="{419A29D0-EE50-7340-AF30-F232C1F7D622}"/>
                </a:ext>
              </a:extLst>
            </p:cNvPr>
            <p:cNvSpPr/>
            <p:nvPr/>
          </p:nvSpPr>
          <p:spPr>
            <a:xfrm rot="16200000">
              <a:off x="559263" y="3412336"/>
              <a:ext cx="644809" cy="285530"/>
            </a:xfrm>
            <a:prstGeom prst="homePlat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Pentagon 191">
              <a:extLst>
                <a:ext uri="{FF2B5EF4-FFF2-40B4-BE49-F238E27FC236}">
                  <a16:creationId xmlns:a16="http://schemas.microsoft.com/office/drawing/2014/main" id="{2FEF4F2C-9622-DE4B-9CB2-2BB93B97C0D7}"/>
                </a:ext>
              </a:extLst>
            </p:cNvPr>
            <p:cNvSpPr/>
            <p:nvPr/>
          </p:nvSpPr>
          <p:spPr>
            <a:xfrm rot="5400000">
              <a:off x="990090" y="3906809"/>
              <a:ext cx="670398" cy="285531"/>
            </a:xfrm>
            <a:prstGeom prst="homePlat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C225F53-80E7-6543-A080-F1791E260727}"/>
              </a:ext>
            </a:extLst>
          </p:cNvPr>
          <p:cNvSpPr/>
          <p:nvPr/>
        </p:nvSpPr>
        <p:spPr>
          <a:xfrm>
            <a:off x="6982383" y="-659304"/>
            <a:ext cx="2486722" cy="1218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Aufteilen</a:t>
            </a:r>
            <a:endParaRPr lang="en-US" dirty="0"/>
          </a:p>
          <a:p>
            <a:pPr algn="ctr"/>
            <a:r>
              <a:rPr lang="en-US" dirty="0" err="1"/>
              <a:t>Weniger</a:t>
            </a:r>
            <a:r>
              <a:rPr lang="en-US" dirty="0"/>
              <a:t> text!!</a:t>
            </a:r>
          </a:p>
          <a:p>
            <a:pPr algn="ctr"/>
            <a:r>
              <a:rPr lang="en-US" dirty="0"/>
              <a:t>Bold </a:t>
            </a:r>
            <a:r>
              <a:rPr lang="en-US" dirty="0" err="1"/>
              <a:t>minimieren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2761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hteck 93">
            <a:extLst>
              <a:ext uri="{FF2B5EF4-FFF2-40B4-BE49-F238E27FC236}">
                <a16:creationId xmlns:a16="http://schemas.microsoft.com/office/drawing/2014/main" id="{18FBC449-4628-EC4F-BAB4-37520FE2E549}"/>
              </a:ext>
            </a:extLst>
          </p:cNvPr>
          <p:cNvSpPr/>
          <p:nvPr/>
        </p:nvSpPr>
        <p:spPr>
          <a:xfrm>
            <a:off x="407988" y="1926943"/>
            <a:ext cx="1313027" cy="4232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Richtungspfeil 25"/>
          <p:cNvSpPr/>
          <p:nvPr/>
        </p:nvSpPr>
        <p:spPr>
          <a:xfrm>
            <a:off x="5588205" y="1933160"/>
            <a:ext cx="507794" cy="4232690"/>
          </a:xfrm>
          <a:prstGeom prst="homePlate">
            <a:avLst>
              <a:gd name="adj" fmla="val 7849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36691" y="6356350"/>
            <a:ext cx="2743200" cy="365125"/>
          </a:xfrm>
        </p:spPr>
        <p:txBody>
          <a:bodyPr/>
          <a:lstStyle/>
          <a:p>
            <a:fld id="{FDACEDFC-5FF3-CC48-8B2E-03B42D2A4414}" type="slidenum">
              <a:rPr lang="de-DE" smtClean="0"/>
              <a:t>16</a:t>
            </a:fld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7987" y="849676"/>
            <a:ext cx="11376025" cy="418737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Zentrale Herausforderungen und Ziele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Ausgangslage und Anwendungskonzept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07988" y="420528"/>
            <a:ext cx="288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6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de-DE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3" name="Rechteck 93"/>
          <p:cNvSpPr/>
          <p:nvPr/>
        </p:nvSpPr>
        <p:spPr>
          <a:xfrm>
            <a:off x="1828966" y="1933302"/>
            <a:ext cx="3759239" cy="4232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749059" y="2078613"/>
            <a:ext cx="600526" cy="887734"/>
            <a:chOff x="3868458" y="2318145"/>
            <a:chExt cx="828000" cy="1224000"/>
          </a:xfrm>
          <a:solidFill>
            <a:schemeClr val="bg1">
              <a:lumMod val="50000"/>
            </a:schemeClr>
          </a:solidFill>
        </p:grpSpPr>
        <p:grpSp>
          <p:nvGrpSpPr>
            <p:cNvPr id="12" name="Group 48"/>
            <p:cNvGrpSpPr>
              <a:grpSpLocks/>
            </p:cNvGrpSpPr>
            <p:nvPr/>
          </p:nvGrpSpPr>
          <p:grpSpPr bwMode="auto">
            <a:xfrm flipH="1">
              <a:off x="4334816" y="2318145"/>
              <a:ext cx="358851" cy="568002"/>
              <a:chOff x="2454" y="864"/>
              <a:chExt cx="306" cy="688"/>
            </a:xfrm>
            <a:grpFill/>
          </p:grpSpPr>
          <p:sp>
            <p:nvSpPr>
              <p:cNvPr id="37" name="Line 49"/>
              <p:cNvSpPr>
                <a:spLocks noChangeShapeType="1"/>
              </p:cNvSpPr>
              <p:nvPr/>
            </p:nvSpPr>
            <p:spPr bwMode="auto">
              <a:xfrm flipV="1">
                <a:off x="2506" y="1102"/>
                <a:ext cx="24" cy="135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Freeform 50"/>
              <p:cNvSpPr>
                <a:spLocks/>
              </p:cNvSpPr>
              <p:nvPr/>
            </p:nvSpPr>
            <p:spPr bwMode="auto">
              <a:xfrm>
                <a:off x="2454" y="1004"/>
                <a:ext cx="280" cy="354"/>
              </a:xfrm>
              <a:custGeom>
                <a:avLst/>
                <a:gdLst>
                  <a:gd name="T0" fmla="*/ 4 w 444"/>
                  <a:gd name="T1" fmla="*/ 21 h 566"/>
                  <a:gd name="T2" fmla="*/ 1 w 444"/>
                  <a:gd name="T3" fmla="*/ 20 h 566"/>
                  <a:gd name="T4" fmla="*/ 1 w 444"/>
                  <a:gd name="T5" fmla="*/ 20 h 566"/>
                  <a:gd name="T6" fmla="*/ 1 w 444"/>
                  <a:gd name="T7" fmla="*/ 19 h 566"/>
                  <a:gd name="T8" fmla="*/ 0 w 444"/>
                  <a:gd name="T9" fmla="*/ 18 h 566"/>
                  <a:gd name="T10" fmla="*/ 1 w 444"/>
                  <a:gd name="T11" fmla="*/ 15 h 566"/>
                  <a:gd name="T12" fmla="*/ 1 w 444"/>
                  <a:gd name="T13" fmla="*/ 13 h 566"/>
                  <a:gd name="T14" fmla="*/ 1 w 444"/>
                  <a:gd name="T15" fmla="*/ 12 h 566"/>
                  <a:gd name="T16" fmla="*/ 1 w 444"/>
                  <a:gd name="T17" fmla="*/ 11 h 566"/>
                  <a:gd name="T18" fmla="*/ 1 w 444"/>
                  <a:gd name="T19" fmla="*/ 9 h 566"/>
                  <a:gd name="T20" fmla="*/ 2 w 444"/>
                  <a:gd name="T21" fmla="*/ 7 h 566"/>
                  <a:gd name="T22" fmla="*/ 3 w 444"/>
                  <a:gd name="T23" fmla="*/ 6 h 566"/>
                  <a:gd name="T24" fmla="*/ 3 w 444"/>
                  <a:gd name="T25" fmla="*/ 5 h 566"/>
                  <a:gd name="T26" fmla="*/ 3 w 444"/>
                  <a:gd name="T27" fmla="*/ 4 h 566"/>
                  <a:gd name="T28" fmla="*/ 3 w 444"/>
                  <a:gd name="T29" fmla="*/ 4 h 566"/>
                  <a:gd name="T30" fmla="*/ 4 w 444"/>
                  <a:gd name="T31" fmla="*/ 3 h 566"/>
                  <a:gd name="T32" fmla="*/ 4 w 444"/>
                  <a:gd name="T33" fmla="*/ 3 h 566"/>
                  <a:gd name="T34" fmla="*/ 5 w 444"/>
                  <a:gd name="T35" fmla="*/ 3 h 566"/>
                  <a:gd name="T36" fmla="*/ 6 w 444"/>
                  <a:gd name="T37" fmla="*/ 2 h 566"/>
                  <a:gd name="T38" fmla="*/ 6 w 444"/>
                  <a:gd name="T39" fmla="*/ 2 h 566"/>
                  <a:gd name="T40" fmla="*/ 6 w 444"/>
                  <a:gd name="T41" fmla="*/ 2 h 566"/>
                  <a:gd name="T42" fmla="*/ 8 w 444"/>
                  <a:gd name="T43" fmla="*/ 1 h 566"/>
                  <a:gd name="T44" fmla="*/ 9 w 444"/>
                  <a:gd name="T45" fmla="*/ 1 h 566"/>
                  <a:gd name="T46" fmla="*/ 10 w 444"/>
                  <a:gd name="T47" fmla="*/ 1 h 566"/>
                  <a:gd name="T48" fmla="*/ 11 w 444"/>
                  <a:gd name="T49" fmla="*/ 0 h 566"/>
                  <a:gd name="T50" fmla="*/ 13 w 444"/>
                  <a:gd name="T51" fmla="*/ 0 h 566"/>
                  <a:gd name="T52" fmla="*/ 13 w 444"/>
                  <a:gd name="T53" fmla="*/ 1 h 566"/>
                  <a:gd name="T54" fmla="*/ 15 w 444"/>
                  <a:gd name="T55" fmla="*/ 1 h 566"/>
                  <a:gd name="T56" fmla="*/ 15 w 444"/>
                  <a:gd name="T57" fmla="*/ 1 h 566"/>
                  <a:gd name="T58" fmla="*/ 16 w 444"/>
                  <a:gd name="T59" fmla="*/ 1 h 566"/>
                  <a:gd name="T60" fmla="*/ 16 w 444"/>
                  <a:gd name="T61" fmla="*/ 1 h 566"/>
                  <a:gd name="T62" fmla="*/ 16 w 444"/>
                  <a:gd name="T63" fmla="*/ 2 h 566"/>
                  <a:gd name="T64" fmla="*/ 18 w 444"/>
                  <a:gd name="T65" fmla="*/ 3 h 566"/>
                  <a:gd name="T66" fmla="*/ 18 w 444"/>
                  <a:gd name="T67" fmla="*/ 3 h 56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444" h="566">
                    <a:moveTo>
                      <a:pt x="102" y="566"/>
                    </a:moveTo>
                    <a:lnTo>
                      <a:pt x="2" y="528"/>
                    </a:lnTo>
                    <a:lnTo>
                      <a:pt x="2" y="510"/>
                    </a:lnTo>
                    <a:lnTo>
                      <a:pt x="0" y="464"/>
                    </a:lnTo>
                    <a:lnTo>
                      <a:pt x="2" y="398"/>
                    </a:lnTo>
                    <a:lnTo>
                      <a:pt x="6" y="358"/>
                    </a:lnTo>
                    <a:lnTo>
                      <a:pt x="10" y="318"/>
                    </a:lnTo>
                    <a:lnTo>
                      <a:pt x="18" y="276"/>
                    </a:lnTo>
                    <a:lnTo>
                      <a:pt x="26" y="234"/>
                    </a:lnTo>
                    <a:lnTo>
                      <a:pt x="40" y="192"/>
                    </a:lnTo>
                    <a:lnTo>
                      <a:pt x="56" y="152"/>
                    </a:lnTo>
                    <a:lnTo>
                      <a:pt x="64" y="134"/>
                    </a:lnTo>
                    <a:lnTo>
                      <a:pt x="76" y="116"/>
                    </a:lnTo>
                    <a:lnTo>
                      <a:pt x="86" y="100"/>
                    </a:lnTo>
                    <a:lnTo>
                      <a:pt x="100" y="84"/>
                    </a:lnTo>
                    <a:lnTo>
                      <a:pt x="112" y="70"/>
                    </a:lnTo>
                    <a:lnTo>
                      <a:pt x="128" y="58"/>
                    </a:lnTo>
                    <a:lnTo>
                      <a:pt x="144" y="46"/>
                    </a:lnTo>
                    <a:lnTo>
                      <a:pt x="160" y="36"/>
                    </a:lnTo>
                    <a:lnTo>
                      <a:pt x="196" y="20"/>
                    </a:lnTo>
                    <a:lnTo>
                      <a:pt x="228" y="10"/>
                    </a:lnTo>
                    <a:lnTo>
                      <a:pt x="258" y="4"/>
                    </a:lnTo>
                    <a:lnTo>
                      <a:pt x="286" y="0"/>
                    </a:lnTo>
                    <a:lnTo>
                      <a:pt x="312" y="0"/>
                    </a:lnTo>
                    <a:lnTo>
                      <a:pt x="334" y="4"/>
                    </a:lnTo>
                    <a:lnTo>
                      <a:pt x="356" y="8"/>
                    </a:lnTo>
                    <a:lnTo>
                      <a:pt x="374" y="14"/>
                    </a:lnTo>
                    <a:lnTo>
                      <a:pt x="390" y="22"/>
                    </a:lnTo>
                    <a:lnTo>
                      <a:pt x="404" y="30"/>
                    </a:lnTo>
                    <a:lnTo>
                      <a:pt x="426" y="46"/>
                    </a:lnTo>
                    <a:lnTo>
                      <a:pt x="440" y="58"/>
                    </a:lnTo>
                    <a:lnTo>
                      <a:pt x="444" y="64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Freeform 51"/>
              <p:cNvSpPr>
                <a:spLocks/>
              </p:cNvSpPr>
              <p:nvPr/>
            </p:nvSpPr>
            <p:spPr bwMode="auto">
              <a:xfrm>
                <a:off x="2506" y="1023"/>
                <a:ext cx="254" cy="529"/>
              </a:xfrm>
              <a:custGeom>
                <a:avLst/>
                <a:gdLst>
                  <a:gd name="T0" fmla="*/ 130 w 402"/>
                  <a:gd name="T1" fmla="*/ 846 h 846"/>
                  <a:gd name="T2" fmla="*/ 268 w 402"/>
                  <a:gd name="T3" fmla="*/ 812 h 846"/>
                  <a:gd name="T4" fmla="*/ 310 w 402"/>
                  <a:gd name="T5" fmla="*/ 474 h 846"/>
                  <a:gd name="T6" fmla="*/ 376 w 402"/>
                  <a:gd name="T7" fmla="*/ 458 h 846"/>
                  <a:gd name="T8" fmla="*/ 376 w 402"/>
                  <a:gd name="T9" fmla="*/ 458 h 846"/>
                  <a:gd name="T10" fmla="*/ 382 w 402"/>
                  <a:gd name="T11" fmla="*/ 434 h 846"/>
                  <a:gd name="T12" fmla="*/ 392 w 402"/>
                  <a:gd name="T13" fmla="*/ 374 h 846"/>
                  <a:gd name="T14" fmla="*/ 396 w 402"/>
                  <a:gd name="T15" fmla="*/ 334 h 846"/>
                  <a:gd name="T16" fmla="*/ 400 w 402"/>
                  <a:gd name="T17" fmla="*/ 290 h 846"/>
                  <a:gd name="T18" fmla="*/ 402 w 402"/>
                  <a:gd name="T19" fmla="*/ 244 h 846"/>
                  <a:gd name="T20" fmla="*/ 402 w 402"/>
                  <a:gd name="T21" fmla="*/ 196 h 846"/>
                  <a:gd name="T22" fmla="*/ 398 w 402"/>
                  <a:gd name="T23" fmla="*/ 150 h 846"/>
                  <a:gd name="T24" fmla="*/ 394 w 402"/>
                  <a:gd name="T25" fmla="*/ 128 h 846"/>
                  <a:gd name="T26" fmla="*/ 390 w 402"/>
                  <a:gd name="T27" fmla="*/ 108 h 846"/>
                  <a:gd name="T28" fmla="*/ 384 w 402"/>
                  <a:gd name="T29" fmla="*/ 88 h 846"/>
                  <a:gd name="T30" fmla="*/ 376 w 402"/>
                  <a:gd name="T31" fmla="*/ 70 h 846"/>
                  <a:gd name="T32" fmla="*/ 368 w 402"/>
                  <a:gd name="T33" fmla="*/ 52 h 846"/>
                  <a:gd name="T34" fmla="*/ 356 w 402"/>
                  <a:gd name="T35" fmla="*/ 38 h 846"/>
                  <a:gd name="T36" fmla="*/ 344 w 402"/>
                  <a:gd name="T37" fmla="*/ 26 h 846"/>
                  <a:gd name="T38" fmla="*/ 330 w 402"/>
                  <a:gd name="T39" fmla="*/ 14 h 846"/>
                  <a:gd name="T40" fmla="*/ 314 w 402"/>
                  <a:gd name="T41" fmla="*/ 6 h 846"/>
                  <a:gd name="T42" fmla="*/ 296 w 402"/>
                  <a:gd name="T43" fmla="*/ 2 h 846"/>
                  <a:gd name="T44" fmla="*/ 276 w 402"/>
                  <a:gd name="T45" fmla="*/ 0 h 846"/>
                  <a:gd name="T46" fmla="*/ 254 w 402"/>
                  <a:gd name="T47" fmla="*/ 0 h 846"/>
                  <a:gd name="T48" fmla="*/ 230 w 402"/>
                  <a:gd name="T49" fmla="*/ 4 h 846"/>
                  <a:gd name="T50" fmla="*/ 204 w 402"/>
                  <a:gd name="T51" fmla="*/ 12 h 846"/>
                  <a:gd name="T52" fmla="*/ 204 w 402"/>
                  <a:gd name="T53" fmla="*/ 12 h 846"/>
                  <a:gd name="T54" fmla="*/ 180 w 402"/>
                  <a:gd name="T55" fmla="*/ 22 h 846"/>
                  <a:gd name="T56" fmla="*/ 156 w 402"/>
                  <a:gd name="T57" fmla="*/ 34 h 846"/>
                  <a:gd name="T58" fmla="*/ 136 w 402"/>
                  <a:gd name="T59" fmla="*/ 46 h 846"/>
                  <a:gd name="T60" fmla="*/ 118 w 402"/>
                  <a:gd name="T61" fmla="*/ 62 h 846"/>
                  <a:gd name="T62" fmla="*/ 100 w 402"/>
                  <a:gd name="T63" fmla="*/ 78 h 846"/>
                  <a:gd name="T64" fmla="*/ 84 w 402"/>
                  <a:gd name="T65" fmla="*/ 96 h 846"/>
                  <a:gd name="T66" fmla="*/ 72 w 402"/>
                  <a:gd name="T67" fmla="*/ 114 h 846"/>
                  <a:gd name="T68" fmla="*/ 58 w 402"/>
                  <a:gd name="T69" fmla="*/ 134 h 846"/>
                  <a:gd name="T70" fmla="*/ 48 w 402"/>
                  <a:gd name="T71" fmla="*/ 154 h 846"/>
                  <a:gd name="T72" fmla="*/ 38 w 402"/>
                  <a:gd name="T73" fmla="*/ 176 h 846"/>
                  <a:gd name="T74" fmla="*/ 30 w 402"/>
                  <a:gd name="T75" fmla="*/ 198 h 846"/>
                  <a:gd name="T76" fmla="*/ 24 w 402"/>
                  <a:gd name="T77" fmla="*/ 220 h 846"/>
                  <a:gd name="T78" fmla="*/ 12 w 402"/>
                  <a:gd name="T79" fmla="*/ 264 h 846"/>
                  <a:gd name="T80" fmla="*/ 6 w 402"/>
                  <a:gd name="T81" fmla="*/ 310 h 846"/>
                  <a:gd name="T82" fmla="*/ 2 w 402"/>
                  <a:gd name="T83" fmla="*/ 354 h 846"/>
                  <a:gd name="T84" fmla="*/ 0 w 402"/>
                  <a:gd name="T85" fmla="*/ 396 h 846"/>
                  <a:gd name="T86" fmla="*/ 0 w 402"/>
                  <a:gd name="T87" fmla="*/ 434 h 846"/>
                  <a:gd name="T88" fmla="*/ 2 w 402"/>
                  <a:gd name="T89" fmla="*/ 468 h 846"/>
                  <a:gd name="T90" fmla="*/ 8 w 402"/>
                  <a:gd name="T91" fmla="*/ 518 h 846"/>
                  <a:gd name="T92" fmla="*/ 10 w 402"/>
                  <a:gd name="T93" fmla="*/ 536 h 846"/>
                  <a:gd name="T94" fmla="*/ 86 w 402"/>
                  <a:gd name="T95" fmla="*/ 522 h 846"/>
                  <a:gd name="T96" fmla="*/ 130 w 402"/>
                  <a:gd name="T97" fmla="*/ 846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2" h="846">
                    <a:moveTo>
                      <a:pt x="130" y="846"/>
                    </a:moveTo>
                    <a:lnTo>
                      <a:pt x="268" y="812"/>
                    </a:lnTo>
                    <a:lnTo>
                      <a:pt x="310" y="474"/>
                    </a:lnTo>
                    <a:lnTo>
                      <a:pt x="376" y="458"/>
                    </a:lnTo>
                    <a:lnTo>
                      <a:pt x="382" y="434"/>
                    </a:lnTo>
                    <a:lnTo>
                      <a:pt x="392" y="374"/>
                    </a:lnTo>
                    <a:lnTo>
                      <a:pt x="396" y="334"/>
                    </a:lnTo>
                    <a:lnTo>
                      <a:pt x="400" y="290"/>
                    </a:lnTo>
                    <a:lnTo>
                      <a:pt x="402" y="244"/>
                    </a:lnTo>
                    <a:lnTo>
                      <a:pt x="402" y="196"/>
                    </a:lnTo>
                    <a:lnTo>
                      <a:pt x="398" y="150"/>
                    </a:lnTo>
                    <a:lnTo>
                      <a:pt x="394" y="128"/>
                    </a:lnTo>
                    <a:lnTo>
                      <a:pt x="390" y="108"/>
                    </a:lnTo>
                    <a:lnTo>
                      <a:pt x="384" y="88"/>
                    </a:lnTo>
                    <a:lnTo>
                      <a:pt x="376" y="70"/>
                    </a:lnTo>
                    <a:lnTo>
                      <a:pt x="368" y="52"/>
                    </a:lnTo>
                    <a:lnTo>
                      <a:pt x="356" y="38"/>
                    </a:lnTo>
                    <a:lnTo>
                      <a:pt x="344" y="26"/>
                    </a:lnTo>
                    <a:lnTo>
                      <a:pt x="330" y="14"/>
                    </a:lnTo>
                    <a:lnTo>
                      <a:pt x="314" y="6"/>
                    </a:lnTo>
                    <a:lnTo>
                      <a:pt x="296" y="2"/>
                    </a:lnTo>
                    <a:lnTo>
                      <a:pt x="276" y="0"/>
                    </a:lnTo>
                    <a:lnTo>
                      <a:pt x="254" y="0"/>
                    </a:lnTo>
                    <a:lnTo>
                      <a:pt x="230" y="4"/>
                    </a:lnTo>
                    <a:lnTo>
                      <a:pt x="204" y="12"/>
                    </a:lnTo>
                    <a:lnTo>
                      <a:pt x="180" y="22"/>
                    </a:lnTo>
                    <a:lnTo>
                      <a:pt x="156" y="34"/>
                    </a:lnTo>
                    <a:lnTo>
                      <a:pt x="136" y="46"/>
                    </a:lnTo>
                    <a:lnTo>
                      <a:pt x="118" y="62"/>
                    </a:lnTo>
                    <a:lnTo>
                      <a:pt x="100" y="78"/>
                    </a:lnTo>
                    <a:lnTo>
                      <a:pt x="84" y="96"/>
                    </a:lnTo>
                    <a:lnTo>
                      <a:pt x="72" y="114"/>
                    </a:lnTo>
                    <a:lnTo>
                      <a:pt x="58" y="134"/>
                    </a:lnTo>
                    <a:lnTo>
                      <a:pt x="48" y="154"/>
                    </a:lnTo>
                    <a:lnTo>
                      <a:pt x="38" y="176"/>
                    </a:lnTo>
                    <a:lnTo>
                      <a:pt x="30" y="198"/>
                    </a:lnTo>
                    <a:lnTo>
                      <a:pt x="24" y="220"/>
                    </a:lnTo>
                    <a:lnTo>
                      <a:pt x="12" y="264"/>
                    </a:lnTo>
                    <a:lnTo>
                      <a:pt x="6" y="310"/>
                    </a:lnTo>
                    <a:lnTo>
                      <a:pt x="2" y="354"/>
                    </a:lnTo>
                    <a:lnTo>
                      <a:pt x="0" y="396"/>
                    </a:lnTo>
                    <a:lnTo>
                      <a:pt x="0" y="434"/>
                    </a:lnTo>
                    <a:lnTo>
                      <a:pt x="2" y="468"/>
                    </a:lnTo>
                    <a:lnTo>
                      <a:pt x="8" y="518"/>
                    </a:lnTo>
                    <a:lnTo>
                      <a:pt x="10" y="536"/>
                    </a:lnTo>
                    <a:lnTo>
                      <a:pt x="86" y="522"/>
                    </a:lnTo>
                    <a:lnTo>
                      <a:pt x="130" y="846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  <a:defRPr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Freeform 52"/>
              <p:cNvSpPr>
                <a:spLocks/>
              </p:cNvSpPr>
              <p:nvPr/>
            </p:nvSpPr>
            <p:spPr bwMode="auto">
              <a:xfrm>
                <a:off x="2520" y="1350"/>
                <a:ext cx="68" cy="202"/>
              </a:xfrm>
              <a:custGeom>
                <a:avLst/>
                <a:gdLst>
                  <a:gd name="T0" fmla="*/ 4 w 108"/>
                  <a:gd name="T1" fmla="*/ 12 h 324"/>
                  <a:gd name="T2" fmla="*/ 1 w 108"/>
                  <a:gd name="T3" fmla="*/ 10 h 324"/>
                  <a:gd name="T4" fmla="*/ 0 w 108"/>
                  <a:gd name="T5" fmla="*/ 1 h 324"/>
                  <a:gd name="T6" fmla="*/ 3 w 108"/>
                  <a:gd name="T7" fmla="*/ 0 h 324"/>
                  <a:gd name="T8" fmla="*/ 4 w 108"/>
                  <a:gd name="T9" fmla="*/ 12 h 3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8" h="324">
                    <a:moveTo>
                      <a:pt x="108" y="324"/>
                    </a:moveTo>
                    <a:lnTo>
                      <a:pt x="14" y="278"/>
                    </a:lnTo>
                    <a:lnTo>
                      <a:pt x="0" y="12"/>
                    </a:lnTo>
                    <a:lnTo>
                      <a:pt x="66" y="0"/>
                    </a:lnTo>
                    <a:lnTo>
                      <a:pt x="108" y="324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Line 53"/>
              <p:cNvSpPr>
                <a:spLocks noChangeShapeType="1"/>
              </p:cNvSpPr>
              <p:nvPr/>
            </p:nvSpPr>
            <p:spPr bwMode="auto">
              <a:xfrm flipH="1" flipV="1">
                <a:off x="2545" y="1213"/>
                <a:ext cx="15" cy="135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Line 54"/>
              <p:cNvSpPr>
                <a:spLocks noChangeShapeType="1"/>
              </p:cNvSpPr>
              <p:nvPr/>
            </p:nvSpPr>
            <p:spPr bwMode="auto">
              <a:xfrm flipV="1">
                <a:off x="2703" y="1183"/>
                <a:ext cx="23" cy="133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Oval 55"/>
              <p:cNvSpPr>
                <a:spLocks noChangeArrowheads="1"/>
              </p:cNvSpPr>
              <p:nvPr/>
            </p:nvSpPr>
            <p:spPr bwMode="auto">
              <a:xfrm>
                <a:off x="2538" y="864"/>
                <a:ext cx="168" cy="168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70000"/>
                  </a:spcBef>
                  <a:buClr>
                    <a:schemeClr val="accent1"/>
                  </a:buClr>
                  <a:buFont typeface="Wingdings" pitchFamily="2" charset="2"/>
                  <a:buBlip>
                    <a:blip r:embed="rId2"/>
                  </a:buBlip>
                  <a:defRPr sz="2200">
                    <a:solidFill>
                      <a:schemeClr val="accent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Char char="-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de-DE" altLang="de-DE" sz="180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3" name="Group 48"/>
            <p:cNvGrpSpPr>
              <a:grpSpLocks/>
            </p:cNvGrpSpPr>
            <p:nvPr/>
          </p:nvGrpSpPr>
          <p:grpSpPr bwMode="auto">
            <a:xfrm flipH="1">
              <a:off x="3868458" y="2318145"/>
              <a:ext cx="358851" cy="568002"/>
              <a:chOff x="2454" y="864"/>
              <a:chExt cx="306" cy="688"/>
            </a:xfrm>
            <a:grpFill/>
          </p:grpSpPr>
          <p:sp>
            <p:nvSpPr>
              <p:cNvPr id="30" name="Line 49"/>
              <p:cNvSpPr>
                <a:spLocks noChangeShapeType="1"/>
              </p:cNvSpPr>
              <p:nvPr/>
            </p:nvSpPr>
            <p:spPr bwMode="auto">
              <a:xfrm flipV="1">
                <a:off x="2506" y="1102"/>
                <a:ext cx="24" cy="135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Freeform 50"/>
              <p:cNvSpPr>
                <a:spLocks/>
              </p:cNvSpPr>
              <p:nvPr/>
            </p:nvSpPr>
            <p:spPr bwMode="auto">
              <a:xfrm>
                <a:off x="2454" y="1004"/>
                <a:ext cx="280" cy="354"/>
              </a:xfrm>
              <a:custGeom>
                <a:avLst/>
                <a:gdLst>
                  <a:gd name="T0" fmla="*/ 4 w 444"/>
                  <a:gd name="T1" fmla="*/ 21 h 566"/>
                  <a:gd name="T2" fmla="*/ 1 w 444"/>
                  <a:gd name="T3" fmla="*/ 20 h 566"/>
                  <a:gd name="T4" fmla="*/ 1 w 444"/>
                  <a:gd name="T5" fmla="*/ 20 h 566"/>
                  <a:gd name="T6" fmla="*/ 1 w 444"/>
                  <a:gd name="T7" fmla="*/ 19 h 566"/>
                  <a:gd name="T8" fmla="*/ 0 w 444"/>
                  <a:gd name="T9" fmla="*/ 18 h 566"/>
                  <a:gd name="T10" fmla="*/ 1 w 444"/>
                  <a:gd name="T11" fmla="*/ 15 h 566"/>
                  <a:gd name="T12" fmla="*/ 1 w 444"/>
                  <a:gd name="T13" fmla="*/ 13 h 566"/>
                  <a:gd name="T14" fmla="*/ 1 w 444"/>
                  <a:gd name="T15" fmla="*/ 12 h 566"/>
                  <a:gd name="T16" fmla="*/ 1 w 444"/>
                  <a:gd name="T17" fmla="*/ 11 h 566"/>
                  <a:gd name="T18" fmla="*/ 1 w 444"/>
                  <a:gd name="T19" fmla="*/ 9 h 566"/>
                  <a:gd name="T20" fmla="*/ 2 w 444"/>
                  <a:gd name="T21" fmla="*/ 7 h 566"/>
                  <a:gd name="T22" fmla="*/ 3 w 444"/>
                  <a:gd name="T23" fmla="*/ 6 h 566"/>
                  <a:gd name="T24" fmla="*/ 3 w 444"/>
                  <a:gd name="T25" fmla="*/ 5 h 566"/>
                  <a:gd name="T26" fmla="*/ 3 w 444"/>
                  <a:gd name="T27" fmla="*/ 4 h 566"/>
                  <a:gd name="T28" fmla="*/ 3 w 444"/>
                  <a:gd name="T29" fmla="*/ 4 h 566"/>
                  <a:gd name="T30" fmla="*/ 4 w 444"/>
                  <a:gd name="T31" fmla="*/ 3 h 566"/>
                  <a:gd name="T32" fmla="*/ 4 w 444"/>
                  <a:gd name="T33" fmla="*/ 3 h 566"/>
                  <a:gd name="T34" fmla="*/ 5 w 444"/>
                  <a:gd name="T35" fmla="*/ 3 h 566"/>
                  <a:gd name="T36" fmla="*/ 6 w 444"/>
                  <a:gd name="T37" fmla="*/ 2 h 566"/>
                  <a:gd name="T38" fmla="*/ 6 w 444"/>
                  <a:gd name="T39" fmla="*/ 2 h 566"/>
                  <a:gd name="T40" fmla="*/ 6 w 444"/>
                  <a:gd name="T41" fmla="*/ 2 h 566"/>
                  <a:gd name="T42" fmla="*/ 8 w 444"/>
                  <a:gd name="T43" fmla="*/ 1 h 566"/>
                  <a:gd name="T44" fmla="*/ 9 w 444"/>
                  <a:gd name="T45" fmla="*/ 1 h 566"/>
                  <a:gd name="T46" fmla="*/ 10 w 444"/>
                  <a:gd name="T47" fmla="*/ 1 h 566"/>
                  <a:gd name="T48" fmla="*/ 11 w 444"/>
                  <a:gd name="T49" fmla="*/ 0 h 566"/>
                  <a:gd name="T50" fmla="*/ 13 w 444"/>
                  <a:gd name="T51" fmla="*/ 0 h 566"/>
                  <a:gd name="T52" fmla="*/ 13 w 444"/>
                  <a:gd name="T53" fmla="*/ 1 h 566"/>
                  <a:gd name="T54" fmla="*/ 15 w 444"/>
                  <a:gd name="T55" fmla="*/ 1 h 566"/>
                  <a:gd name="T56" fmla="*/ 15 w 444"/>
                  <a:gd name="T57" fmla="*/ 1 h 566"/>
                  <a:gd name="T58" fmla="*/ 16 w 444"/>
                  <a:gd name="T59" fmla="*/ 1 h 566"/>
                  <a:gd name="T60" fmla="*/ 16 w 444"/>
                  <a:gd name="T61" fmla="*/ 1 h 566"/>
                  <a:gd name="T62" fmla="*/ 16 w 444"/>
                  <a:gd name="T63" fmla="*/ 2 h 566"/>
                  <a:gd name="T64" fmla="*/ 18 w 444"/>
                  <a:gd name="T65" fmla="*/ 3 h 566"/>
                  <a:gd name="T66" fmla="*/ 18 w 444"/>
                  <a:gd name="T67" fmla="*/ 3 h 56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444" h="566">
                    <a:moveTo>
                      <a:pt x="102" y="566"/>
                    </a:moveTo>
                    <a:lnTo>
                      <a:pt x="2" y="528"/>
                    </a:lnTo>
                    <a:lnTo>
                      <a:pt x="2" y="510"/>
                    </a:lnTo>
                    <a:lnTo>
                      <a:pt x="0" y="464"/>
                    </a:lnTo>
                    <a:lnTo>
                      <a:pt x="2" y="398"/>
                    </a:lnTo>
                    <a:lnTo>
                      <a:pt x="6" y="358"/>
                    </a:lnTo>
                    <a:lnTo>
                      <a:pt x="10" y="318"/>
                    </a:lnTo>
                    <a:lnTo>
                      <a:pt x="18" y="276"/>
                    </a:lnTo>
                    <a:lnTo>
                      <a:pt x="26" y="234"/>
                    </a:lnTo>
                    <a:lnTo>
                      <a:pt x="40" y="192"/>
                    </a:lnTo>
                    <a:lnTo>
                      <a:pt x="56" y="152"/>
                    </a:lnTo>
                    <a:lnTo>
                      <a:pt x="64" y="134"/>
                    </a:lnTo>
                    <a:lnTo>
                      <a:pt x="76" y="116"/>
                    </a:lnTo>
                    <a:lnTo>
                      <a:pt x="86" y="100"/>
                    </a:lnTo>
                    <a:lnTo>
                      <a:pt x="100" y="84"/>
                    </a:lnTo>
                    <a:lnTo>
                      <a:pt x="112" y="70"/>
                    </a:lnTo>
                    <a:lnTo>
                      <a:pt x="128" y="58"/>
                    </a:lnTo>
                    <a:lnTo>
                      <a:pt x="144" y="46"/>
                    </a:lnTo>
                    <a:lnTo>
                      <a:pt x="160" y="36"/>
                    </a:lnTo>
                    <a:lnTo>
                      <a:pt x="196" y="20"/>
                    </a:lnTo>
                    <a:lnTo>
                      <a:pt x="228" y="10"/>
                    </a:lnTo>
                    <a:lnTo>
                      <a:pt x="258" y="4"/>
                    </a:lnTo>
                    <a:lnTo>
                      <a:pt x="286" y="0"/>
                    </a:lnTo>
                    <a:lnTo>
                      <a:pt x="312" y="0"/>
                    </a:lnTo>
                    <a:lnTo>
                      <a:pt x="334" y="4"/>
                    </a:lnTo>
                    <a:lnTo>
                      <a:pt x="356" y="8"/>
                    </a:lnTo>
                    <a:lnTo>
                      <a:pt x="374" y="14"/>
                    </a:lnTo>
                    <a:lnTo>
                      <a:pt x="390" y="22"/>
                    </a:lnTo>
                    <a:lnTo>
                      <a:pt x="404" y="30"/>
                    </a:lnTo>
                    <a:lnTo>
                      <a:pt x="426" y="46"/>
                    </a:lnTo>
                    <a:lnTo>
                      <a:pt x="440" y="58"/>
                    </a:lnTo>
                    <a:lnTo>
                      <a:pt x="444" y="64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Freeform 51"/>
              <p:cNvSpPr>
                <a:spLocks/>
              </p:cNvSpPr>
              <p:nvPr/>
            </p:nvSpPr>
            <p:spPr bwMode="auto">
              <a:xfrm>
                <a:off x="2506" y="1023"/>
                <a:ext cx="254" cy="529"/>
              </a:xfrm>
              <a:custGeom>
                <a:avLst/>
                <a:gdLst>
                  <a:gd name="T0" fmla="*/ 130 w 402"/>
                  <a:gd name="T1" fmla="*/ 846 h 846"/>
                  <a:gd name="T2" fmla="*/ 268 w 402"/>
                  <a:gd name="T3" fmla="*/ 812 h 846"/>
                  <a:gd name="T4" fmla="*/ 310 w 402"/>
                  <a:gd name="T5" fmla="*/ 474 h 846"/>
                  <a:gd name="T6" fmla="*/ 376 w 402"/>
                  <a:gd name="T7" fmla="*/ 458 h 846"/>
                  <a:gd name="T8" fmla="*/ 376 w 402"/>
                  <a:gd name="T9" fmla="*/ 458 h 846"/>
                  <a:gd name="T10" fmla="*/ 382 w 402"/>
                  <a:gd name="T11" fmla="*/ 434 h 846"/>
                  <a:gd name="T12" fmla="*/ 392 w 402"/>
                  <a:gd name="T13" fmla="*/ 374 h 846"/>
                  <a:gd name="T14" fmla="*/ 396 w 402"/>
                  <a:gd name="T15" fmla="*/ 334 h 846"/>
                  <a:gd name="T16" fmla="*/ 400 w 402"/>
                  <a:gd name="T17" fmla="*/ 290 h 846"/>
                  <a:gd name="T18" fmla="*/ 402 w 402"/>
                  <a:gd name="T19" fmla="*/ 244 h 846"/>
                  <a:gd name="T20" fmla="*/ 402 w 402"/>
                  <a:gd name="T21" fmla="*/ 196 h 846"/>
                  <a:gd name="T22" fmla="*/ 398 w 402"/>
                  <a:gd name="T23" fmla="*/ 150 h 846"/>
                  <a:gd name="T24" fmla="*/ 394 w 402"/>
                  <a:gd name="T25" fmla="*/ 128 h 846"/>
                  <a:gd name="T26" fmla="*/ 390 w 402"/>
                  <a:gd name="T27" fmla="*/ 108 h 846"/>
                  <a:gd name="T28" fmla="*/ 384 w 402"/>
                  <a:gd name="T29" fmla="*/ 88 h 846"/>
                  <a:gd name="T30" fmla="*/ 376 w 402"/>
                  <a:gd name="T31" fmla="*/ 70 h 846"/>
                  <a:gd name="T32" fmla="*/ 368 w 402"/>
                  <a:gd name="T33" fmla="*/ 52 h 846"/>
                  <a:gd name="T34" fmla="*/ 356 w 402"/>
                  <a:gd name="T35" fmla="*/ 38 h 846"/>
                  <a:gd name="T36" fmla="*/ 344 w 402"/>
                  <a:gd name="T37" fmla="*/ 26 h 846"/>
                  <a:gd name="T38" fmla="*/ 330 w 402"/>
                  <a:gd name="T39" fmla="*/ 14 h 846"/>
                  <a:gd name="T40" fmla="*/ 314 w 402"/>
                  <a:gd name="T41" fmla="*/ 6 h 846"/>
                  <a:gd name="T42" fmla="*/ 296 w 402"/>
                  <a:gd name="T43" fmla="*/ 2 h 846"/>
                  <a:gd name="T44" fmla="*/ 276 w 402"/>
                  <a:gd name="T45" fmla="*/ 0 h 846"/>
                  <a:gd name="T46" fmla="*/ 254 w 402"/>
                  <a:gd name="T47" fmla="*/ 0 h 846"/>
                  <a:gd name="T48" fmla="*/ 230 w 402"/>
                  <a:gd name="T49" fmla="*/ 4 h 846"/>
                  <a:gd name="T50" fmla="*/ 204 w 402"/>
                  <a:gd name="T51" fmla="*/ 12 h 846"/>
                  <a:gd name="T52" fmla="*/ 204 w 402"/>
                  <a:gd name="T53" fmla="*/ 12 h 846"/>
                  <a:gd name="T54" fmla="*/ 180 w 402"/>
                  <a:gd name="T55" fmla="*/ 22 h 846"/>
                  <a:gd name="T56" fmla="*/ 156 w 402"/>
                  <a:gd name="T57" fmla="*/ 34 h 846"/>
                  <a:gd name="T58" fmla="*/ 136 w 402"/>
                  <a:gd name="T59" fmla="*/ 46 h 846"/>
                  <a:gd name="T60" fmla="*/ 118 w 402"/>
                  <a:gd name="T61" fmla="*/ 62 h 846"/>
                  <a:gd name="T62" fmla="*/ 100 w 402"/>
                  <a:gd name="T63" fmla="*/ 78 h 846"/>
                  <a:gd name="T64" fmla="*/ 84 w 402"/>
                  <a:gd name="T65" fmla="*/ 96 h 846"/>
                  <a:gd name="T66" fmla="*/ 72 w 402"/>
                  <a:gd name="T67" fmla="*/ 114 h 846"/>
                  <a:gd name="T68" fmla="*/ 58 w 402"/>
                  <a:gd name="T69" fmla="*/ 134 h 846"/>
                  <a:gd name="T70" fmla="*/ 48 w 402"/>
                  <a:gd name="T71" fmla="*/ 154 h 846"/>
                  <a:gd name="T72" fmla="*/ 38 w 402"/>
                  <a:gd name="T73" fmla="*/ 176 h 846"/>
                  <a:gd name="T74" fmla="*/ 30 w 402"/>
                  <a:gd name="T75" fmla="*/ 198 h 846"/>
                  <a:gd name="T76" fmla="*/ 24 w 402"/>
                  <a:gd name="T77" fmla="*/ 220 h 846"/>
                  <a:gd name="T78" fmla="*/ 12 w 402"/>
                  <a:gd name="T79" fmla="*/ 264 h 846"/>
                  <a:gd name="T80" fmla="*/ 6 w 402"/>
                  <a:gd name="T81" fmla="*/ 310 h 846"/>
                  <a:gd name="T82" fmla="*/ 2 w 402"/>
                  <a:gd name="T83" fmla="*/ 354 h 846"/>
                  <a:gd name="T84" fmla="*/ 0 w 402"/>
                  <a:gd name="T85" fmla="*/ 396 h 846"/>
                  <a:gd name="T86" fmla="*/ 0 w 402"/>
                  <a:gd name="T87" fmla="*/ 434 h 846"/>
                  <a:gd name="T88" fmla="*/ 2 w 402"/>
                  <a:gd name="T89" fmla="*/ 468 h 846"/>
                  <a:gd name="T90" fmla="*/ 8 w 402"/>
                  <a:gd name="T91" fmla="*/ 518 h 846"/>
                  <a:gd name="T92" fmla="*/ 10 w 402"/>
                  <a:gd name="T93" fmla="*/ 536 h 846"/>
                  <a:gd name="T94" fmla="*/ 86 w 402"/>
                  <a:gd name="T95" fmla="*/ 522 h 846"/>
                  <a:gd name="T96" fmla="*/ 130 w 402"/>
                  <a:gd name="T97" fmla="*/ 846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2" h="846">
                    <a:moveTo>
                      <a:pt x="130" y="846"/>
                    </a:moveTo>
                    <a:lnTo>
                      <a:pt x="268" y="812"/>
                    </a:lnTo>
                    <a:lnTo>
                      <a:pt x="310" y="474"/>
                    </a:lnTo>
                    <a:lnTo>
                      <a:pt x="376" y="458"/>
                    </a:lnTo>
                    <a:lnTo>
                      <a:pt x="382" y="434"/>
                    </a:lnTo>
                    <a:lnTo>
                      <a:pt x="392" y="374"/>
                    </a:lnTo>
                    <a:lnTo>
                      <a:pt x="396" y="334"/>
                    </a:lnTo>
                    <a:lnTo>
                      <a:pt x="400" y="290"/>
                    </a:lnTo>
                    <a:lnTo>
                      <a:pt x="402" y="244"/>
                    </a:lnTo>
                    <a:lnTo>
                      <a:pt x="402" y="196"/>
                    </a:lnTo>
                    <a:lnTo>
                      <a:pt x="398" y="150"/>
                    </a:lnTo>
                    <a:lnTo>
                      <a:pt x="394" y="128"/>
                    </a:lnTo>
                    <a:lnTo>
                      <a:pt x="390" y="108"/>
                    </a:lnTo>
                    <a:lnTo>
                      <a:pt x="384" y="88"/>
                    </a:lnTo>
                    <a:lnTo>
                      <a:pt x="376" y="70"/>
                    </a:lnTo>
                    <a:lnTo>
                      <a:pt x="368" y="52"/>
                    </a:lnTo>
                    <a:lnTo>
                      <a:pt x="356" y="38"/>
                    </a:lnTo>
                    <a:lnTo>
                      <a:pt x="344" y="26"/>
                    </a:lnTo>
                    <a:lnTo>
                      <a:pt x="330" y="14"/>
                    </a:lnTo>
                    <a:lnTo>
                      <a:pt x="314" y="6"/>
                    </a:lnTo>
                    <a:lnTo>
                      <a:pt x="296" y="2"/>
                    </a:lnTo>
                    <a:lnTo>
                      <a:pt x="276" y="0"/>
                    </a:lnTo>
                    <a:lnTo>
                      <a:pt x="254" y="0"/>
                    </a:lnTo>
                    <a:lnTo>
                      <a:pt x="230" y="4"/>
                    </a:lnTo>
                    <a:lnTo>
                      <a:pt x="204" y="12"/>
                    </a:lnTo>
                    <a:lnTo>
                      <a:pt x="180" y="22"/>
                    </a:lnTo>
                    <a:lnTo>
                      <a:pt x="156" y="34"/>
                    </a:lnTo>
                    <a:lnTo>
                      <a:pt x="136" y="46"/>
                    </a:lnTo>
                    <a:lnTo>
                      <a:pt x="118" y="62"/>
                    </a:lnTo>
                    <a:lnTo>
                      <a:pt x="100" y="78"/>
                    </a:lnTo>
                    <a:lnTo>
                      <a:pt x="84" y="96"/>
                    </a:lnTo>
                    <a:lnTo>
                      <a:pt x="72" y="114"/>
                    </a:lnTo>
                    <a:lnTo>
                      <a:pt x="58" y="134"/>
                    </a:lnTo>
                    <a:lnTo>
                      <a:pt x="48" y="154"/>
                    </a:lnTo>
                    <a:lnTo>
                      <a:pt x="38" y="176"/>
                    </a:lnTo>
                    <a:lnTo>
                      <a:pt x="30" y="198"/>
                    </a:lnTo>
                    <a:lnTo>
                      <a:pt x="24" y="220"/>
                    </a:lnTo>
                    <a:lnTo>
                      <a:pt x="12" y="264"/>
                    </a:lnTo>
                    <a:lnTo>
                      <a:pt x="6" y="310"/>
                    </a:lnTo>
                    <a:lnTo>
                      <a:pt x="2" y="354"/>
                    </a:lnTo>
                    <a:lnTo>
                      <a:pt x="0" y="396"/>
                    </a:lnTo>
                    <a:lnTo>
                      <a:pt x="0" y="434"/>
                    </a:lnTo>
                    <a:lnTo>
                      <a:pt x="2" y="468"/>
                    </a:lnTo>
                    <a:lnTo>
                      <a:pt x="8" y="518"/>
                    </a:lnTo>
                    <a:lnTo>
                      <a:pt x="10" y="536"/>
                    </a:lnTo>
                    <a:lnTo>
                      <a:pt x="86" y="522"/>
                    </a:lnTo>
                    <a:lnTo>
                      <a:pt x="130" y="846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  <a:defRPr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Freeform 52"/>
              <p:cNvSpPr>
                <a:spLocks/>
              </p:cNvSpPr>
              <p:nvPr/>
            </p:nvSpPr>
            <p:spPr bwMode="auto">
              <a:xfrm>
                <a:off x="2520" y="1350"/>
                <a:ext cx="68" cy="202"/>
              </a:xfrm>
              <a:custGeom>
                <a:avLst/>
                <a:gdLst>
                  <a:gd name="T0" fmla="*/ 4 w 108"/>
                  <a:gd name="T1" fmla="*/ 12 h 324"/>
                  <a:gd name="T2" fmla="*/ 1 w 108"/>
                  <a:gd name="T3" fmla="*/ 10 h 324"/>
                  <a:gd name="T4" fmla="*/ 0 w 108"/>
                  <a:gd name="T5" fmla="*/ 1 h 324"/>
                  <a:gd name="T6" fmla="*/ 3 w 108"/>
                  <a:gd name="T7" fmla="*/ 0 h 324"/>
                  <a:gd name="T8" fmla="*/ 4 w 108"/>
                  <a:gd name="T9" fmla="*/ 12 h 3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8" h="324">
                    <a:moveTo>
                      <a:pt x="108" y="324"/>
                    </a:moveTo>
                    <a:lnTo>
                      <a:pt x="14" y="278"/>
                    </a:lnTo>
                    <a:lnTo>
                      <a:pt x="0" y="12"/>
                    </a:lnTo>
                    <a:lnTo>
                      <a:pt x="66" y="0"/>
                    </a:lnTo>
                    <a:lnTo>
                      <a:pt x="108" y="324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Line 53"/>
              <p:cNvSpPr>
                <a:spLocks noChangeShapeType="1"/>
              </p:cNvSpPr>
              <p:nvPr/>
            </p:nvSpPr>
            <p:spPr bwMode="auto">
              <a:xfrm flipH="1" flipV="1">
                <a:off x="2545" y="1213"/>
                <a:ext cx="15" cy="135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Line 54"/>
              <p:cNvSpPr>
                <a:spLocks noChangeShapeType="1"/>
              </p:cNvSpPr>
              <p:nvPr/>
            </p:nvSpPr>
            <p:spPr bwMode="auto">
              <a:xfrm flipV="1">
                <a:off x="2703" y="1183"/>
                <a:ext cx="23" cy="133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Oval 55"/>
              <p:cNvSpPr>
                <a:spLocks noChangeArrowheads="1"/>
              </p:cNvSpPr>
              <p:nvPr/>
            </p:nvSpPr>
            <p:spPr bwMode="auto">
              <a:xfrm>
                <a:off x="2538" y="864"/>
                <a:ext cx="168" cy="168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70000"/>
                  </a:spcBef>
                  <a:buClr>
                    <a:schemeClr val="accent1"/>
                  </a:buClr>
                  <a:buFont typeface="Wingdings" pitchFamily="2" charset="2"/>
                  <a:buBlip>
                    <a:blip r:embed="rId2"/>
                  </a:buBlip>
                  <a:defRPr sz="2200">
                    <a:solidFill>
                      <a:schemeClr val="accent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Char char="-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de-DE" altLang="de-DE" sz="180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4" name="Group 48"/>
            <p:cNvGrpSpPr>
              <a:grpSpLocks/>
            </p:cNvGrpSpPr>
            <p:nvPr/>
          </p:nvGrpSpPr>
          <p:grpSpPr bwMode="auto">
            <a:xfrm flipH="1">
              <a:off x="4337607" y="2974143"/>
              <a:ext cx="358851" cy="568002"/>
              <a:chOff x="2454" y="864"/>
              <a:chExt cx="306" cy="688"/>
            </a:xfrm>
            <a:grpFill/>
          </p:grpSpPr>
          <p:sp>
            <p:nvSpPr>
              <p:cNvPr id="23" name="Line 49"/>
              <p:cNvSpPr>
                <a:spLocks noChangeShapeType="1"/>
              </p:cNvSpPr>
              <p:nvPr/>
            </p:nvSpPr>
            <p:spPr bwMode="auto">
              <a:xfrm flipV="1">
                <a:off x="2506" y="1102"/>
                <a:ext cx="24" cy="135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50"/>
              <p:cNvSpPr>
                <a:spLocks/>
              </p:cNvSpPr>
              <p:nvPr/>
            </p:nvSpPr>
            <p:spPr bwMode="auto">
              <a:xfrm>
                <a:off x="2454" y="1004"/>
                <a:ext cx="280" cy="354"/>
              </a:xfrm>
              <a:custGeom>
                <a:avLst/>
                <a:gdLst>
                  <a:gd name="T0" fmla="*/ 4 w 444"/>
                  <a:gd name="T1" fmla="*/ 21 h 566"/>
                  <a:gd name="T2" fmla="*/ 1 w 444"/>
                  <a:gd name="T3" fmla="*/ 20 h 566"/>
                  <a:gd name="T4" fmla="*/ 1 w 444"/>
                  <a:gd name="T5" fmla="*/ 20 h 566"/>
                  <a:gd name="T6" fmla="*/ 1 w 444"/>
                  <a:gd name="T7" fmla="*/ 19 h 566"/>
                  <a:gd name="T8" fmla="*/ 0 w 444"/>
                  <a:gd name="T9" fmla="*/ 18 h 566"/>
                  <a:gd name="T10" fmla="*/ 1 w 444"/>
                  <a:gd name="T11" fmla="*/ 15 h 566"/>
                  <a:gd name="T12" fmla="*/ 1 w 444"/>
                  <a:gd name="T13" fmla="*/ 13 h 566"/>
                  <a:gd name="T14" fmla="*/ 1 w 444"/>
                  <a:gd name="T15" fmla="*/ 12 h 566"/>
                  <a:gd name="T16" fmla="*/ 1 w 444"/>
                  <a:gd name="T17" fmla="*/ 11 h 566"/>
                  <a:gd name="T18" fmla="*/ 1 w 444"/>
                  <a:gd name="T19" fmla="*/ 9 h 566"/>
                  <a:gd name="T20" fmla="*/ 2 w 444"/>
                  <a:gd name="T21" fmla="*/ 7 h 566"/>
                  <a:gd name="T22" fmla="*/ 3 w 444"/>
                  <a:gd name="T23" fmla="*/ 6 h 566"/>
                  <a:gd name="T24" fmla="*/ 3 w 444"/>
                  <a:gd name="T25" fmla="*/ 5 h 566"/>
                  <a:gd name="T26" fmla="*/ 3 w 444"/>
                  <a:gd name="T27" fmla="*/ 4 h 566"/>
                  <a:gd name="T28" fmla="*/ 3 w 444"/>
                  <a:gd name="T29" fmla="*/ 4 h 566"/>
                  <a:gd name="T30" fmla="*/ 4 w 444"/>
                  <a:gd name="T31" fmla="*/ 3 h 566"/>
                  <a:gd name="T32" fmla="*/ 4 w 444"/>
                  <a:gd name="T33" fmla="*/ 3 h 566"/>
                  <a:gd name="T34" fmla="*/ 5 w 444"/>
                  <a:gd name="T35" fmla="*/ 3 h 566"/>
                  <a:gd name="T36" fmla="*/ 6 w 444"/>
                  <a:gd name="T37" fmla="*/ 2 h 566"/>
                  <a:gd name="T38" fmla="*/ 6 w 444"/>
                  <a:gd name="T39" fmla="*/ 2 h 566"/>
                  <a:gd name="T40" fmla="*/ 6 w 444"/>
                  <a:gd name="T41" fmla="*/ 2 h 566"/>
                  <a:gd name="T42" fmla="*/ 8 w 444"/>
                  <a:gd name="T43" fmla="*/ 1 h 566"/>
                  <a:gd name="T44" fmla="*/ 9 w 444"/>
                  <a:gd name="T45" fmla="*/ 1 h 566"/>
                  <a:gd name="T46" fmla="*/ 10 w 444"/>
                  <a:gd name="T47" fmla="*/ 1 h 566"/>
                  <a:gd name="T48" fmla="*/ 11 w 444"/>
                  <a:gd name="T49" fmla="*/ 0 h 566"/>
                  <a:gd name="T50" fmla="*/ 13 w 444"/>
                  <a:gd name="T51" fmla="*/ 0 h 566"/>
                  <a:gd name="T52" fmla="*/ 13 w 444"/>
                  <a:gd name="T53" fmla="*/ 1 h 566"/>
                  <a:gd name="T54" fmla="*/ 15 w 444"/>
                  <a:gd name="T55" fmla="*/ 1 h 566"/>
                  <a:gd name="T56" fmla="*/ 15 w 444"/>
                  <a:gd name="T57" fmla="*/ 1 h 566"/>
                  <a:gd name="T58" fmla="*/ 16 w 444"/>
                  <a:gd name="T59" fmla="*/ 1 h 566"/>
                  <a:gd name="T60" fmla="*/ 16 w 444"/>
                  <a:gd name="T61" fmla="*/ 1 h 566"/>
                  <a:gd name="T62" fmla="*/ 16 w 444"/>
                  <a:gd name="T63" fmla="*/ 2 h 566"/>
                  <a:gd name="T64" fmla="*/ 18 w 444"/>
                  <a:gd name="T65" fmla="*/ 3 h 566"/>
                  <a:gd name="T66" fmla="*/ 18 w 444"/>
                  <a:gd name="T67" fmla="*/ 3 h 56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444" h="566">
                    <a:moveTo>
                      <a:pt x="102" y="566"/>
                    </a:moveTo>
                    <a:lnTo>
                      <a:pt x="2" y="528"/>
                    </a:lnTo>
                    <a:lnTo>
                      <a:pt x="2" y="510"/>
                    </a:lnTo>
                    <a:lnTo>
                      <a:pt x="0" y="464"/>
                    </a:lnTo>
                    <a:lnTo>
                      <a:pt x="2" y="398"/>
                    </a:lnTo>
                    <a:lnTo>
                      <a:pt x="6" y="358"/>
                    </a:lnTo>
                    <a:lnTo>
                      <a:pt x="10" y="318"/>
                    </a:lnTo>
                    <a:lnTo>
                      <a:pt x="18" y="276"/>
                    </a:lnTo>
                    <a:lnTo>
                      <a:pt x="26" y="234"/>
                    </a:lnTo>
                    <a:lnTo>
                      <a:pt x="40" y="192"/>
                    </a:lnTo>
                    <a:lnTo>
                      <a:pt x="56" y="152"/>
                    </a:lnTo>
                    <a:lnTo>
                      <a:pt x="64" y="134"/>
                    </a:lnTo>
                    <a:lnTo>
                      <a:pt x="76" y="116"/>
                    </a:lnTo>
                    <a:lnTo>
                      <a:pt x="86" y="100"/>
                    </a:lnTo>
                    <a:lnTo>
                      <a:pt x="100" y="84"/>
                    </a:lnTo>
                    <a:lnTo>
                      <a:pt x="112" y="70"/>
                    </a:lnTo>
                    <a:lnTo>
                      <a:pt x="128" y="58"/>
                    </a:lnTo>
                    <a:lnTo>
                      <a:pt x="144" y="46"/>
                    </a:lnTo>
                    <a:lnTo>
                      <a:pt x="160" y="36"/>
                    </a:lnTo>
                    <a:lnTo>
                      <a:pt x="196" y="20"/>
                    </a:lnTo>
                    <a:lnTo>
                      <a:pt x="228" y="10"/>
                    </a:lnTo>
                    <a:lnTo>
                      <a:pt x="258" y="4"/>
                    </a:lnTo>
                    <a:lnTo>
                      <a:pt x="286" y="0"/>
                    </a:lnTo>
                    <a:lnTo>
                      <a:pt x="312" y="0"/>
                    </a:lnTo>
                    <a:lnTo>
                      <a:pt x="334" y="4"/>
                    </a:lnTo>
                    <a:lnTo>
                      <a:pt x="356" y="8"/>
                    </a:lnTo>
                    <a:lnTo>
                      <a:pt x="374" y="14"/>
                    </a:lnTo>
                    <a:lnTo>
                      <a:pt x="390" y="22"/>
                    </a:lnTo>
                    <a:lnTo>
                      <a:pt x="404" y="30"/>
                    </a:lnTo>
                    <a:lnTo>
                      <a:pt x="426" y="46"/>
                    </a:lnTo>
                    <a:lnTo>
                      <a:pt x="440" y="58"/>
                    </a:lnTo>
                    <a:lnTo>
                      <a:pt x="444" y="64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51"/>
              <p:cNvSpPr>
                <a:spLocks/>
              </p:cNvSpPr>
              <p:nvPr/>
            </p:nvSpPr>
            <p:spPr bwMode="auto">
              <a:xfrm>
                <a:off x="2506" y="1023"/>
                <a:ext cx="254" cy="529"/>
              </a:xfrm>
              <a:custGeom>
                <a:avLst/>
                <a:gdLst>
                  <a:gd name="T0" fmla="*/ 130 w 402"/>
                  <a:gd name="T1" fmla="*/ 846 h 846"/>
                  <a:gd name="T2" fmla="*/ 268 w 402"/>
                  <a:gd name="T3" fmla="*/ 812 h 846"/>
                  <a:gd name="T4" fmla="*/ 310 w 402"/>
                  <a:gd name="T5" fmla="*/ 474 h 846"/>
                  <a:gd name="T6" fmla="*/ 376 w 402"/>
                  <a:gd name="T7" fmla="*/ 458 h 846"/>
                  <a:gd name="T8" fmla="*/ 376 w 402"/>
                  <a:gd name="T9" fmla="*/ 458 h 846"/>
                  <a:gd name="T10" fmla="*/ 382 w 402"/>
                  <a:gd name="T11" fmla="*/ 434 h 846"/>
                  <a:gd name="T12" fmla="*/ 392 w 402"/>
                  <a:gd name="T13" fmla="*/ 374 h 846"/>
                  <a:gd name="T14" fmla="*/ 396 w 402"/>
                  <a:gd name="T15" fmla="*/ 334 h 846"/>
                  <a:gd name="T16" fmla="*/ 400 w 402"/>
                  <a:gd name="T17" fmla="*/ 290 h 846"/>
                  <a:gd name="T18" fmla="*/ 402 w 402"/>
                  <a:gd name="T19" fmla="*/ 244 h 846"/>
                  <a:gd name="T20" fmla="*/ 402 w 402"/>
                  <a:gd name="T21" fmla="*/ 196 h 846"/>
                  <a:gd name="T22" fmla="*/ 398 w 402"/>
                  <a:gd name="T23" fmla="*/ 150 h 846"/>
                  <a:gd name="T24" fmla="*/ 394 w 402"/>
                  <a:gd name="T25" fmla="*/ 128 h 846"/>
                  <a:gd name="T26" fmla="*/ 390 w 402"/>
                  <a:gd name="T27" fmla="*/ 108 h 846"/>
                  <a:gd name="T28" fmla="*/ 384 w 402"/>
                  <a:gd name="T29" fmla="*/ 88 h 846"/>
                  <a:gd name="T30" fmla="*/ 376 w 402"/>
                  <a:gd name="T31" fmla="*/ 70 h 846"/>
                  <a:gd name="T32" fmla="*/ 368 w 402"/>
                  <a:gd name="T33" fmla="*/ 52 h 846"/>
                  <a:gd name="T34" fmla="*/ 356 w 402"/>
                  <a:gd name="T35" fmla="*/ 38 h 846"/>
                  <a:gd name="T36" fmla="*/ 344 w 402"/>
                  <a:gd name="T37" fmla="*/ 26 h 846"/>
                  <a:gd name="T38" fmla="*/ 330 w 402"/>
                  <a:gd name="T39" fmla="*/ 14 h 846"/>
                  <a:gd name="T40" fmla="*/ 314 w 402"/>
                  <a:gd name="T41" fmla="*/ 6 h 846"/>
                  <a:gd name="T42" fmla="*/ 296 w 402"/>
                  <a:gd name="T43" fmla="*/ 2 h 846"/>
                  <a:gd name="T44" fmla="*/ 276 w 402"/>
                  <a:gd name="T45" fmla="*/ 0 h 846"/>
                  <a:gd name="T46" fmla="*/ 254 w 402"/>
                  <a:gd name="T47" fmla="*/ 0 h 846"/>
                  <a:gd name="T48" fmla="*/ 230 w 402"/>
                  <a:gd name="T49" fmla="*/ 4 h 846"/>
                  <a:gd name="T50" fmla="*/ 204 w 402"/>
                  <a:gd name="T51" fmla="*/ 12 h 846"/>
                  <a:gd name="T52" fmla="*/ 204 w 402"/>
                  <a:gd name="T53" fmla="*/ 12 h 846"/>
                  <a:gd name="T54" fmla="*/ 180 w 402"/>
                  <a:gd name="T55" fmla="*/ 22 h 846"/>
                  <a:gd name="T56" fmla="*/ 156 w 402"/>
                  <a:gd name="T57" fmla="*/ 34 h 846"/>
                  <a:gd name="T58" fmla="*/ 136 w 402"/>
                  <a:gd name="T59" fmla="*/ 46 h 846"/>
                  <a:gd name="T60" fmla="*/ 118 w 402"/>
                  <a:gd name="T61" fmla="*/ 62 h 846"/>
                  <a:gd name="T62" fmla="*/ 100 w 402"/>
                  <a:gd name="T63" fmla="*/ 78 h 846"/>
                  <a:gd name="T64" fmla="*/ 84 w 402"/>
                  <a:gd name="T65" fmla="*/ 96 h 846"/>
                  <a:gd name="T66" fmla="*/ 72 w 402"/>
                  <a:gd name="T67" fmla="*/ 114 h 846"/>
                  <a:gd name="T68" fmla="*/ 58 w 402"/>
                  <a:gd name="T69" fmla="*/ 134 h 846"/>
                  <a:gd name="T70" fmla="*/ 48 w 402"/>
                  <a:gd name="T71" fmla="*/ 154 h 846"/>
                  <a:gd name="T72" fmla="*/ 38 w 402"/>
                  <a:gd name="T73" fmla="*/ 176 h 846"/>
                  <a:gd name="T74" fmla="*/ 30 w 402"/>
                  <a:gd name="T75" fmla="*/ 198 h 846"/>
                  <a:gd name="T76" fmla="*/ 24 w 402"/>
                  <a:gd name="T77" fmla="*/ 220 h 846"/>
                  <a:gd name="T78" fmla="*/ 12 w 402"/>
                  <a:gd name="T79" fmla="*/ 264 h 846"/>
                  <a:gd name="T80" fmla="*/ 6 w 402"/>
                  <a:gd name="T81" fmla="*/ 310 h 846"/>
                  <a:gd name="T82" fmla="*/ 2 w 402"/>
                  <a:gd name="T83" fmla="*/ 354 h 846"/>
                  <a:gd name="T84" fmla="*/ 0 w 402"/>
                  <a:gd name="T85" fmla="*/ 396 h 846"/>
                  <a:gd name="T86" fmla="*/ 0 w 402"/>
                  <a:gd name="T87" fmla="*/ 434 h 846"/>
                  <a:gd name="T88" fmla="*/ 2 w 402"/>
                  <a:gd name="T89" fmla="*/ 468 h 846"/>
                  <a:gd name="T90" fmla="*/ 8 w 402"/>
                  <a:gd name="T91" fmla="*/ 518 h 846"/>
                  <a:gd name="T92" fmla="*/ 10 w 402"/>
                  <a:gd name="T93" fmla="*/ 536 h 846"/>
                  <a:gd name="T94" fmla="*/ 86 w 402"/>
                  <a:gd name="T95" fmla="*/ 522 h 846"/>
                  <a:gd name="T96" fmla="*/ 130 w 402"/>
                  <a:gd name="T97" fmla="*/ 846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2" h="846">
                    <a:moveTo>
                      <a:pt x="130" y="846"/>
                    </a:moveTo>
                    <a:lnTo>
                      <a:pt x="268" y="812"/>
                    </a:lnTo>
                    <a:lnTo>
                      <a:pt x="310" y="474"/>
                    </a:lnTo>
                    <a:lnTo>
                      <a:pt x="376" y="458"/>
                    </a:lnTo>
                    <a:lnTo>
                      <a:pt x="382" y="434"/>
                    </a:lnTo>
                    <a:lnTo>
                      <a:pt x="392" y="374"/>
                    </a:lnTo>
                    <a:lnTo>
                      <a:pt x="396" y="334"/>
                    </a:lnTo>
                    <a:lnTo>
                      <a:pt x="400" y="290"/>
                    </a:lnTo>
                    <a:lnTo>
                      <a:pt x="402" y="244"/>
                    </a:lnTo>
                    <a:lnTo>
                      <a:pt x="402" y="196"/>
                    </a:lnTo>
                    <a:lnTo>
                      <a:pt x="398" y="150"/>
                    </a:lnTo>
                    <a:lnTo>
                      <a:pt x="394" y="128"/>
                    </a:lnTo>
                    <a:lnTo>
                      <a:pt x="390" y="108"/>
                    </a:lnTo>
                    <a:lnTo>
                      <a:pt x="384" y="88"/>
                    </a:lnTo>
                    <a:lnTo>
                      <a:pt x="376" y="70"/>
                    </a:lnTo>
                    <a:lnTo>
                      <a:pt x="368" y="52"/>
                    </a:lnTo>
                    <a:lnTo>
                      <a:pt x="356" y="38"/>
                    </a:lnTo>
                    <a:lnTo>
                      <a:pt x="344" y="26"/>
                    </a:lnTo>
                    <a:lnTo>
                      <a:pt x="330" y="14"/>
                    </a:lnTo>
                    <a:lnTo>
                      <a:pt x="314" y="6"/>
                    </a:lnTo>
                    <a:lnTo>
                      <a:pt x="296" y="2"/>
                    </a:lnTo>
                    <a:lnTo>
                      <a:pt x="276" y="0"/>
                    </a:lnTo>
                    <a:lnTo>
                      <a:pt x="254" y="0"/>
                    </a:lnTo>
                    <a:lnTo>
                      <a:pt x="230" y="4"/>
                    </a:lnTo>
                    <a:lnTo>
                      <a:pt x="204" y="12"/>
                    </a:lnTo>
                    <a:lnTo>
                      <a:pt x="180" y="22"/>
                    </a:lnTo>
                    <a:lnTo>
                      <a:pt x="156" y="34"/>
                    </a:lnTo>
                    <a:lnTo>
                      <a:pt x="136" y="46"/>
                    </a:lnTo>
                    <a:lnTo>
                      <a:pt x="118" y="62"/>
                    </a:lnTo>
                    <a:lnTo>
                      <a:pt x="100" y="78"/>
                    </a:lnTo>
                    <a:lnTo>
                      <a:pt x="84" y="96"/>
                    </a:lnTo>
                    <a:lnTo>
                      <a:pt x="72" y="114"/>
                    </a:lnTo>
                    <a:lnTo>
                      <a:pt x="58" y="134"/>
                    </a:lnTo>
                    <a:lnTo>
                      <a:pt x="48" y="154"/>
                    </a:lnTo>
                    <a:lnTo>
                      <a:pt x="38" y="176"/>
                    </a:lnTo>
                    <a:lnTo>
                      <a:pt x="30" y="198"/>
                    </a:lnTo>
                    <a:lnTo>
                      <a:pt x="24" y="220"/>
                    </a:lnTo>
                    <a:lnTo>
                      <a:pt x="12" y="264"/>
                    </a:lnTo>
                    <a:lnTo>
                      <a:pt x="6" y="310"/>
                    </a:lnTo>
                    <a:lnTo>
                      <a:pt x="2" y="354"/>
                    </a:lnTo>
                    <a:lnTo>
                      <a:pt x="0" y="396"/>
                    </a:lnTo>
                    <a:lnTo>
                      <a:pt x="0" y="434"/>
                    </a:lnTo>
                    <a:lnTo>
                      <a:pt x="2" y="468"/>
                    </a:lnTo>
                    <a:lnTo>
                      <a:pt x="8" y="518"/>
                    </a:lnTo>
                    <a:lnTo>
                      <a:pt x="10" y="536"/>
                    </a:lnTo>
                    <a:lnTo>
                      <a:pt x="86" y="522"/>
                    </a:lnTo>
                    <a:lnTo>
                      <a:pt x="130" y="846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  <a:defRPr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52"/>
              <p:cNvSpPr>
                <a:spLocks/>
              </p:cNvSpPr>
              <p:nvPr/>
            </p:nvSpPr>
            <p:spPr bwMode="auto">
              <a:xfrm>
                <a:off x="2520" y="1350"/>
                <a:ext cx="68" cy="202"/>
              </a:xfrm>
              <a:custGeom>
                <a:avLst/>
                <a:gdLst>
                  <a:gd name="T0" fmla="*/ 4 w 108"/>
                  <a:gd name="T1" fmla="*/ 12 h 324"/>
                  <a:gd name="T2" fmla="*/ 1 w 108"/>
                  <a:gd name="T3" fmla="*/ 10 h 324"/>
                  <a:gd name="T4" fmla="*/ 0 w 108"/>
                  <a:gd name="T5" fmla="*/ 1 h 324"/>
                  <a:gd name="T6" fmla="*/ 3 w 108"/>
                  <a:gd name="T7" fmla="*/ 0 h 324"/>
                  <a:gd name="T8" fmla="*/ 4 w 108"/>
                  <a:gd name="T9" fmla="*/ 12 h 3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8" h="324">
                    <a:moveTo>
                      <a:pt x="108" y="324"/>
                    </a:moveTo>
                    <a:lnTo>
                      <a:pt x="14" y="278"/>
                    </a:lnTo>
                    <a:lnTo>
                      <a:pt x="0" y="12"/>
                    </a:lnTo>
                    <a:lnTo>
                      <a:pt x="66" y="0"/>
                    </a:lnTo>
                    <a:lnTo>
                      <a:pt x="108" y="324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Line 53"/>
              <p:cNvSpPr>
                <a:spLocks noChangeShapeType="1"/>
              </p:cNvSpPr>
              <p:nvPr/>
            </p:nvSpPr>
            <p:spPr bwMode="auto">
              <a:xfrm flipH="1" flipV="1">
                <a:off x="2545" y="1213"/>
                <a:ext cx="15" cy="135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Line 54"/>
              <p:cNvSpPr>
                <a:spLocks noChangeShapeType="1"/>
              </p:cNvSpPr>
              <p:nvPr/>
            </p:nvSpPr>
            <p:spPr bwMode="auto">
              <a:xfrm flipV="1">
                <a:off x="2703" y="1183"/>
                <a:ext cx="23" cy="133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Oval 55"/>
              <p:cNvSpPr>
                <a:spLocks noChangeArrowheads="1"/>
              </p:cNvSpPr>
              <p:nvPr/>
            </p:nvSpPr>
            <p:spPr bwMode="auto">
              <a:xfrm>
                <a:off x="2538" y="864"/>
                <a:ext cx="168" cy="168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70000"/>
                  </a:spcBef>
                  <a:buClr>
                    <a:schemeClr val="accent1"/>
                  </a:buClr>
                  <a:buFont typeface="Wingdings" pitchFamily="2" charset="2"/>
                  <a:buBlip>
                    <a:blip r:embed="rId2"/>
                  </a:buBlip>
                  <a:defRPr sz="2200">
                    <a:solidFill>
                      <a:schemeClr val="accent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Char char="-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de-DE" altLang="de-DE" sz="180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5" name="Group 48"/>
            <p:cNvGrpSpPr>
              <a:grpSpLocks/>
            </p:cNvGrpSpPr>
            <p:nvPr/>
          </p:nvGrpSpPr>
          <p:grpSpPr bwMode="auto">
            <a:xfrm flipH="1">
              <a:off x="3871249" y="2974143"/>
              <a:ext cx="358851" cy="568002"/>
              <a:chOff x="2454" y="864"/>
              <a:chExt cx="306" cy="688"/>
            </a:xfrm>
            <a:grpFill/>
          </p:grpSpPr>
          <p:sp>
            <p:nvSpPr>
              <p:cNvPr id="16" name="Line 49"/>
              <p:cNvSpPr>
                <a:spLocks noChangeShapeType="1"/>
              </p:cNvSpPr>
              <p:nvPr/>
            </p:nvSpPr>
            <p:spPr bwMode="auto">
              <a:xfrm flipV="1">
                <a:off x="2506" y="1102"/>
                <a:ext cx="24" cy="135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Freeform 50"/>
              <p:cNvSpPr>
                <a:spLocks/>
              </p:cNvSpPr>
              <p:nvPr/>
            </p:nvSpPr>
            <p:spPr bwMode="auto">
              <a:xfrm>
                <a:off x="2454" y="1004"/>
                <a:ext cx="280" cy="354"/>
              </a:xfrm>
              <a:custGeom>
                <a:avLst/>
                <a:gdLst>
                  <a:gd name="T0" fmla="*/ 4 w 444"/>
                  <a:gd name="T1" fmla="*/ 21 h 566"/>
                  <a:gd name="T2" fmla="*/ 1 w 444"/>
                  <a:gd name="T3" fmla="*/ 20 h 566"/>
                  <a:gd name="T4" fmla="*/ 1 w 444"/>
                  <a:gd name="T5" fmla="*/ 20 h 566"/>
                  <a:gd name="T6" fmla="*/ 1 w 444"/>
                  <a:gd name="T7" fmla="*/ 19 h 566"/>
                  <a:gd name="T8" fmla="*/ 0 w 444"/>
                  <a:gd name="T9" fmla="*/ 18 h 566"/>
                  <a:gd name="T10" fmla="*/ 1 w 444"/>
                  <a:gd name="T11" fmla="*/ 15 h 566"/>
                  <a:gd name="T12" fmla="*/ 1 w 444"/>
                  <a:gd name="T13" fmla="*/ 13 h 566"/>
                  <a:gd name="T14" fmla="*/ 1 w 444"/>
                  <a:gd name="T15" fmla="*/ 12 h 566"/>
                  <a:gd name="T16" fmla="*/ 1 w 444"/>
                  <a:gd name="T17" fmla="*/ 11 h 566"/>
                  <a:gd name="T18" fmla="*/ 1 w 444"/>
                  <a:gd name="T19" fmla="*/ 9 h 566"/>
                  <a:gd name="T20" fmla="*/ 2 w 444"/>
                  <a:gd name="T21" fmla="*/ 7 h 566"/>
                  <a:gd name="T22" fmla="*/ 3 w 444"/>
                  <a:gd name="T23" fmla="*/ 6 h 566"/>
                  <a:gd name="T24" fmla="*/ 3 w 444"/>
                  <a:gd name="T25" fmla="*/ 5 h 566"/>
                  <a:gd name="T26" fmla="*/ 3 w 444"/>
                  <a:gd name="T27" fmla="*/ 4 h 566"/>
                  <a:gd name="T28" fmla="*/ 3 w 444"/>
                  <a:gd name="T29" fmla="*/ 4 h 566"/>
                  <a:gd name="T30" fmla="*/ 4 w 444"/>
                  <a:gd name="T31" fmla="*/ 3 h 566"/>
                  <a:gd name="T32" fmla="*/ 4 w 444"/>
                  <a:gd name="T33" fmla="*/ 3 h 566"/>
                  <a:gd name="T34" fmla="*/ 5 w 444"/>
                  <a:gd name="T35" fmla="*/ 3 h 566"/>
                  <a:gd name="T36" fmla="*/ 6 w 444"/>
                  <a:gd name="T37" fmla="*/ 2 h 566"/>
                  <a:gd name="T38" fmla="*/ 6 w 444"/>
                  <a:gd name="T39" fmla="*/ 2 h 566"/>
                  <a:gd name="T40" fmla="*/ 6 w 444"/>
                  <a:gd name="T41" fmla="*/ 2 h 566"/>
                  <a:gd name="T42" fmla="*/ 8 w 444"/>
                  <a:gd name="T43" fmla="*/ 1 h 566"/>
                  <a:gd name="T44" fmla="*/ 9 w 444"/>
                  <a:gd name="T45" fmla="*/ 1 h 566"/>
                  <a:gd name="T46" fmla="*/ 10 w 444"/>
                  <a:gd name="T47" fmla="*/ 1 h 566"/>
                  <a:gd name="T48" fmla="*/ 11 w 444"/>
                  <a:gd name="T49" fmla="*/ 0 h 566"/>
                  <a:gd name="T50" fmla="*/ 13 w 444"/>
                  <a:gd name="T51" fmla="*/ 0 h 566"/>
                  <a:gd name="T52" fmla="*/ 13 w 444"/>
                  <a:gd name="T53" fmla="*/ 1 h 566"/>
                  <a:gd name="T54" fmla="*/ 15 w 444"/>
                  <a:gd name="T55" fmla="*/ 1 h 566"/>
                  <a:gd name="T56" fmla="*/ 15 w 444"/>
                  <a:gd name="T57" fmla="*/ 1 h 566"/>
                  <a:gd name="T58" fmla="*/ 16 w 444"/>
                  <a:gd name="T59" fmla="*/ 1 h 566"/>
                  <a:gd name="T60" fmla="*/ 16 w 444"/>
                  <a:gd name="T61" fmla="*/ 1 h 566"/>
                  <a:gd name="T62" fmla="*/ 16 w 444"/>
                  <a:gd name="T63" fmla="*/ 2 h 566"/>
                  <a:gd name="T64" fmla="*/ 18 w 444"/>
                  <a:gd name="T65" fmla="*/ 3 h 566"/>
                  <a:gd name="T66" fmla="*/ 18 w 444"/>
                  <a:gd name="T67" fmla="*/ 3 h 56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444" h="566">
                    <a:moveTo>
                      <a:pt x="102" y="566"/>
                    </a:moveTo>
                    <a:lnTo>
                      <a:pt x="2" y="528"/>
                    </a:lnTo>
                    <a:lnTo>
                      <a:pt x="2" y="510"/>
                    </a:lnTo>
                    <a:lnTo>
                      <a:pt x="0" y="464"/>
                    </a:lnTo>
                    <a:lnTo>
                      <a:pt x="2" y="398"/>
                    </a:lnTo>
                    <a:lnTo>
                      <a:pt x="6" y="358"/>
                    </a:lnTo>
                    <a:lnTo>
                      <a:pt x="10" y="318"/>
                    </a:lnTo>
                    <a:lnTo>
                      <a:pt x="18" y="276"/>
                    </a:lnTo>
                    <a:lnTo>
                      <a:pt x="26" y="234"/>
                    </a:lnTo>
                    <a:lnTo>
                      <a:pt x="40" y="192"/>
                    </a:lnTo>
                    <a:lnTo>
                      <a:pt x="56" y="152"/>
                    </a:lnTo>
                    <a:lnTo>
                      <a:pt x="64" y="134"/>
                    </a:lnTo>
                    <a:lnTo>
                      <a:pt x="76" y="116"/>
                    </a:lnTo>
                    <a:lnTo>
                      <a:pt x="86" y="100"/>
                    </a:lnTo>
                    <a:lnTo>
                      <a:pt x="100" y="84"/>
                    </a:lnTo>
                    <a:lnTo>
                      <a:pt x="112" y="70"/>
                    </a:lnTo>
                    <a:lnTo>
                      <a:pt x="128" y="58"/>
                    </a:lnTo>
                    <a:lnTo>
                      <a:pt x="144" y="46"/>
                    </a:lnTo>
                    <a:lnTo>
                      <a:pt x="160" y="36"/>
                    </a:lnTo>
                    <a:lnTo>
                      <a:pt x="196" y="20"/>
                    </a:lnTo>
                    <a:lnTo>
                      <a:pt x="228" y="10"/>
                    </a:lnTo>
                    <a:lnTo>
                      <a:pt x="258" y="4"/>
                    </a:lnTo>
                    <a:lnTo>
                      <a:pt x="286" y="0"/>
                    </a:lnTo>
                    <a:lnTo>
                      <a:pt x="312" y="0"/>
                    </a:lnTo>
                    <a:lnTo>
                      <a:pt x="334" y="4"/>
                    </a:lnTo>
                    <a:lnTo>
                      <a:pt x="356" y="8"/>
                    </a:lnTo>
                    <a:lnTo>
                      <a:pt x="374" y="14"/>
                    </a:lnTo>
                    <a:lnTo>
                      <a:pt x="390" y="22"/>
                    </a:lnTo>
                    <a:lnTo>
                      <a:pt x="404" y="30"/>
                    </a:lnTo>
                    <a:lnTo>
                      <a:pt x="426" y="46"/>
                    </a:lnTo>
                    <a:lnTo>
                      <a:pt x="440" y="58"/>
                    </a:lnTo>
                    <a:lnTo>
                      <a:pt x="444" y="64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Freeform 51"/>
              <p:cNvSpPr>
                <a:spLocks/>
              </p:cNvSpPr>
              <p:nvPr/>
            </p:nvSpPr>
            <p:spPr bwMode="auto">
              <a:xfrm>
                <a:off x="2506" y="1023"/>
                <a:ext cx="254" cy="529"/>
              </a:xfrm>
              <a:custGeom>
                <a:avLst/>
                <a:gdLst>
                  <a:gd name="T0" fmla="*/ 130 w 402"/>
                  <a:gd name="T1" fmla="*/ 846 h 846"/>
                  <a:gd name="T2" fmla="*/ 268 w 402"/>
                  <a:gd name="T3" fmla="*/ 812 h 846"/>
                  <a:gd name="T4" fmla="*/ 310 w 402"/>
                  <a:gd name="T5" fmla="*/ 474 h 846"/>
                  <a:gd name="T6" fmla="*/ 376 w 402"/>
                  <a:gd name="T7" fmla="*/ 458 h 846"/>
                  <a:gd name="T8" fmla="*/ 376 w 402"/>
                  <a:gd name="T9" fmla="*/ 458 h 846"/>
                  <a:gd name="T10" fmla="*/ 382 w 402"/>
                  <a:gd name="T11" fmla="*/ 434 h 846"/>
                  <a:gd name="T12" fmla="*/ 392 w 402"/>
                  <a:gd name="T13" fmla="*/ 374 h 846"/>
                  <a:gd name="T14" fmla="*/ 396 w 402"/>
                  <a:gd name="T15" fmla="*/ 334 h 846"/>
                  <a:gd name="T16" fmla="*/ 400 w 402"/>
                  <a:gd name="T17" fmla="*/ 290 h 846"/>
                  <a:gd name="T18" fmla="*/ 402 w 402"/>
                  <a:gd name="T19" fmla="*/ 244 h 846"/>
                  <a:gd name="T20" fmla="*/ 402 w 402"/>
                  <a:gd name="T21" fmla="*/ 196 h 846"/>
                  <a:gd name="T22" fmla="*/ 398 w 402"/>
                  <a:gd name="T23" fmla="*/ 150 h 846"/>
                  <a:gd name="T24" fmla="*/ 394 w 402"/>
                  <a:gd name="T25" fmla="*/ 128 h 846"/>
                  <a:gd name="T26" fmla="*/ 390 w 402"/>
                  <a:gd name="T27" fmla="*/ 108 h 846"/>
                  <a:gd name="T28" fmla="*/ 384 w 402"/>
                  <a:gd name="T29" fmla="*/ 88 h 846"/>
                  <a:gd name="T30" fmla="*/ 376 w 402"/>
                  <a:gd name="T31" fmla="*/ 70 h 846"/>
                  <a:gd name="T32" fmla="*/ 368 w 402"/>
                  <a:gd name="T33" fmla="*/ 52 h 846"/>
                  <a:gd name="T34" fmla="*/ 356 w 402"/>
                  <a:gd name="T35" fmla="*/ 38 h 846"/>
                  <a:gd name="T36" fmla="*/ 344 w 402"/>
                  <a:gd name="T37" fmla="*/ 26 h 846"/>
                  <a:gd name="T38" fmla="*/ 330 w 402"/>
                  <a:gd name="T39" fmla="*/ 14 h 846"/>
                  <a:gd name="T40" fmla="*/ 314 w 402"/>
                  <a:gd name="T41" fmla="*/ 6 h 846"/>
                  <a:gd name="T42" fmla="*/ 296 w 402"/>
                  <a:gd name="T43" fmla="*/ 2 h 846"/>
                  <a:gd name="T44" fmla="*/ 276 w 402"/>
                  <a:gd name="T45" fmla="*/ 0 h 846"/>
                  <a:gd name="T46" fmla="*/ 254 w 402"/>
                  <a:gd name="T47" fmla="*/ 0 h 846"/>
                  <a:gd name="T48" fmla="*/ 230 w 402"/>
                  <a:gd name="T49" fmla="*/ 4 h 846"/>
                  <a:gd name="T50" fmla="*/ 204 w 402"/>
                  <a:gd name="T51" fmla="*/ 12 h 846"/>
                  <a:gd name="T52" fmla="*/ 204 w 402"/>
                  <a:gd name="T53" fmla="*/ 12 h 846"/>
                  <a:gd name="T54" fmla="*/ 180 w 402"/>
                  <a:gd name="T55" fmla="*/ 22 h 846"/>
                  <a:gd name="T56" fmla="*/ 156 w 402"/>
                  <a:gd name="T57" fmla="*/ 34 h 846"/>
                  <a:gd name="T58" fmla="*/ 136 w 402"/>
                  <a:gd name="T59" fmla="*/ 46 h 846"/>
                  <a:gd name="T60" fmla="*/ 118 w 402"/>
                  <a:gd name="T61" fmla="*/ 62 h 846"/>
                  <a:gd name="T62" fmla="*/ 100 w 402"/>
                  <a:gd name="T63" fmla="*/ 78 h 846"/>
                  <a:gd name="T64" fmla="*/ 84 w 402"/>
                  <a:gd name="T65" fmla="*/ 96 h 846"/>
                  <a:gd name="T66" fmla="*/ 72 w 402"/>
                  <a:gd name="T67" fmla="*/ 114 h 846"/>
                  <a:gd name="T68" fmla="*/ 58 w 402"/>
                  <a:gd name="T69" fmla="*/ 134 h 846"/>
                  <a:gd name="T70" fmla="*/ 48 w 402"/>
                  <a:gd name="T71" fmla="*/ 154 h 846"/>
                  <a:gd name="T72" fmla="*/ 38 w 402"/>
                  <a:gd name="T73" fmla="*/ 176 h 846"/>
                  <a:gd name="T74" fmla="*/ 30 w 402"/>
                  <a:gd name="T75" fmla="*/ 198 h 846"/>
                  <a:gd name="T76" fmla="*/ 24 w 402"/>
                  <a:gd name="T77" fmla="*/ 220 h 846"/>
                  <a:gd name="T78" fmla="*/ 12 w 402"/>
                  <a:gd name="T79" fmla="*/ 264 h 846"/>
                  <a:gd name="T80" fmla="*/ 6 w 402"/>
                  <a:gd name="T81" fmla="*/ 310 h 846"/>
                  <a:gd name="T82" fmla="*/ 2 w 402"/>
                  <a:gd name="T83" fmla="*/ 354 h 846"/>
                  <a:gd name="T84" fmla="*/ 0 w 402"/>
                  <a:gd name="T85" fmla="*/ 396 h 846"/>
                  <a:gd name="T86" fmla="*/ 0 w 402"/>
                  <a:gd name="T87" fmla="*/ 434 h 846"/>
                  <a:gd name="T88" fmla="*/ 2 w 402"/>
                  <a:gd name="T89" fmla="*/ 468 h 846"/>
                  <a:gd name="T90" fmla="*/ 8 w 402"/>
                  <a:gd name="T91" fmla="*/ 518 h 846"/>
                  <a:gd name="T92" fmla="*/ 10 w 402"/>
                  <a:gd name="T93" fmla="*/ 536 h 846"/>
                  <a:gd name="T94" fmla="*/ 86 w 402"/>
                  <a:gd name="T95" fmla="*/ 522 h 846"/>
                  <a:gd name="T96" fmla="*/ 130 w 402"/>
                  <a:gd name="T97" fmla="*/ 846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2" h="846">
                    <a:moveTo>
                      <a:pt x="130" y="846"/>
                    </a:moveTo>
                    <a:lnTo>
                      <a:pt x="268" y="812"/>
                    </a:lnTo>
                    <a:lnTo>
                      <a:pt x="310" y="474"/>
                    </a:lnTo>
                    <a:lnTo>
                      <a:pt x="376" y="458"/>
                    </a:lnTo>
                    <a:lnTo>
                      <a:pt x="382" y="434"/>
                    </a:lnTo>
                    <a:lnTo>
                      <a:pt x="392" y="374"/>
                    </a:lnTo>
                    <a:lnTo>
                      <a:pt x="396" y="334"/>
                    </a:lnTo>
                    <a:lnTo>
                      <a:pt x="400" y="290"/>
                    </a:lnTo>
                    <a:lnTo>
                      <a:pt x="402" y="244"/>
                    </a:lnTo>
                    <a:lnTo>
                      <a:pt x="402" y="196"/>
                    </a:lnTo>
                    <a:lnTo>
                      <a:pt x="398" y="150"/>
                    </a:lnTo>
                    <a:lnTo>
                      <a:pt x="394" y="128"/>
                    </a:lnTo>
                    <a:lnTo>
                      <a:pt x="390" y="108"/>
                    </a:lnTo>
                    <a:lnTo>
                      <a:pt x="384" y="88"/>
                    </a:lnTo>
                    <a:lnTo>
                      <a:pt x="376" y="70"/>
                    </a:lnTo>
                    <a:lnTo>
                      <a:pt x="368" y="52"/>
                    </a:lnTo>
                    <a:lnTo>
                      <a:pt x="356" y="38"/>
                    </a:lnTo>
                    <a:lnTo>
                      <a:pt x="344" y="26"/>
                    </a:lnTo>
                    <a:lnTo>
                      <a:pt x="330" y="14"/>
                    </a:lnTo>
                    <a:lnTo>
                      <a:pt x="314" y="6"/>
                    </a:lnTo>
                    <a:lnTo>
                      <a:pt x="296" y="2"/>
                    </a:lnTo>
                    <a:lnTo>
                      <a:pt x="276" y="0"/>
                    </a:lnTo>
                    <a:lnTo>
                      <a:pt x="254" y="0"/>
                    </a:lnTo>
                    <a:lnTo>
                      <a:pt x="230" y="4"/>
                    </a:lnTo>
                    <a:lnTo>
                      <a:pt x="204" y="12"/>
                    </a:lnTo>
                    <a:lnTo>
                      <a:pt x="180" y="22"/>
                    </a:lnTo>
                    <a:lnTo>
                      <a:pt x="156" y="34"/>
                    </a:lnTo>
                    <a:lnTo>
                      <a:pt x="136" y="46"/>
                    </a:lnTo>
                    <a:lnTo>
                      <a:pt x="118" y="62"/>
                    </a:lnTo>
                    <a:lnTo>
                      <a:pt x="100" y="78"/>
                    </a:lnTo>
                    <a:lnTo>
                      <a:pt x="84" y="96"/>
                    </a:lnTo>
                    <a:lnTo>
                      <a:pt x="72" y="114"/>
                    </a:lnTo>
                    <a:lnTo>
                      <a:pt x="58" y="134"/>
                    </a:lnTo>
                    <a:lnTo>
                      <a:pt x="48" y="154"/>
                    </a:lnTo>
                    <a:lnTo>
                      <a:pt x="38" y="176"/>
                    </a:lnTo>
                    <a:lnTo>
                      <a:pt x="30" y="198"/>
                    </a:lnTo>
                    <a:lnTo>
                      <a:pt x="24" y="220"/>
                    </a:lnTo>
                    <a:lnTo>
                      <a:pt x="12" y="264"/>
                    </a:lnTo>
                    <a:lnTo>
                      <a:pt x="6" y="310"/>
                    </a:lnTo>
                    <a:lnTo>
                      <a:pt x="2" y="354"/>
                    </a:lnTo>
                    <a:lnTo>
                      <a:pt x="0" y="396"/>
                    </a:lnTo>
                    <a:lnTo>
                      <a:pt x="0" y="434"/>
                    </a:lnTo>
                    <a:lnTo>
                      <a:pt x="2" y="468"/>
                    </a:lnTo>
                    <a:lnTo>
                      <a:pt x="8" y="518"/>
                    </a:lnTo>
                    <a:lnTo>
                      <a:pt x="10" y="536"/>
                    </a:lnTo>
                    <a:lnTo>
                      <a:pt x="86" y="522"/>
                    </a:lnTo>
                    <a:lnTo>
                      <a:pt x="130" y="846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  <a:defRPr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Freeform 52"/>
              <p:cNvSpPr>
                <a:spLocks/>
              </p:cNvSpPr>
              <p:nvPr/>
            </p:nvSpPr>
            <p:spPr bwMode="auto">
              <a:xfrm>
                <a:off x="2520" y="1350"/>
                <a:ext cx="68" cy="202"/>
              </a:xfrm>
              <a:custGeom>
                <a:avLst/>
                <a:gdLst>
                  <a:gd name="T0" fmla="*/ 4 w 108"/>
                  <a:gd name="T1" fmla="*/ 12 h 324"/>
                  <a:gd name="T2" fmla="*/ 1 w 108"/>
                  <a:gd name="T3" fmla="*/ 10 h 324"/>
                  <a:gd name="T4" fmla="*/ 0 w 108"/>
                  <a:gd name="T5" fmla="*/ 1 h 324"/>
                  <a:gd name="T6" fmla="*/ 3 w 108"/>
                  <a:gd name="T7" fmla="*/ 0 h 324"/>
                  <a:gd name="T8" fmla="*/ 4 w 108"/>
                  <a:gd name="T9" fmla="*/ 12 h 3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8" h="324">
                    <a:moveTo>
                      <a:pt x="108" y="324"/>
                    </a:moveTo>
                    <a:lnTo>
                      <a:pt x="14" y="278"/>
                    </a:lnTo>
                    <a:lnTo>
                      <a:pt x="0" y="12"/>
                    </a:lnTo>
                    <a:lnTo>
                      <a:pt x="66" y="0"/>
                    </a:lnTo>
                    <a:lnTo>
                      <a:pt x="108" y="324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Line 53"/>
              <p:cNvSpPr>
                <a:spLocks noChangeShapeType="1"/>
              </p:cNvSpPr>
              <p:nvPr/>
            </p:nvSpPr>
            <p:spPr bwMode="auto">
              <a:xfrm flipH="1" flipV="1">
                <a:off x="2545" y="1213"/>
                <a:ext cx="15" cy="135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Line 54"/>
              <p:cNvSpPr>
                <a:spLocks noChangeShapeType="1"/>
              </p:cNvSpPr>
              <p:nvPr/>
            </p:nvSpPr>
            <p:spPr bwMode="auto">
              <a:xfrm flipV="1">
                <a:off x="2703" y="1183"/>
                <a:ext cx="23" cy="133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12000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charset="0"/>
                  <a:buChar char="–"/>
                </a:pPr>
                <a:endParaRPr lang="de-DE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Oval 55"/>
              <p:cNvSpPr>
                <a:spLocks noChangeArrowheads="1"/>
              </p:cNvSpPr>
              <p:nvPr/>
            </p:nvSpPr>
            <p:spPr bwMode="auto">
              <a:xfrm>
                <a:off x="2538" y="864"/>
                <a:ext cx="168" cy="168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70000"/>
                  </a:spcBef>
                  <a:buClr>
                    <a:schemeClr val="accent1"/>
                  </a:buClr>
                  <a:buFont typeface="Wingdings" pitchFamily="2" charset="2"/>
                  <a:buBlip>
                    <a:blip r:embed="rId2"/>
                  </a:buBlip>
                  <a:defRPr sz="2200">
                    <a:solidFill>
                      <a:schemeClr val="accent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Char char="-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Char char="-"/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de-DE" altLang="de-DE" sz="180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92" name="Text Placeholder 6"/>
          <p:cNvSpPr txBox="1">
            <a:spLocks/>
          </p:cNvSpPr>
          <p:nvPr/>
        </p:nvSpPr>
        <p:spPr>
          <a:xfrm>
            <a:off x="407987" y="1435507"/>
            <a:ext cx="5300355" cy="3410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de-DE" sz="1800">
                <a:solidFill>
                  <a:schemeClr val="tx1"/>
                </a:solidFill>
                <a:latin typeface="Whitney Semibold" charset="0"/>
                <a:ea typeface="Whitney Semibold" charset="0"/>
                <a:cs typeface="Whitney Semibold" charset="0"/>
              </a:rPr>
              <a:t>Ausgangslage</a:t>
            </a:r>
          </a:p>
        </p:txBody>
      </p:sp>
      <p:sp>
        <p:nvSpPr>
          <p:cNvPr id="93" name="Text Placeholder 4"/>
          <p:cNvSpPr txBox="1">
            <a:spLocks/>
          </p:cNvSpPr>
          <p:nvPr/>
        </p:nvSpPr>
        <p:spPr>
          <a:xfrm>
            <a:off x="1802167" y="1936384"/>
            <a:ext cx="3907666" cy="4229465"/>
          </a:xfrm>
          <a:prstGeom prst="rect">
            <a:avLst/>
          </a:prstGeom>
        </p:spPr>
        <p:txBody>
          <a:bodyPr vert="horz" lIns="108000" tIns="14400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chemeClr val="tx1"/>
                </a:solidFill>
                <a:latin typeface="Whitney Book" pitchFamily="2" charset="77"/>
              </a:rPr>
              <a:t>Zur zukunftsweisenden Verkehrs-steuerung ist die </a:t>
            </a:r>
            <a:r>
              <a:rPr lang="de-DE" sz="1600" dirty="0">
                <a:solidFill>
                  <a:schemeClr val="tx1"/>
                </a:solidFill>
                <a:latin typeface="Whitney Semibold" pitchFamily="2" charset="77"/>
              </a:rPr>
              <a:t>Integration von Verkehrsdaten </a:t>
            </a:r>
            <a:r>
              <a:rPr lang="de-DE" sz="1600" dirty="0">
                <a:solidFill>
                  <a:schemeClr val="tx1"/>
                </a:solidFill>
                <a:latin typeface="Whitney Book" pitchFamily="2" charset="77"/>
              </a:rPr>
              <a:t>aus vielfältigen Daten-silos notwendig.</a:t>
            </a:r>
          </a:p>
          <a:p>
            <a:r>
              <a:rPr lang="de-DE" sz="1600" dirty="0">
                <a:solidFill>
                  <a:schemeClr val="tx1"/>
                </a:solidFill>
                <a:latin typeface="Whitney Semibold" pitchFamily="2" charset="77"/>
              </a:rPr>
              <a:t>Schnelle Reaktion </a:t>
            </a:r>
            <a:r>
              <a:rPr lang="de-DE" sz="1600" dirty="0">
                <a:solidFill>
                  <a:schemeClr val="tx1"/>
                </a:solidFill>
                <a:latin typeface="Whitney Book" pitchFamily="2" charset="77"/>
              </a:rPr>
              <a:t>und proaktives Handeln sind wesentliche Voraussetzungen für einen effektiven SCO.</a:t>
            </a:r>
          </a:p>
          <a:p>
            <a:r>
              <a:rPr lang="de-DE" sz="1600" dirty="0">
                <a:solidFill>
                  <a:schemeClr val="tx1"/>
                </a:solidFill>
                <a:latin typeface="Whitney Book" pitchFamily="2" charset="77"/>
              </a:rPr>
              <a:t>Prototypischer </a:t>
            </a:r>
            <a:r>
              <a:rPr lang="de-DE" sz="1600" dirty="0">
                <a:solidFill>
                  <a:schemeClr val="tx1"/>
                </a:solidFill>
                <a:latin typeface="Whitney Semibold" pitchFamily="2" charset="77"/>
              </a:rPr>
              <a:t>Show Case Betrieb und Erweiterbarkeit</a:t>
            </a:r>
            <a:r>
              <a:rPr lang="de-DE" sz="1600" dirty="0">
                <a:solidFill>
                  <a:schemeClr val="tx1"/>
                </a:solidFill>
                <a:latin typeface="Whitney Book" pitchFamily="2" charset="77"/>
              </a:rPr>
              <a:t> erfordern eine nachhaltig skalierbare Plattform</a:t>
            </a:r>
          </a:p>
          <a:p>
            <a:r>
              <a:rPr lang="de-DE" sz="1600" dirty="0">
                <a:solidFill>
                  <a:schemeClr val="tx1"/>
                </a:solidFill>
                <a:latin typeface="Whitney Book" pitchFamily="2" charset="77"/>
              </a:rPr>
              <a:t>Entscheidungen aufgrund inkorrekter Datenlage sind mit hohen </a:t>
            </a:r>
            <a:r>
              <a:rPr lang="de-DE" sz="1600" dirty="0">
                <a:solidFill>
                  <a:schemeClr val="tx1"/>
                </a:solidFill>
                <a:latin typeface="Whitney Semibold" pitchFamily="2" charset="77"/>
              </a:rPr>
              <a:t>operativen Risiken </a:t>
            </a:r>
            <a:r>
              <a:rPr lang="de-DE" sz="1600" dirty="0">
                <a:solidFill>
                  <a:schemeClr val="tx1"/>
                </a:solidFill>
                <a:latin typeface="Whitney Book" pitchFamily="2" charset="77"/>
              </a:rPr>
              <a:t>behaftet</a:t>
            </a:r>
          </a:p>
        </p:txBody>
      </p:sp>
      <p:cxnSp>
        <p:nvCxnSpPr>
          <p:cNvPr id="94" name="Straight Connector 93"/>
          <p:cNvCxnSpPr>
            <a:cxnSpLocks/>
          </p:cNvCxnSpPr>
          <p:nvPr/>
        </p:nvCxnSpPr>
        <p:spPr>
          <a:xfrm flipV="1">
            <a:off x="407987" y="1774851"/>
            <a:ext cx="5300355" cy="9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 Placeholder 6"/>
          <p:cNvSpPr txBox="1">
            <a:spLocks/>
          </p:cNvSpPr>
          <p:nvPr/>
        </p:nvSpPr>
        <p:spPr>
          <a:xfrm>
            <a:off x="6203951" y="1437749"/>
            <a:ext cx="5580062" cy="33548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de-DE" sz="1800" dirty="0">
                <a:solidFill>
                  <a:schemeClr val="tx1"/>
                </a:solidFill>
                <a:latin typeface="Whitney Semibold" charset="0"/>
                <a:ea typeface="Whitney Semibold" charset="0"/>
                <a:cs typeface="Whitney Semibold" charset="0"/>
              </a:rPr>
              <a:t>Zielsetzung des SCCs</a:t>
            </a:r>
          </a:p>
        </p:txBody>
      </p:sp>
      <p:sp>
        <p:nvSpPr>
          <p:cNvPr id="100" name="Rechteck 38"/>
          <p:cNvSpPr/>
          <p:nvPr/>
        </p:nvSpPr>
        <p:spPr>
          <a:xfrm>
            <a:off x="6203950" y="1933159"/>
            <a:ext cx="5580063" cy="4232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Text Placeholder 4"/>
          <p:cNvSpPr txBox="1">
            <a:spLocks/>
          </p:cNvSpPr>
          <p:nvPr/>
        </p:nvSpPr>
        <p:spPr>
          <a:xfrm>
            <a:off x="6266763" y="1980837"/>
            <a:ext cx="1431241" cy="72944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de-DE" sz="1600" b="1">
                <a:solidFill>
                  <a:schemeClr val="bg1"/>
                </a:solidFill>
              </a:rPr>
              <a:t>Übersicht</a:t>
            </a:r>
          </a:p>
        </p:txBody>
      </p:sp>
      <p:sp>
        <p:nvSpPr>
          <p:cNvPr id="102" name="Text Placeholder 5"/>
          <p:cNvSpPr txBox="1">
            <a:spLocks/>
          </p:cNvSpPr>
          <p:nvPr/>
        </p:nvSpPr>
        <p:spPr>
          <a:xfrm>
            <a:off x="7756379" y="3681494"/>
            <a:ext cx="3962145" cy="723447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de-DE" sz="1600" dirty="0">
                <a:solidFill>
                  <a:schemeClr val="tx1"/>
                </a:solidFill>
              </a:rPr>
              <a:t>Widerspruchsfreie Aggregation von dynamischen, selbst generierten und Verkehrsstammdaten.</a:t>
            </a:r>
          </a:p>
        </p:txBody>
      </p:sp>
      <p:sp>
        <p:nvSpPr>
          <p:cNvPr id="103" name="Text Placeholder 5"/>
          <p:cNvSpPr txBox="1">
            <a:spLocks/>
          </p:cNvSpPr>
          <p:nvPr/>
        </p:nvSpPr>
        <p:spPr>
          <a:xfrm>
            <a:off x="7756379" y="4529740"/>
            <a:ext cx="3962145" cy="723599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Wingdings" charset="2"/>
              <a:buNone/>
              <a:defRPr/>
            </a:pPr>
            <a:r>
              <a:rPr lang="de-DE" sz="1600">
                <a:solidFill>
                  <a:schemeClr val="tx1"/>
                </a:solidFill>
              </a:rPr>
              <a:t>Schnelle, einfache und unverzügliche Verkehrsverwaltung</a:t>
            </a:r>
          </a:p>
        </p:txBody>
      </p:sp>
      <p:sp>
        <p:nvSpPr>
          <p:cNvPr id="104" name="Text Placeholder 5"/>
          <p:cNvSpPr txBox="1">
            <a:spLocks/>
          </p:cNvSpPr>
          <p:nvPr/>
        </p:nvSpPr>
        <p:spPr>
          <a:xfrm>
            <a:off x="7756379" y="5379162"/>
            <a:ext cx="3962145" cy="724128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de-DE" sz="1600">
                <a:solidFill>
                  <a:schemeClr val="tx1"/>
                </a:solidFill>
              </a:rPr>
              <a:t>Unkomplizierte Konfiguration des SCCs zur schnellen Simulation verschiedenster Situationen.</a:t>
            </a:r>
          </a:p>
        </p:txBody>
      </p:sp>
      <p:sp>
        <p:nvSpPr>
          <p:cNvPr id="105" name="Text Placeholder 5"/>
          <p:cNvSpPr txBox="1">
            <a:spLocks/>
          </p:cNvSpPr>
          <p:nvPr/>
        </p:nvSpPr>
        <p:spPr>
          <a:xfrm>
            <a:off x="7756379" y="2833171"/>
            <a:ext cx="3962145" cy="723447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Wingdings" charset="2"/>
              <a:buNone/>
              <a:defRPr/>
            </a:pPr>
            <a:r>
              <a:rPr lang="de-DE" sz="1600">
                <a:solidFill>
                  <a:schemeClr val="tx1"/>
                </a:solidFill>
              </a:rPr>
              <a:t>Schnelle, einfache und unverzügliche Verkehrsverwaltung</a:t>
            </a:r>
          </a:p>
        </p:txBody>
      </p:sp>
      <p:sp>
        <p:nvSpPr>
          <p:cNvPr id="106" name="Text Placeholder 5"/>
          <p:cNvSpPr txBox="1">
            <a:spLocks/>
          </p:cNvSpPr>
          <p:nvPr/>
        </p:nvSpPr>
        <p:spPr>
          <a:xfrm>
            <a:off x="7756379" y="1983762"/>
            <a:ext cx="3962145" cy="723599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Wingdings" charset="2"/>
              <a:buNone/>
              <a:defRPr/>
            </a:pPr>
            <a:r>
              <a:rPr lang="de-DE" sz="1600">
                <a:solidFill>
                  <a:schemeClr val="tx1"/>
                </a:solidFill>
              </a:rPr>
              <a:t>Angemessene Visualisierungen und Auswertungsmöglichkeiten auch bei komplexer Datenlage.</a:t>
            </a:r>
          </a:p>
        </p:txBody>
      </p:sp>
      <p:sp>
        <p:nvSpPr>
          <p:cNvPr id="107" name="Text Placeholder 4"/>
          <p:cNvSpPr txBox="1">
            <a:spLocks/>
          </p:cNvSpPr>
          <p:nvPr/>
        </p:nvSpPr>
        <p:spPr>
          <a:xfrm>
            <a:off x="6266763" y="2830170"/>
            <a:ext cx="1431241" cy="72944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>
                <a:solidFill>
                  <a:schemeClr val="bg1"/>
                </a:solidFill>
              </a:rPr>
              <a:t>Dynamik</a:t>
            </a:r>
          </a:p>
        </p:txBody>
      </p:sp>
      <p:sp>
        <p:nvSpPr>
          <p:cNvPr id="108" name="Text Placeholder 4"/>
          <p:cNvSpPr txBox="1">
            <a:spLocks/>
          </p:cNvSpPr>
          <p:nvPr/>
        </p:nvSpPr>
        <p:spPr>
          <a:xfrm>
            <a:off x="6266763" y="3678493"/>
            <a:ext cx="1431241" cy="7294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de-DE" sz="1600" b="1">
                <a:solidFill>
                  <a:schemeClr val="bg1"/>
                </a:solidFill>
              </a:rPr>
              <a:t>Konsistenz</a:t>
            </a:r>
          </a:p>
        </p:txBody>
      </p:sp>
      <p:sp>
        <p:nvSpPr>
          <p:cNvPr id="109" name="Text Placeholder 4"/>
          <p:cNvSpPr txBox="1">
            <a:spLocks/>
          </p:cNvSpPr>
          <p:nvPr/>
        </p:nvSpPr>
        <p:spPr>
          <a:xfrm>
            <a:off x="6266763" y="4526815"/>
            <a:ext cx="1431241" cy="7294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de-DE" sz="1600" b="1" dirty="0">
                <a:solidFill>
                  <a:schemeClr val="bg1"/>
                </a:solidFill>
              </a:rPr>
              <a:t>Skalierbarkeit</a:t>
            </a:r>
          </a:p>
        </p:txBody>
      </p:sp>
      <p:sp>
        <p:nvSpPr>
          <p:cNvPr id="110" name="Text Placeholder 4"/>
          <p:cNvSpPr txBox="1">
            <a:spLocks/>
          </p:cNvSpPr>
          <p:nvPr/>
        </p:nvSpPr>
        <p:spPr>
          <a:xfrm>
            <a:off x="6266763" y="5376502"/>
            <a:ext cx="1431241" cy="7294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>
                <a:solidFill>
                  <a:schemeClr val="bg1"/>
                </a:solidFill>
              </a:rPr>
              <a:t>Konfiguration</a:t>
            </a:r>
          </a:p>
        </p:txBody>
      </p:sp>
      <p:cxnSp>
        <p:nvCxnSpPr>
          <p:cNvPr id="111" name="Straight Connector 110"/>
          <p:cNvCxnSpPr>
            <a:cxnSpLocks/>
          </p:cNvCxnSpPr>
          <p:nvPr/>
        </p:nvCxnSpPr>
        <p:spPr>
          <a:xfrm>
            <a:off x="6266763" y="2770905"/>
            <a:ext cx="545176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2"/>
          <p:cNvCxnSpPr>
            <a:cxnSpLocks/>
          </p:cNvCxnSpPr>
          <p:nvPr/>
        </p:nvCxnSpPr>
        <p:spPr>
          <a:xfrm>
            <a:off x="6266763" y="3619568"/>
            <a:ext cx="545176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2"/>
          <p:cNvCxnSpPr>
            <a:cxnSpLocks/>
          </p:cNvCxnSpPr>
          <p:nvPr/>
        </p:nvCxnSpPr>
        <p:spPr>
          <a:xfrm>
            <a:off x="6266763" y="4468231"/>
            <a:ext cx="545176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2"/>
          <p:cNvCxnSpPr>
            <a:cxnSpLocks/>
          </p:cNvCxnSpPr>
          <p:nvPr/>
        </p:nvCxnSpPr>
        <p:spPr>
          <a:xfrm>
            <a:off x="6266762" y="5316894"/>
            <a:ext cx="545176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cxnSpLocks/>
          </p:cNvCxnSpPr>
          <p:nvPr/>
        </p:nvCxnSpPr>
        <p:spPr>
          <a:xfrm>
            <a:off x="6203950" y="1779665"/>
            <a:ext cx="558006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EEB7596-EB9B-1A46-84AF-AAB8491DECE2}"/>
              </a:ext>
            </a:extLst>
          </p:cNvPr>
          <p:cNvGrpSpPr/>
          <p:nvPr/>
        </p:nvGrpSpPr>
        <p:grpSpPr>
          <a:xfrm>
            <a:off x="425520" y="4655883"/>
            <a:ext cx="1247605" cy="1372728"/>
            <a:chOff x="464633" y="5055736"/>
            <a:chExt cx="1247605" cy="1372728"/>
          </a:xfrm>
        </p:grpSpPr>
        <p:grpSp>
          <p:nvGrpSpPr>
            <p:cNvPr id="10" name="Group 9"/>
            <p:cNvGrpSpPr/>
            <p:nvPr/>
          </p:nvGrpSpPr>
          <p:grpSpPr>
            <a:xfrm>
              <a:off x="525380" y="5055736"/>
              <a:ext cx="454272" cy="671532"/>
              <a:chOff x="1072753" y="4698016"/>
              <a:chExt cx="828000" cy="1224000"/>
            </a:xfrm>
          </p:grpSpPr>
          <p:grpSp>
            <p:nvGrpSpPr>
              <p:cNvPr id="44" name="Group 48"/>
              <p:cNvGrpSpPr>
                <a:grpSpLocks/>
              </p:cNvGrpSpPr>
              <p:nvPr/>
            </p:nvGrpSpPr>
            <p:grpSpPr bwMode="auto">
              <a:xfrm>
                <a:off x="1075544" y="4698016"/>
                <a:ext cx="358851" cy="568002"/>
                <a:chOff x="2454" y="864"/>
                <a:chExt cx="306" cy="688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69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2506" y="1102"/>
                  <a:ext cx="24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" name="Freeform 50"/>
                <p:cNvSpPr>
                  <a:spLocks/>
                </p:cNvSpPr>
                <p:nvPr/>
              </p:nvSpPr>
              <p:spPr bwMode="auto">
                <a:xfrm>
                  <a:off x="2454" y="1004"/>
                  <a:ext cx="280" cy="354"/>
                </a:xfrm>
                <a:custGeom>
                  <a:avLst/>
                  <a:gdLst>
                    <a:gd name="T0" fmla="*/ 4 w 444"/>
                    <a:gd name="T1" fmla="*/ 21 h 566"/>
                    <a:gd name="T2" fmla="*/ 1 w 444"/>
                    <a:gd name="T3" fmla="*/ 20 h 566"/>
                    <a:gd name="T4" fmla="*/ 1 w 444"/>
                    <a:gd name="T5" fmla="*/ 20 h 566"/>
                    <a:gd name="T6" fmla="*/ 1 w 444"/>
                    <a:gd name="T7" fmla="*/ 19 h 566"/>
                    <a:gd name="T8" fmla="*/ 0 w 444"/>
                    <a:gd name="T9" fmla="*/ 18 h 566"/>
                    <a:gd name="T10" fmla="*/ 1 w 444"/>
                    <a:gd name="T11" fmla="*/ 15 h 566"/>
                    <a:gd name="T12" fmla="*/ 1 w 444"/>
                    <a:gd name="T13" fmla="*/ 13 h 566"/>
                    <a:gd name="T14" fmla="*/ 1 w 444"/>
                    <a:gd name="T15" fmla="*/ 12 h 566"/>
                    <a:gd name="T16" fmla="*/ 1 w 444"/>
                    <a:gd name="T17" fmla="*/ 11 h 566"/>
                    <a:gd name="T18" fmla="*/ 1 w 444"/>
                    <a:gd name="T19" fmla="*/ 9 h 566"/>
                    <a:gd name="T20" fmla="*/ 2 w 444"/>
                    <a:gd name="T21" fmla="*/ 7 h 566"/>
                    <a:gd name="T22" fmla="*/ 3 w 444"/>
                    <a:gd name="T23" fmla="*/ 6 h 566"/>
                    <a:gd name="T24" fmla="*/ 3 w 444"/>
                    <a:gd name="T25" fmla="*/ 5 h 566"/>
                    <a:gd name="T26" fmla="*/ 3 w 444"/>
                    <a:gd name="T27" fmla="*/ 4 h 566"/>
                    <a:gd name="T28" fmla="*/ 3 w 444"/>
                    <a:gd name="T29" fmla="*/ 4 h 566"/>
                    <a:gd name="T30" fmla="*/ 4 w 444"/>
                    <a:gd name="T31" fmla="*/ 3 h 566"/>
                    <a:gd name="T32" fmla="*/ 4 w 444"/>
                    <a:gd name="T33" fmla="*/ 3 h 566"/>
                    <a:gd name="T34" fmla="*/ 5 w 444"/>
                    <a:gd name="T35" fmla="*/ 3 h 566"/>
                    <a:gd name="T36" fmla="*/ 6 w 444"/>
                    <a:gd name="T37" fmla="*/ 2 h 566"/>
                    <a:gd name="T38" fmla="*/ 6 w 444"/>
                    <a:gd name="T39" fmla="*/ 2 h 566"/>
                    <a:gd name="T40" fmla="*/ 6 w 444"/>
                    <a:gd name="T41" fmla="*/ 2 h 566"/>
                    <a:gd name="T42" fmla="*/ 8 w 444"/>
                    <a:gd name="T43" fmla="*/ 1 h 566"/>
                    <a:gd name="T44" fmla="*/ 9 w 444"/>
                    <a:gd name="T45" fmla="*/ 1 h 566"/>
                    <a:gd name="T46" fmla="*/ 10 w 444"/>
                    <a:gd name="T47" fmla="*/ 1 h 566"/>
                    <a:gd name="T48" fmla="*/ 11 w 444"/>
                    <a:gd name="T49" fmla="*/ 0 h 566"/>
                    <a:gd name="T50" fmla="*/ 13 w 444"/>
                    <a:gd name="T51" fmla="*/ 0 h 566"/>
                    <a:gd name="T52" fmla="*/ 13 w 444"/>
                    <a:gd name="T53" fmla="*/ 1 h 566"/>
                    <a:gd name="T54" fmla="*/ 15 w 444"/>
                    <a:gd name="T55" fmla="*/ 1 h 566"/>
                    <a:gd name="T56" fmla="*/ 15 w 444"/>
                    <a:gd name="T57" fmla="*/ 1 h 566"/>
                    <a:gd name="T58" fmla="*/ 16 w 444"/>
                    <a:gd name="T59" fmla="*/ 1 h 566"/>
                    <a:gd name="T60" fmla="*/ 16 w 444"/>
                    <a:gd name="T61" fmla="*/ 1 h 566"/>
                    <a:gd name="T62" fmla="*/ 16 w 444"/>
                    <a:gd name="T63" fmla="*/ 2 h 566"/>
                    <a:gd name="T64" fmla="*/ 18 w 444"/>
                    <a:gd name="T65" fmla="*/ 3 h 566"/>
                    <a:gd name="T66" fmla="*/ 18 w 444"/>
                    <a:gd name="T67" fmla="*/ 3 h 56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444" h="566">
                      <a:moveTo>
                        <a:pt x="102" y="566"/>
                      </a:moveTo>
                      <a:lnTo>
                        <a:pt x="2" y="528"/>
                      </a:lnTo>
                      <a:lnTo>
                        <a:pt x="2" y="510"/>
                      </a:lnTo>
                      <a:lnTo>
                        <a:pt x="0" y="464"/>
                      </a:lnTo>
                      <a:lnTo>
                        <a:pt x="2" y="398"/>
                      </a:lnTo>
                      <a:lnTo>
                        <a:pt x="6" y="358"/>
                      </a:lnTo>
                      <a:lnTo>
                        <a:pt x="10" y="318"/>
                      </a:lnTo>
                      <a:lnTo>
                        <a:pt x="18" y="276"/>
                      </a:lnTo>
                      <a:lnTo>
                        <a:pt x="26" y="234"/>
                      </a:lnTo>
                      <a:lnTo>
                        <a:pt x="40" y="192"/>
                      </a:lnTo>
                      <a:lnTo>
                        <a:pt x="56" y="152"/>
                      </a:lnTo>
                      <a:lnTo>
                        <a:pt x="64" y="134"/>
                      </a:lnTo>
                      <a:lnTo>
                        <a:pt x="76" y="116"/>
                      </a:lnTo>
                      <a:lnTo>
                        <a:pt x="86" y="100"/>
                      </a:lnTo>
                      <a:lnTo>
                        <a:pt x="100" y="84"/>
                      </a:lnTo>
                      <a:lnTo>
                        <a:pt x="112" y="70"/>
                      </a:lnTo>
                      <a:lnTo>
                        <a:pt x="128" y="58"/>
                      </a:lnTo>
                      <a:lnTo>
                        <a:pt x="144" y="46"/>
                      </a:lnTo>
                      <a:lnTo>
                        <a:pt x="160" y="36"/>
                      </a:lnTo>
                      <a:lnTo>
                        <a:pt x="196" y="20"/>
                      </a:lnTo>
                      <a:lnTo>
                        <a:pt x="228" y="10"/>
                      </a:lnTo>
                      <a:lnTo>
                        <a:pt x="258" y="4"/>
                      </a:lnTo>
                      <a:lnTo>
                        <a:pt x="286" y="0"/>
                      </a:lnTo>
                      <a:lnTo>
                        <a:pt x="312" y="0"/>
                      </a:lnTo>
                      <a:lnTo>
                        <a:pt x="334" y="4"/>
                      </a:lnTo>
                      <a:lnTo>
                        <a:pt x="356" y="8"/>
                      </a:lnTo>
                      <a:lnTo>
                        <a:pt x="374" y="14"/>
                      </a:lnTo>
                      <a:lnTo>
                        <a:pt x="390" y="22"/>
                      </a:lnTo>
                      <a:lnTo>
                        <a:pt x="404" y="30"/>
                      </a:lnTo>
                      <a:lnTo>
                        <a:pt x="426" y="46"/>
                      </a:lnTo>
                      <a:lnTo>
                        <a:pt x="440" y="58"/>
                      </a:lnTo>
                      <a:lnTo>
                        <a:pt x="444" y="64"/>
                      </a:lnTo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1" name="Freeform 51"/>
                <p:cNvSpPr>
                  <a:spLocks/>
                </p:cNvSpPr>
                <p:nvPr/>
              </p:nvSpPr>
              <p:spPr bwMode="auto">
                <a:xfrm>
                  <a:off x="2506" y="1023"/>
                  <a:ext cx="254" cy="529"/>
                </a:xfrm>
                <a:custGeom>
                  <a:avLst/>
                  <a:gdLst>
                    <a:gd name="T0" fmla="*/ 130 w 402"/>
                    <a:gd name="T1" fmla="*/ 846 h 846"/>
                    <a:gd name="T2" fmla="*/ 268 w 402"/>
                    <a:gd name="T3" fmla="*/ 812 h 846"/>
                    <a:gd name="T4" fmla="*/ 310 w 402"/>
                    <a:gd name="T5" fmla="*/ 474 h 846"/>
                    <a:gd name="T6" fmla="*/ 376 w 402"/>
                    <a:gd name="T7" fmla="*/ 458 h 846"/>
                    <a:gd name="T8" fmla="*/ 376 w 402"/>
                    <a:gd name="T9" fmla="*/ 458 h 846"/>
                    <a:gd name="T10" fmla="*/ 382 w 402"/>
                    <a:gd name="T11" fmla="*/ 434 h 846"/>
                    <a:gd name="T12" fmla="*/ 392 w 402"/>
                    <a:gd name="T13" fmla="*/ 374 h 846"/>
                    <a:gd name="T14" fmla="*/ 396 w 402"/>
                    <a:gd name="T15" fmla="*/ 334 h 846"/>
                    <a:gd name="T16" fmla="*/ 400 w 402"/>
                    <a:gd name="T17" fmla="*/ 290 h 846"/>
                    <a:gd name="T18" fmla="*/ 402 w 402"/>
                    <a:gd name="T19" fmla="*/ 244 h 846"/>
                    <a:gd name="T20" fmla="*/ 402 w 402"/>
                    <a:gd name="T21" fmla="*/ 196 h 846"/>
                    <a:gd name="T22" fmla="*/ 398 w 402"/>
                    <a:gd name="T23" fmla="*/ 150 h 846"/>
                    <a:gd name="T24" fmla="*/ 394 w 402"/>
                    <a:gd name="T25" fmla="*/ 128 h 846"/>
                    <a:gd name="T26" fmla="*/ 390 w 402"/>
                    <a:gd name="T27" fmla="*/ 108 h 846"/>
                    <a:gd name="T28" fmla="*/ 384 w 402"/>
                    <a:gd name="T29" fmla="*/ 88 h 846"/>
                    <a:gd name="T30" fmla="*/ 376 w 402"/>
                    <a:gd name="T31" fmla="*/ 70 h 846"/>
                    <a:gd name="T32" fmla="*/ 368 w 402"/>
                    <a:gd name="T33" fmla="*/ 52 h 846"/>
                    <a:gd name="T34" fmla="*/ 356 w 402"/>
                    <a:gd name="T35" fmla="*/ 38 h 846"/>
                    <a:gd name="T36" fmla="*/ 344 w 402"/>
                    <a:gd name="T37" fmla="*/ 26 h 846"/>
                    <a:gd name="T38" fmla="*/ 330 w 402"/>
                    <a:gd name="T39" fmla="*/ 14 h 846"/>
                    <a:gd name="T40" fmla="*/ 314 w 402"/>
                    <a:gd name="T41" fmla="*/ 6 h 846"/>
                    <a:gd name="T42" fmla="*/ 296 w 402"/>
                    <a:gd name="T43" fmla="*/ 2 h 846"/>
                    <a:gd name="T44" fmla="*/ 276 w 402"/>
                    <a:gd name="T45" fmla="*/ 0 h 846"/>
                    <a:gd name="T46" fmla="*/ 254 w 402"/>
                    <a:gd name="T47" fmla="*/ 0 h 846"/>
                    <a:gd name="T48" fmla="*/ 230 w 402"/>
                    <a:gd name="T49" fmla="*/ 4 h 846"/>
                    <a:gd name="T50" fmla="*/ 204 w 402"/>
                    <a:gd name="T51" fmla="*/ 12 h 846"/>
                    <a:gd name="T52" fmla="*/ 204 w 402"/>
                    <a:gd name="T53" fmla="*/ 12 h 846"/>
                    <a:gd name="T54" fmla="*/ 180 w 402"/>
                    <a:gd name="T55" fmla="*/ 22 h 846"/>
                    <a:gd name="T56" fmla="*/ 156 w 402"/>
                    <a:gd name="T57" fmla="*/ 34 h 846"/>
                    <a:gd name="T58" fmla="*/ 136 w 402"/>
                    <a:gd name="T59" fmla="*/ 46 h 846"/>
                    <a:gd name="T60" fmla="*/ 118 w 402"/>
                    <a:gd name="T61" fmla="*/ 62 h 846"/>
                    <a:gd name="T62" fmla="*/ 100 w 402"/>
                    <a:gd name="T63" fmla="*/ 78 h 846"/>
                    <a:gd name="T64" fmla="*/ 84 w 402"/>
                    <a:gd name="T65" fmla="*/ 96 h 846"/>
                    <a:gd name="T66" fmla="*/ 72 w 402"/>
                    <a:gd name="T67" fmla="*/ 114 h 846"/>
                    <a:gd name="T68" fmla="*/ 58 w 402"/>
                    <a:gd name="T69" fmla="*/ 134 h 846"/>
                    <a:gd name="T70" fmla="*/ 48 w 402"/>
                    <a:gd name="T71" fmla="*/ 154 h 846"/>
                    <a:gd name="T72" fmla="*/ 38 w 402"/>
                    <a:gd name="T73" fmla="*/ 176 h 846"/>
                    <a:gd name="T74" fmla="*/ 30 w 402"/>
                    <a:gd name="T75" fmla="*/ 198 h 846"/>
                    <a:gd name="T76" fmla="*/ 24 w 402"/>
                    <a:gd name="T77" fmla="*/ 220 h 846"/>
                    <a:gd name="T78" fmla="*/ 12 w 402"/>
                    <a:gd name="T79" fmla="*/ 264 h 846"/>
                    <a:gd name="T80" fmla="*/ 6 w 402"/>
                    <a:gd name="T81" fmla="*/ 310 h 846"/>
                    <a:gd name="T82" fmla="*/ 2 w 402"/>
                    <a:gd name="T83" fmla="*/ 354 h 846"/>
                    <a:gd name="T84" fmla="*/ 0 w 402"/>
                    <a:gd name="T85" fmla="*/ 396 h 846"/>
                    <a:gd name="T86" fmla="*/ 0 w 402"/>
                    <a:gd name="T87" fmla="*/ 434 h 846"/>
                    <a:gd name="T88" fmla="*/ 2 w 402"/>
                    <a:gd name="T89" fmla="*/ 468 h 846"/>
                    <a:gd name="T90" fmla="*/ 8 w 402"/>
                    <a:gd name="T91" fmla="*/ 518 h 846"/>
                    <a:gd name="T92" fmla="*/ 10 w 402"/>
                    <a:gd name="T93" fmla="*/ 536 h 846"/>
                    <a:gd name="T94" fmla="*/ 86 w 402"/>
                    <a:gd name="T95" fmla="*/ 522 h 846"/>
                    <a:gd name="T96" fmla="*/ 130 w 402"/>
                    <a:gd name="T97" fmla="*/ 846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2" h="846">
                      <a:moveTo>
                        <a:pt x="130" y="846"/>
                      </a:moveTo>
                      <a:lnTo>
                        <a:pt x="268" y="812"/>
                      </a:lnTo>
                      <a:lnTo>
                        <a:pt x="310" y="474"/>
                      </a:lnTo>
                      <a:lnTo>
                        <a:pt x="376" y="458"/>
                      </a:lnTo>
                      <a:lnTo>
                        <a:pt x="382" y="434"/>
                      </a:lnTo>
                      <a:lnTo>
                        <a:pt x="392" y="374"/>
                      </a:lnTo>
                      <a:lnTo>
                        <a:pt x="396" y="334"/>
                      </a:lnTo>
                      <a:lnTo>
                        <a:pt x="400" y="290"/>
                      </a:lnTo>
                      <a:lnTo>
                        <a:pt x="402" y="244"/>
                      </a:lnTo>
                      <a:lnTo>
                        <a:pt x="402" y="196"/>
                      </a:lnTo>
                      <a:lnTo>
                        <a:pt x="398" y="150"/>
                      </a:lnTo>
                      <a:lnTo>
                        <a:pt x="394" y="128"/>
                      </a:lnTo>
                      <a:lnTo>
                        <a:pt x="390" y="108"/>
                      </a:lnTo>
                      <a:lnTo>
                        <a:pt x="384" y="88"/>
                      </a:lnTo>
                      <a:lnTo>
                        <a:pt x="376" y="70"/>
                      </a:lnTo>
                      <a:lnTo>
                        <a:pt x="368" y="52"/>
                      </a:lnTo>
                      <a:lnTo>
                        <a:pt x="356" y="38"/>
                      </a:lnTo>
                      <a:lnTo>
                        <a:pt x="344" y="26"/>
                      </a:lnTo>
                      <a:lnTo>
                        <a:pt x="330" y="14"/>
                      </a:lnTo>
                      <a:lnTo>
                        <a:pt x="314" y="6"/>
                      </a:lnTo>
                      <a:lnTo>
                        <a:pt x="296" y="2"/>
                      </a:lnTo>
                      <a:lnTo>
                        <a:pt x="276" y="0"/>
                      </a:lnTo>
                      <a:lnTo>
                        <a:pt x="254" y="0"/>
                      </a:lnTo>
                      <a:lnTo>
                        <a:pt x="230" y="4"/>
                      </a:lnTo>
                      <a:lnTo>
                        <a:pt x="204" y="12"/>
                      </a:lnTo>
                      <a:lnTo>
                        <a:pt x="180" y="22"/>
                      </a:lnTo>
                      <a:lnTo>
                        <a:pt x="156" y="34"/>
                      </a:lnTo>
                      <a:lnTo>
                        <a:pt x="136" y="46"/>
                      </a:lnTo>
                      <a:lnTo>
                        <a:pt x="118" y="62"/>
                      </a:lnTo>
                      <a:lnTo>
                        <a:pt x="100" y="78"/>
                      </a:lnTo>
                      <a:lnTo>
                        <a:pt x="84" y="96"/>
                      </a:lnTo>
                      <a:lnTo>
                        <a:pt x="72" y="114"/>
                      </a:lnTo>
                      <a:lnTo>
                        <a:pt x="58" y="134"/>
                      </a:lnTo>
                      <a:lnTo>
                        <a:pt x="48" y="154"/>
                      </a:lnTo>
                      <a:lnTo>
                        <a:pt x="38" y="176"/>
                      </a:lnTo>
                      <a:lnTo>
                        <a:pt x="30" y="198"/>
                      </a:lnTo>
                      <a:lnTo>
                        <a:pt x="24" y="220"/>
                      </a:lnTo>
                      <a:lnTo>
                        <a:pt x="12" y="264"/>
                      </a:lnTo>
                      <a:lnTo>
                        <a:pt x="6" y="310"/>
                      </a:lnTo>
                      <a:lnTo>
                        <a:pt x="2" y="354"/>
                      </a:lnTo>
                      <a:lnTo>
                        <a:pt x="0" y="396"/>
                      </a:lnTo>
                      <a:lnTo>
                        <a:pt x="0" y="434"/>
                      </a:lnTo>
                      <a:lnTo>
                        <a:pt x="2" y="468"/>
                      </a:lnTo>
                      <a:lnTo>
                        <a:pt x="8" y="518"/>
                      </a:lnTo>
                      <a:lnTo>
                        <a:pt x="10" y="536"/>
                      </a:lnTo>
                      <a:lnTo>
                        <a:pt x="86" y="522"/>
                      </a:lnTo>
                      <a:lnTo>
                        <a:pt x="130" y="846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  <a:defRPr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" name="Freeform 52"/>
                <p:cNvSpPr>
                  <a:spLocks/>
                </p:cNvSpPr>
                <p:nvPr/>
              </p:nvSpPr>
              <p:spPr bwMode="auto">
                <a:xfrm>
                  <a:off x="2520" y="1350"/>
                  <a:ext cx="68" cy="202"/>
                </a:xfrm>
                <a:custGeom>
                  <a:avLst/>
                  <a:gdLst>
                    <a:gd name="T0" fmla="*/ 4 w 108"/>
                    <a:gd name="T1" fmla="*/ 12 h 324"/>
                    <a:gd name="T2" fmla="*/ 1 w 108"/>
                    <a:gd name="T3" fmla="*/ 10 h 324"/>
                    <a:gd name="T4" fmla="*/ 0 w 108"/>
                    <a:gd name="T5" fmla="*/ 1 h 324"/>
                    <a:gd name="T6" fmla="*/ 3 w 108"/>
                    <a:gd name="T7" fmla="*/ 0 h 324"/>
                    <a:gd name="T8" fmla="*/ 4 w 108"/>
                    <a:gd name="T9" fmla="*/ 12 h 3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8" h="324">
                      <a:moveTo>
                        <a:pt x="108" y="324"/>
                      </a:moveTo>
                      <a:lnTo>
                        <a:pt x="14" y="278"/>
                      </a:lnTo>
                      <a:lnTo>
                        <a:pt x="0" y="12"/>
                      </a:lnTo>
                      <a:lnTo>
                        <a:pt x="66" y="0"/>
                      </a:lnTo>
                      <a:lnTo>
                        <a:pt x="108" y="324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2545" y="1213"/>
                  <a:ext cx="15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703" y="1183"/>
                  <a:ext cx="23" cy="133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5" name="Oval 55"/>
                <p:cNvSpPr>
                  <a:spLocks noChangeArrowheads="1"/>
                </p:cNvSpPr>
                <p:nvPr/>
              </p:nvSpPr>
              <p:spPr bwMode="auto">
                <a:xfrm>
                  <a:off x="2538" y="864"/>
                  <a:ext cx="168" cy="168"/>
                </a:xfrm>
                <a:prstGeom prst="ellips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70000"/>
                    </a:spcBef>
                    <a:buClr>
                      <a:schemeClr val="accent1"/>
                    </a:buClr>
                    <a:buFont typeface="Wingdings" pitchFamily="2" charset="2"/>
                    <a:buBlip>
                      <a:blip r:embed="rId2"/>
                    </a:buBlip>
                    <a:defRPr sz="2200">
                      <a:solidFill>
                        <a:schemeClr val="accent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endParaRPr lang="de-DE" altLang="de-DE" sz="180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5" name="Group 48"/>
              <p:cNvGrpSpPr>
                <a:grpSpLocks/>
              </p:cNvGrpSpPr>
              <p:nvPr/>
            </p:nvGrpSpPr>
            <p:grpSpPr bwMode="auto">
              <a:xfrm>
                <a:off x="1541902" y="4698016"/>
                <a:ext cx="358851" cy="568002"/>
                <a:chOff x="2454" y="864"/>
                <a:chExt cx="306" cy="688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62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2506" y="1102"/>
                  <a:ext cx="24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" name="Freeform 50"/>
                <p:cNvSpPr>
                  <a:spLocks/>
                </p:cNvSpPr>
                <p:nvPr/>
              </p:nvSpPr>
              <p:spPr bwMode="auto">
                <a:xfrm>
                  <a:off x="2454" y="1004"/>
                  <a:ext cx="280" cy="354"/>
                </a:xfrm>
                <a:custGeom>
                  <a:avLst/>
                  <a:gdLst>
                    <a:gd name="T0" fmla="*/ 4 w 444"/>
                    <a:gd name="T1" fmla="*/ 21 h 566"/>
                    <a:gd name="T2" fmla="*/ 1 w 444"/>
                    <a:gd name="T3" fmla="*/ 20 h 566"/>
                    <a:gd name="T4" fmla="*/ 1 w 444"/>
                    <a:gd name="T5" fmla="*/ 20 h 566"/>
                    <a:gd name="T6" fmla="*/ 1 w 444"/>
                    <a:gd name="T7" fmla="*/ 19 h 566"/>
                    <a:gd name="T8" fmla="*/ 0 w 444"/>
                    <a:gd name="T9" fmla="*/ 18 h 566"/>
                    <a:gd name="T10" fmla="*/ 1 w 444"/>
                    <a:gd name="T11" fmla="*/ 15 h 566"/>
                    <a:gd name="T12" fmla="*/ 1 w 444"/>
                    <a:gd name="T13" fmla="*/ 13 h 566"/>
                    <a:gd name="T14" fmla="*/ 1 w 444"/>
                    <a:gd name="T15" fmla="*/ 12 h 566"/>
                    <a:gd name="T16" fmla="*/ 1 w 444"/>
                    <a:gd name="T17" fmla="*/ 11 h 566"/>
                    <a:gd name="T18" fmla="*/ 1 w 444"/>
                    <a:gd name="T19" fmla="*/ 9 h 566"/>
                    <a:gd name="T20" fmla="*/ 2 w 444"/>
                    <a:gd name="T21" fmla="*/ 7 h 566"/>
                    <a:gd name="T22" fmla="*/ 3 w 444"/>
                    <a:gd name="T23" fmla="*/ 6 h 566"/>
                    <a:gd name="T24" fmla="*/ 3 w 444"/>
                    <a:gd name="T25" fmla="*/ 5 h 566"/>
                    <a:gd name="T26" fmla="*/ 3 w 444"/>
                    <a:gd name="T27" fmla="*/ 4 h 566"/>
                    <a:gd name="T28" fmla="*/ 3 w 444"/>
                    <a:gd name="T29" fmla="*/ 4 h 566"/>
                    <a:gd name="T30" fmla="*/ 4 w 444"/>
                    <a:gd name="T31" fmla="*/ 3 h 566"/>
                    <a:gd name="T32" fmla="*/ 4 w 444"/>
                    <a:gd name="T33" fmla="*/ 3 h 566"/>
                    <a:gd name="T34" fmla="*/ 5 w 444"/>
                    <a:gd name="T35" fmla="*/ 3 h 566"/>
                    <a:gd name="T36" fmla="*/ 6 w 444"/>
                    <a:gd name="T37" fmla="*/ 2 h 566"/>
                    <a:gd name="T38" fmla="*/ 6 w 444"/>
                    <a:gd name="T39" fmla="*/ 2 h 566"/>
                    <a:gd name="T40" fmla="*/ 6 w 444"/>
                    <a:gd name="T41" fmla="*/ 2 h 566"/>
                    <a:gd name="T42" fmla="*/ 8 w 444"/>
                    <a:gd name="T43" fmla="*/ 1 h 566"/>
                    <a:gd name="T44" fmla="*/ 9 w 444"/>
                    <a:gd name="T45" fmla="*/ 1 h 566"/>
                    <a:gd name="T46" fmla="*/ 10 w 444"/>
                    <a:gd name="T47" fmla="*/ 1 h 566"/>
                    <a:gd name="T48" fmla="*/ 11 w 444"/>
                    <a:gd name="T49" fmla="*/ 0 h 566"/>
                    <a:gd name="T50" fmla="*/ 13 w 444"/>
                    <a:gd name="T51" fmla="*/ 0 h 566"/>
                    <a:gd name="T52" fmla="*/ 13 w 444"/>
                    <a:gd name="T53" fmla="*/ 1 h 566"/>
                    <a:gd name="T54" fmla="*/ 15 w 444"/>
                    <a:gd name="T55" fmla="*/ 1 h 566"/>
                    <a:gd name="T56" fmla="*/ 15 w 444"/>
                    <a:gd name="T57" fmla="*/ 1 h 566"/>
                    <a:gd name="T58" fmla="*/ 16 w 444"/>
                    <a:gd name="T59" fmla="*/ 1 h 566"/>
                    <a:gd name="T60" fmla="*/ 16 w 444"/>
                    <a:gd name="T61" fmla="*/ 1 h 566"/>
                    <a:gd name="T62" fmla="*/ 16 w 444"/>
                    <a:gd name="T63" fmla="*/ 2 h 566"/>
                    <a:gd name="T64" fmla="*/ 18 w 444"/>
                    <a:gd name="T65" fmla="*/ 3 h 566"/>
                    <a:gd name="T66" fmla="*/ 18 w 444"/>
                    <a:gd name="T67" fmla="*/ 3 h 56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444" h="566">
                      <a:moveTo>
                        <a:pt x="102" y="566"/>
                      </a:moveTo>
                      <a:lnTo>
                        <a:pt x="2" y="528"/>
                      </a:lnTo>
                      <a:lnTo>
                        <a:pt x="2" y="510"/>
                      </a:lnTo>
                      <a:lnTo>
                        <a:pt x="0" y="464"/>
                      </a:lnTo>
                      <a:lnTo>
                        <a:pt x="2" y="398"/>
                      </a:lnTo>
                      <a:lnTo>
                        <a:pt x="6" y="358"/>
                      </a:lnTo>
                      <a:lnTo>
                        <a:pt x="10" y="318"/>
                      </a:lnTo>
                      <a:lnTo>
                        <a:pt x="18" y="276"/>
                      </a:lnTo>
                      <a:lnTo>
                        <a:pt x="26" y="234"/>
                      </a:lnTo>
                      <a:lnTo>
                        <a:pt x="40" y="192"/>
                      </a:lnTo>
                      <a:lnTo>
                        <a:pt x="56" y="152"/>
                      </a:lnTo>
                      <a:lnTo>
                        <a:pt x="64" y="134"/>
                      </a:lnTo>
                      <a:lnTo>
                        <a:pt x="76" y="116"/>
                      </a:lnTo>
                      <a:lnTo>
                        <a:pt x="86" y="100"/>
                      </a:lnTo>
                      <a:lnTo>
                        <a:pt x="100" y="84"/>
                      </a:lnTo>
                      <a:lnTo>
                        <a:pt x="112" y="70"/>
                      </a:lnTo>
                      <a:lnTo>
                        <a:pt x="128" y="58"/>
                      </a:lnTo>
                      <a:lnTo>
                        <a:pt x="144" y="46"/>
                      </a:lnTo>
                      <a:lnTo>
                        <a:pt x="160" y="36"/>
                      </a:lnTo>
                      <a:lnTo>
                        <a:pt x="196" y="20"/>
                      </a:lnTo>
                      <a:lnTo>
                        <a:pt x="228" y="10"/>
                      </a:lnTo>
                      <a:lnTo>
                        <a:pt x="258" y="4"/>
                      </a:lnTo>
                      <a:lnTo>
                        <a:pt x="286" y="0"/>
                      </a:lnTo>
                      <a:lnTo>
                        <a:pt x="312" y="0"/>
                      </a:lnTo>
                      <a:lnTo>
                        <a:pt x="334" y="4"/>
                      </a:lnTo>
                      <a:lnTo>
                        <a:pt x="356" y="8"/>
                      </a:lnTo>
                      <a:lnTo>
                        <a:pt x="374" y="14"/>
                      </a:lnTo>
                      <a:lnTo>
                        <a:pt x="390" y="22"/>
                      </a:lnTo>
                      <a:lnTo>
                        <a:pt x="404" y="30"/>
                      </a:lnTo>
                      <a:lnTo>
                        <a:pt x="426" y="46"/>
                      </a:lnTo>
                      <a:lnTo>
                        <a:pt x="440" y="58"/>
                      </a:lnTo>
                      <a:lnTo>
                        <a:pt x="444" y="64"/>
                      </a:lnTo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" name="Freeform 51"/>
                <p:cNvSpPr>
                  <a:spLocks/>
                </p:cNvSpPr>
                <p:nvPr/>
              </p:nvSpPr>
              <p:spPr bwMode="auto">
                <a:xfrm>
                  <a:off x="2506" y="1023"/>
                  <a:ext cx="254" cy="529"/>
                </a:xfrm>
                <a:custGeom>
                  <a:avLst/>
                  <a:gdLst>
                    <a:gd name="T0" fmla="*/ 130 w 402"/>
                    <a:gd name="T1" fmla="*/ 846 h 846"/>
                    <a:gd name="T2" fmla="*/ 268 w 402"/>
                    <a:gd name="T3" fmla="*/ 812 h 846"/>
                    <a:gd name="T4" fmla="*/ 310 w 402"/>
                    <a:gd name="T5" fmla="*/ 474 h 846"/>
                    <a:gd name="T6" fmla="*/ 376 w 402"/>
                    <a:gd name="T7" fmla="*/ 458 h 846"/>
                    <a:gd name="T8" fmla="*/ 376 w 402"/>
                    <a:gd name="T9" fmla="*/ 458 h 846"/>
                    <a:gd name="T10" fmla="*/ 382 w 402"/>
                    <a:gd name="T11" fmla="*/ 434 h 846"/>
                    <a:gd name="T12" fmla="*/ 392 w 402"/>
                    <a:gd name="T13" fmla="*/ 374 h 846"/>
                    <a:gd name="T14" fmla="*/ 396 w 402"/>
                    <a:gd name="T15" fmla="*/ 334 h 846"/>
                    <a:gd name="T16" fmla="*/ 400 w 402"/>
                    <a:gd name="T17" fmla="*/ 290 h 846"/>
                    <a:gd name="T18" fmla="*/ 402 w 402"/>
                    <a:gd name="T19" fmla="*/ 244 h 846"/>
                    <a:gd name="T20" fmla="*/ 402 w 402"/>
                    <a:gd name="T21" fmla="*/ 196 h 846"/>
                    <a:gd name="T22" fmla="*/ 398 w 402"/>
                    <a:gd name="T23" fmla="*/ 150 h 846"/>
                    <a:gd name="T24" fmla="*/ 394 w 402"/>
                    <a:gd name="T25" fmla="*/ 128 h 846"/>
                    <a:gd name="T26" fmla="*/ 390 w 402"/>
                    <a:gd name="T27" fmla="*/ 108 h 846"/>
                    <a:gd name="T28" fmla="*/ 384 w 402"/>
                    <a:gd name="T29" fmla="*/ 88 h 846"/>
                    <a:gd name="T30" fmla="*/ 376 w 402"/>
                    <a:gd name="T31" fmla="*/ 70 h 846"/>
                    <a:gd name="T32" fmla="*/ 368 w 402"/>
                    <a:gd name="T33" fmla="*/ 52 h 846"/>
                    <a:gd name="T34" fmla="*/ 356 w 402"/>
                    <a:gd name="T35" fmla="*/ 38 h 846"/>
                    <a:gd name="T36" fmla="*/ 344 w 402"/>
                    <a:gd name="T37" fmla="*/ 26 h 846"/>
                    <a:gd name="T38" fmla="*/ 330 w 402"/>
                    <a:gd name="T39" fmla="*/ 14 h 846"/>
                    <a:gd name="T40" fmla="*/ 314 w 402"/>
                    <a:gd name="T41" fmla="*/ 6 h 846"/>
                    <a:gd name="T42" fmla="*/ 296 w 402"/>
                    <a:gd name="T43" fmla="*/ 2 h 846"/>
                    <a:gd name="T44" fmla="*/ 276 w 402"/>
                    <a:gd name="T45" fmla="*/ 0 h 846"/>
                    <a:gd name="T46" fmla="*/ 254 w 402"/>
                    <a:gd name="T47" fmla="*/ 0 h 846"/>
                    <a:gd name="T48" fmla="*/ 230 w 402"/>
                    <a:gd name="T49" fmla="*/ 4 h 846"/>
                    <a:gd name="T50" fmla="*/ 204 w 402"/>
                    <a:gd name="T51" fmla="*/ 12 h 846"/>
                    <a:gd name="T52" fmla="*/ 204 w 402"/>
                    <a:gd name="T53" fmla="*/ 12 h 846"/>
                    <a:gd name="T54" fmla="*/ 180 w 402"/>
                    <a:gd name="T55" fmla="*/ 22 h 846"/>
                    <a:gd name="T56" fmla="*/ 156 w 402"/>
                    <a:gd name="T57" fmla="*/ 34 h 846"/>
                    <a:gd name="T58" fmla="*/ 136 w 402"/>
                    <a:gd name="T59" fmla="*/ 46 h 846"/>
                    <a:gd name="T60" fmla="*/ 118 w 402"/>
                    <a:gd name="T61" fmla="*/ 62 h 846"/>
                    <a:gd name="T62" fmla="*/ 100 w 402"/>
                    <a:gd name="T63" fmla="*/ 78 h 846"/>
                    <a:gd name="T64" fmla="*/ 84 w 402"/>
                    <a:gd name="T65" fmla="*/ 96 h 846"/>
                    <a:gd name="T66" fmla="*/ 72 w 402"/>
                    <a:gd name="T67" fmla="*/ 114 h 846"/>
                    <a:gd name="T68" fmla="*/ 58 w 402"/>
                    <a:gd name="T69" fmla="*/ 134 h 846"/>
                    <a:gd name="T70" fmla="*/ 48 w 402"/>
                    <a:gd name="T71" fmla="*/ 154 h 846"/>
                    <a:gd name="T72" fmla="*/ 38 w 402"/>
                    <a:gd name="T73" fmla="*/ 176 h 846"/>
                    <a:gd name="T74" fmla="*/ 30 w 402"/>
                    <a:gd name="T75" fmla="*/ 198 h 846"/>
                    <a:gd name="T76" fmla="*/ 24 w 402"/>
                    <a:gd name="T77" fmla="*/ 220 h 846"/>
                    <a:gd name="T78" fmla="*/ 12 w 402"/>
                    <a:gd name="T79" fmla="*/ 264 h 846"/>
                    <a:gd name="T80" fmla="*/ 6 w 402"/>
                    <a:gd name="T81" fmla="*/ 310 h 846"/>
                    <a:gd name="T82" fmla="*/ 2 w 402"/>
                    <a:gd name="T83" fmla="*/ 354 h 846"/>
                    <a:gd name="T84" fmla="*/ 0 w 402"/>
                    <a:gd name="T85" fmla="*/ 396 h 846"/>
                    <a:gd name="T86" fmla="*/ 0 w 402"/>
                    <a:gd name="T87" fmla="*/ 434 h 846"/>
                    <a:gd name="T88" fmla="*/ 2 w 402"/>
                    <a:gd name="T89" fmla="*/ 468 h 846"/>
                    <a:gd name="T90" fmla="*/ 8 w 402"/>
                    <a:gd name="T91" fmla="*/ 518 h 846"/>
                    <a:gd name="T92" fmla="*/ 10 w 402"/>
                    <a:gd name="T93" fmla="*/ 536 h 846"/>
                    <a:gd name="T94" fmla="*/ 86 w 402"/>
                    <a:gd name="T95" fmla="*/ 522 h 846"/>
                    <a:gd name="T96" fmla="*/ 130 w 402"/>
                    <a:gd name="T97" fmla="*/ 846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2" h="846">
                      <a:moveTo>
                        <a:pt x="130" y="846"/>
                      </a:moveTo>
                      <a:lnTo>
                        <a:pt x="268" y="812"/>
                      </a:lnTo>
                      <a:lnTo>
                        <a:pt x="310" y="474"/>
                      </a:lnTo>
                      <a:lnTo>
                        <a:pt x="376" y="458"/>
                      </a:lnTo>
                      <a:lnTo>
                        <a:pt x="382" y="434"/>
                      </a:lnTo>
                      <a:lnTo>
                        <a:pt x="392" y="374"/>
                      </a:lnTo>
                      <a:lnTo>
                        <a:pt x="396" y="334"/>
                      </a:lnTo>
                      <a:lnTo>
                        <a:pt x="400" y="290"/>
                      </a:lnTo>
                      <a:lnTo>
                        <a:pt x="402" y="244"/>
                      </a:lnTo>
                      <a:lnTo>
                        <a:pt x="402" y="196"/>
                      </a:lnTo>
                      <a:lnTo>
                        <a:pt x="398" y="150"/>
                      </a:lnTo>
                      <a:lnTo>
                        <a:pt x="394" y="128"/>
                      </a:lnTo>
                      <a:lnTo>
                        <a:pt x="390" y="108"/>
                      </a:lnTo>
                      <a:lnTo>
                        <a:pt x="384" y="88"/>
                      </a:lnTo>
                      <a:lnTo>
                        <a:pt x="376" y="70"/>
                      </a:lnTo>
                      <a:lnTo>
                        <a:pt x="368" y="52"/>
                      </a:lnTo>
                      <a:lnTo>
                        <a:pt x="356" y="38"/>
                      </a:lnTo>
                      <a:lnTo>
                        <a:pt x="344" y="26"/>
                      </a:lnTo>
                      <a:lnTo>
                        <a:pt x="330" y="14"/>
                      </a:lnTo>
                      <a:lnTo>
                        <a:pt x="314" y="6"/>
                      </a:lnTo>
                      <a:lnTo>
                        <a:pt x="296" y="2"/>
                      </a:lnTo>
                      <a:lnTo>
                        <a:pt x="276" y="0"/>
                      </a:lnTo>
                      <a:lnTo>
                        <a:pt x="254" y="0"/>
                      </a:lnTo>
                      <a:lnTo>
                        <a:pt x="230" y="4"/>
                      </a:lnTo>
                      <a:lnTo>
                        <a:pt x="204" y="12"/>
                      </a:lnTo>
                      <a:lnTo>
                        <a:pt x="180" y="22"/>
                      </a:lnTo>
                      <a:lnTo>
                        <a:pt x="156" y="34"/>
                      </a:lnTo>
                      <a:lnTo>
                        <a:pt x="136" y="46"/>
                      </a:lnTo>
                      <a:lnTo>
                        <a:pt x="118" y="62"/>
                      </a:lnTo>
                      <a:lnTo>
                        <a:pt x="100" y="78"/>
                      </a:lnTo>
                      <a:lnTo>
                        <a:pt x="84" y="96"/>
                      </a:lnTo>
                      <a:lnTo>
                        <a:pt x="72" y="114"/>
                      </a:lnTo>
                      <a:lnTo>
                        <a:pt x="58" y="134"/>
                      </a:lnTo>
                      <a:lnTo>
                        <a:pt x="48" y="154"/>
                      </a:lnTo>
                      <a:lnTo>
                        <a:pt x="38" y="176"/>
                      </a:lnTo>
                      <a:lnTo>
                        <a:pt x="30" y="198"/>
                      </a:lnTo>
                      <a:lnTo>
                        <a:pt x="24" y="220"/>
                      </a:lnTo>
                      <a:lnTo>
                        <a:pt x="12" y="264"/>
                      </a:lnTo>
                      <a:lnTo>
                        <a:pt x="6" y="310"/>
                      </a:lnTo>
                      <a:lnTo>
                        <a:pt x="2" y="354"/>
                      </a:lnTo>
                      <a:lnTo>
                        <a:pt x="0" y="396"/>
                      </a:lnTo>
                      <a:lnTo>
                        <a:pt x="0" y="434"/>
                      </a:lnTo>
                      <a:lnTo>
                        <a:pt x="2" y="468"/>
                      </a:lnTo>
                      <a:lnTo>
                        <a:pt x="8" y="518"/>
                      </a:lnTo>
                      <a:lnTo>
                        <a:pt x="10" y="536"/>
                      </a:lnTo>
                      <a:lnTo>
                        <a:pt x="86" y="522"/>
                      </a:lnTo>
                      <a:lnTo>
                        <a:pt x="130" y="846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  <a:defRPr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" name="Freeform 52"/>
                <p:cNvSpPr>
                  <a:spLocks/>
                </p:cNvSpPr>
                <p:nvPr/>
              </p:nvSpPr>
              <p:spPr bwMode="auto">
                <a:xfrm>
                  <a:off x="2520" y="1350"/>
                  <a:ext cx="68" cy="202"/>
                </a:xfrm>
                <a:custGeom>
                  <a:avLst/>
                  <a:gdLst>
                    <a:gd name="T0" fmla="*/ 4 w 108"/>
                    <a:gd name="T1" fmla="*/ 12 h 324"/>
                    <a:gd name="T2" fmla="*/ 1 w 108"/>
                    <a:gd name="T3" fmla="*/ 10 h 324"/>
                    <a:gd name="T4" fmla="*/ 0 w 108"/>
                    <a:gd name="T5" fmla="*/ 1 h 324"/>
                    <a:gd name="T6" fmla="*/ 3 w 108"/>
                    <a:gd name="T7" fmla="*/ 0 h 324"/>
                    <a:gd name="T8" fmla="*/ 4 w 108"/>
                    <a:gd name="T9" fmla="*/ 12 h 3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8" h="324">
                      <a:moveTo>
                        <a:pt x="108" y="324"/>
                      </a:moveTo>
                      <a:lnTo>
                        <a:pt x="14" y="278"/>
                      </a:lnTo>
                      <a:lnTo>
                        <a:pt x="0" y="12"/>
                      </a:lnTo>
                      <a:lnTo>
                        <a:pt x="66" y="0"/>
                      </a:lnTo>
                      <a:lnTo>
                        <a:pt x="108" y="324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2545" y="1213"/>
                  <a:ext cx="15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7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703" y="1183"/>
                  <a:ext cx="23" cy="133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" name="Oval 55"/>
                <p:cNvSpPr>
                  <a:spLocks noChangeArrowheads="1"/>
                </p:cNvSpPr>
                <p:nvPr/>
              </p:nvSpPr>
              <p:spPr bwMode="auto">
                <a:xfrm>
                  <a:off x="2538" y="864"/>
                  <a:ext cx="168" cy="168"/>
                </a:xfrm>
                <a:prstGeom prst="ellips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70000"/>
                    </a:spcBef>
                    <a:buClr>
                      <a:schemeClr val="accent1"/>
                    </a:buClr>
                    <a:buFont typeface="Wingdings" pitchFamily="2" charset="2"/>
                    <a:buBlip>
                      <a:blip r:embed="rId2"/>
                    </a:buBlip>
                    <a:defRPr sz="2200">
                      <a:solidFill>
                        <a:schemeClr val="accent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endParaRPr lang="de-DE" altLang="de-DE" sz="180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6" name="Group 48"/>
              <p:cNvGrpSpPr>
                <a:grpSpLocks/>
              </p:cNvGrpSpPr>
              <p:nvPr/>
            </p:nvGrpSpPr>
            <p:grpSpPr bwMode="auto">
              <a:xfrm>
                <a:off x="1072753" y="5354014"/>
                <a:ext cx="358851" cy="568002"/>
                <a:chOff x="2454" y="864"/>
                <a:chExt cx="306" cy="688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55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2506" y="1102"/>
                  <a:ext cx="24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" name="Freeform 50"/>
                <p:cNvSpPr>
                  <a:spLocks/>
                </p:cNvSpPr>
                <p:nvPr/>
              </p:nvSpPr>
              <p:spPr bwMode="auto">
                <a:xfrm>
                  <a:off x="2454" y="1004"/>
                  <a:ext cx="280" cy="354"/>
                </a:xfrm>
                <a:custGeom>
                  <a:avLst/>
                  <a:gdLst>
                    <a:gd name="T0" fmla="*/ 4 w 444"/>
                    <a:gd name="T1" fmla="*/ 21 h 566"/>
                    <a:gd name="T2" fmla="*/ 1 w 444"/>
                    <a:gd name="T3" fmla="*/ 20 h 566"/>
                    <a:gd name="T4" fmla="*/ 1 w 444"/>
                    <a:gd name="T5" fmla="*/ 20 h 566"/>
                    <a:gd name="T6" fmla="*/ 1 w 444"/>
                    <a:gd name="T7" fmla="*/ 19 h 566"/>
                    <a:gd name="T8" fmla="*/ 0 w 444"/>
                    <a:gd name="T9" fmla="*/ 18 h 566"/>
                    <a:gd name="T10" fmla="*/ 1 w 444"/>
                    <a:gd name="T11" fmla="*/ 15 h 566"/>
                    <a:gd name="T12" fmla="*/ 1 w 444"/>
                    <a:gd name="T13" fmla="*/ 13 h 566"/>
                    <a:gd name="T14" fmla="*/ 1 w 444"/>
                    <a:gd name="T15" fmla="*/ 12 h 566"/>
                    <a:gd name="T16" fmla="*/ 1 w 444"/>
                    <a:gd name="T17" fmla="*/ 11 h 566"/>
                    <a:gd name="T18" fmla="*/ 1 w 444"/>
                    <a:gd name="T19" fmla="*/ 9 h 566"/>
                    <a:gd name="T20" fmla="*/ 2 w 444"/>
                    <a:gd name="T21" fmla="*/ 7 h 566"/>
                    <a:gd name="T22" fmla="*/ 3 w 444"/>
                    <a:gd name="T23" fmla="*/ 6 h 566"/>
                    <a:gd name="T24" fmla="*/ 3 w 444"/>
                    <a:gd name="T25" fmla="*/ 5 h 566"/>
                    <a:gd name="T26" fmla="*/ 3 w 444"/>
                    <a:gd name="T27" fmla="*/ 4 h 566"/>
                    <a:gd name="T28" fmla="*/ 3 w 444"/>
                    <a:gd name="T29" fmla="*/ 4 h 566"/>
                    <a:gd name="T30" fmla="*/ 4 w 444"/>
                    <a:gd name="T31" fmla="*/ 3 h 566"/>
                    <a:gd name="T32" fmla="*/ 4 w 444"/>
                    <a:gd name="T33" fmla="*/ 3 h 566"/>
                    <a:gd name="T34" fmla="*/ 5 w 444"/>
                    <a:gd name="T35" fmla="*/ 3 h 566"/>
                    <a:gd name="T36" fmla="*/ 6 w 444"/>
                    <a:gd name="T37" fmla="*/ 2 h 566"/>
                    <a:gd name="T38" fmla="*/ 6 w 444"/>
                    <a:gd name="T39" fmla="*/ 2 h 566"/>
                    <a:gd name="T40" fmla="*/ 6 w 444"/>
                    <a:gd name="T41" fmla="*/ 2 h 566"/>
                    <a:gd name="T42" fmla="*/ 8 w 444"/>
                    <a:gd name="T43" fmla="*/ 1 h 566"/>
                    <a:gd name="T44" fmla="*/ 9 w 444"/>
                    <a:gd name="T45" fmla="*/ 1 h 566"/>
                    <a:gd name="T46" fmla="*/ 10 w 444"/>
                    <a:gd name="T47" fmla="*/ 1 h 566"/>
                    <a:gd name="T48" fmla="*/ 11 w 444"/>
                    <a:gd name="T49" fmla="*/ 0 h 566"/>
                    <a:gd name="T50" fmla="*/ 13 w 444"/>
                    <a:gd name="T51" fmla="*/ 0 h 566"/>
                    <a:gd name="T52" fmla="*/ 13 w 444"/>
                    <a:gd name="T53" fmla="*/ 1 h 566"/>
                    <a:gd name="T54" fmla="*/ 15 w 444"/>
                    <a:gd name="T55" fmla="*/ 1 h 566"/>
                    <a:gd name="T56" fmla="*/ 15 w 444"/>
                    <a:gd name="T57" fmla="*/ 1 h 566"/>
                    <a:gd name="T58" fmla="*/ 16 w 444"/>
                    <a:gd name="T59" fmla="*/ 1 h 566"/>
                    <a:gd name="T60" fmla="*/ 16 w 444"/>
                    <a:gd name="T61" fmla="*/ 1 h 566"/>
                    <a:gd name="T62" fmla="*/ 16 w 444"/>
                    <a:gd name="T63" fmla="*/ 2 h 566"/>
                    <a:gd name="T64" fmla="*/ 18 w 444"/>
                    <a:gd name="T65" fmla="*/ 3 h 566"/>
                    <a:gd name="T66" fmla="*/ 18 w 444"/>
                    <a:gd name="T67" fmla="*/ 3 h 56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444" h="566">
                      <a:moveTo>
                        <a:pt x="102" y="566"/>
                      </a:moveTo>
                      <a:lnTo>
                        <a:pt x="2" y="528"/>
                      </a:lnTo>
                      <a:lnTo>
                        <a:pt x="2" y="510"/>
                      </a:lnTo>
                      <a:lnTo>
                        <a:pt x="0" y="464"/>
                      </a:lnTo>
                      <a:lnTo>
                        <a:pt x="2" y="398"/>
                      </a:lnTo>
                      <a:lnTo>
                        <a:pt x="6" y="358"/>
                      </a:lnTo>
                      <a:lnTo>
                        <a:pt x="10" y="318"/>
                      </a:lnTo>
                      <a:lnTo>
                        <a:pt x="18" y="276"/>
                      </a:lnTo>
                      <a:lnTo>
                        <a:pt x="26" y="234"/>
                      </a:lnTo>
                      <a:lnTo>
                        <a:pt x="40" y="192"/>
                      </a:lnTo>
                      <a:lnTo>
                        <a:pt x="56" y="152"/>
                      </a:lnTo>
                      <a:lnTo>
                        <a:pt x="64" y="134"/>
                      </a:lnTo>
                      <a:lnTo>
                        <a:pt x="76" y="116"/>
                      </a:lnTo>
                      <a:lnTo>
                        <a:pt x="86" y="100"/>
                      </a:lnTo>
                      <a:lnTo>
                        <a:pt x="100" y="84"/>
                      </a:lnTo>
                      <a:lnTo>
                        <a:pt x="112" y="70"/>
                      </a:lnTo>
                      <a:lnTo>
                        <a:pt x="128" y="58"/>
                      </a:lnTo>
                      <a:lnTo>
                        <a:pt x="144" y="46"/>
                      </a:lnTo>
                      <a:lnTo>
                        <a:pt x="160" y="36"/>
                      </a:lnTo>
                      <a:lnTo>
                        <a:pt x="196" y="20"/>
                      </a:lnTo>
                      <a:lnTo>
                        <a:pt x="228" y="10"/>
                      </a:lnTo>
                      <a:lnTo>
                        <a:pt x="258" y="4"/>
                      </a:lnTo>
                      <a:lnTo>
                        <a:pt x="286" y="0"/>
                      </a:lnTo>
                      <a:lnTo>
                        <a:pt x="312" y="0"/>
                      </a:lnTo>
                      <a:lnTo>
                        <a:pt x="334" y="4"/>
                      </a:lnTo>
                      <a:lnTo>
                        <a:pt x="356" y="8"/>
                      </a:lnTo>
                      <a:lnTo>
                        <a:pt x="374" y="14"/>
                      </a:lnTo>
                      <a:lnTo>
                        <a:pt x="390" y="22"/>
                      </a:lnTo>
                      <a:lnTo>
                        <a:pt x="404" y="30"/>
                      </a:lnTo>
                      <a:lnTo>
                        <a:pt x="426" y="46"/>
                      </a:lnTo>
                      <a:lnTo>
                        <a:pt x="440" y="58"/>
                      </a:lnTo>
                      <a:lnTo>
                        <a:pt x="444" y="64"/>
                      </a:lnTo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Freeform 51"/>
                <p:cNvSpPr>
                  <a:spLocks/>
                </p:cNvSpPr>
                <p:nvPr/>
              </p:nvSpPr>
              <p:spPr bwMode="auto">
                <a:xfrm>
                  <a:off x="2506" y="1023"/>
                  <a:ext cx="254" cy="529"/>
                </a:xfrm>
                <a:custGeom>
                  <a:avLst/>
                  <a:gdLst>
                    <a:gd name="T0" fmla="*/ 130 w 402"/>
                    <a:gd name="T1" fmla="*/ 846 h 846"/>
                    <a:gd name="T2" fmla="*/ 268 w 402"/>
                    <a:gd name="T3" fmla="*/ 812 h 846"/>
                    <a:gd name="T4" fmla="*/ 310 w 402"/>
                    <a:gd name="T5" fmla="*/ 474 h 846"/>
                    <a:gd name="T6" fmla="*/ 376 w 402"/>
                    <a:gd name="T7" fmla="*/ 458 h 846"/>
                    <a:gd name="T8" fmla="*/ 376 w 402"/>
                    <a:gd name="T9" fmla="*/ 458 h 846"/>
                    <a:gd name="T10" fmla="*/ 382 w 402"/>
                    <a:gd name="T11" fmla="*/ 434 h 846"/>
                    <a:gd name="T12" fmla="*/ 392 w 402"/>
                    <a:gd name="T13" fmla="*/ 374 h 846"/>
                    <a:gd name="T14" fmla="*/ 396 w 402"/>
                    <a:gd name="T15" fmla="*/ 334 h 846"/>
                    <a:gd name="T16" fmla="*/ 400 w 402"/>
                    <a:gd name="T17" fmla="*/ 290 h 846"/>
                    <a:gd name="T18" fmla="*/ 402 w 402"/>
                    <a:gd name="T19" fmla="*/ 244 h 846"/>
                    <a:gd name="T20" fmla="*/ 402 w 402"/>
                    <a:gd name="T21" fmla="*/ 196 h 846"/>
                    <a:gd name="T22" fmla="*/ 398 w 402"/>
                    <a:gd name="T23" fmla="*/ 150 h 846"/>
                    <a:gd name="T24" fmla="*/ 394 w 402"/>
                    <a:gd name="T25" fmla="*/ 128 h 846"/>
                    <a:gd name="T26" fmla="*/ 390 w 402"/>
                    <a:gd name="T27" fmla="*/ 108 h 846"/>
                    <a:gd name="T28" fmla="*/ 384 w 402"/>
                    <a:gd name="T29" fmla="*/ 88 h 846"/>
                    <a:gd name="T30" fmla="*/ 376 w 402"/>
                    <a:gd name="T31" fmla="*/ 70 h 846"/>
                    <a:gd name="T32" fmla="*/ 368 w 402"/>
                    <a:gd name="T33" fmla="*/ 52 h 846"/>
                    <a:gd name="T34" fmla="*/ 356 w 402"/>
                    <a:gd name="T35" fmla="*/ 38 h 846"/>
                    <a:gd name="T36" fmla="*/ 344 w 402"/>
                    <a:gd name="T37" fmla="*/ 26 h 846"/>
                    <a:gd name="T38" fmla="*/ 330 w 402"/>
                    <a:gd name="T39" fmla="*/ 14 h 846"/>
                    <a:gd name="T40" fmla="*/ 314 w 402"/>
                    <a:gd name="T41" fmla="*/ 6 h 846"/>
                    <a:gd name="T42" fmla="*/ 296 w 402"/>
                    <a:gd name="T43" fmla="*/ 2 h 846"/>
                    <a:gd name="T44" fmla="*/ 276 w 402"/>
                    <a:gd name="T45" fmla="*/ 0 h 846"/>
                    <a:gd name="T46" fmla="*/ 254 w 402"/>
                    <a:gd name="T47" fmla="*/ 0 h 846"/>
                    <a:gd name="T48" fmla="*/ 230 w 402"/>
                    <a:gd name="T49" fmla="*/ 4 h 846"/>
                    <a:gd name="T50" fmla="*/ 204 w 402"/>
                    <a:gd name="T51" fmla="*/ 12 h 846"/>
                    <a:gd name="T52" fmla="*/ 204 w 402"/>
                    <a:gd name="T53" fmla="*/ 12 h 846"/>
                    <a:gd name="T54" fmla="*/ 180 w 402"/>
                    <a:gd name="T55" fmla="*/ 22 h 846"/>
                    <a:gd name="T56" fmla="*/ 156 w 402"/>
                    <a:gd name="T57" fmla="*/ 34 h 846"/>
                    <a:gd name="T58" fmla="*/ 136 w 402"/>
                    <a:gd name="T59" fmla="*/ 46 h 846"/>
                    <a:gd name="T60" fmla="*/ 118 w 402"/>
                    <a:gd name="T61" fmla="*/ 62 h 846"/>
                    <a:gd name="T62" fmla="*/ 100 w 402"/>
                    <a:gd name="T63" fmla="*/ 78 h 846"/>
                    <a:gd name="T64" fmla="*/ 84 w 402"/>
                    <a:gd name="T65" fmla="*/ 96 h 846"/>
                    <a:gd name="T66" fmla="*/ 72 w 402"/>
                    <a:gd name="T67" fmla="*/ 114 h 846"/>
                    <a:gd name="T68" fmla="*/ 58 w 402"/>
                    <a:gd name="T69" fmla="*/ 134 h 846"/>
                    <a:gd name="T70" fmla="*/ 48 w 402"/>
                    <a:gd name="T71" fmla="*/ 154 h 846"/>
                    <a:gd name="T72" fmla="*/ 38 w 402"/>
                    <a:gd name="T73" fmla="*/ 176 h 846"/>
                    <a:gd name="T74" fmla="*/ 30 w 402"/>
                    <a:gd name="T75" fmla="*/ 198 h 846"/>
                    <a:gd name="T76" fmla="*/ 24 w 402"/>
                    <a:gd name="T77" fmla="*/ 220 h 846"/>
                    <a:gd name="T78" fmla="*/ 12 w 402"/>
                    <a:gd name="T79" fmla="*/ 264 h 846"/>
                    <a:gd name="T80" fmla="*/ 6 w 402"/>
                    <a:gd name="T81" fmla="*/ 310 h 846"/>
                    <a:gd name="T82" fmla="*/ 2 w 402"/>
                    <a:gd name="T83" fmla="*/ 354 h 846"/>
                    <a:gd name="T84" fmla="*/ 0 w 402"/>
                    <a:gd name="T85" fmla="*/ 396 h 846"/>
                    <a:gd name="T86" fmla="*/ 0 w 402"/>
                    <a:gd name="T87" fmla="*/ 434 h 846"/>
                    <a:gd name="T88" fmla="*/ 2 w 402"/>
                    <a:gd name="T89" fmla="*/ 468 h 846"/>
                    <a:gd name="T90" fmla="*/ 8 w 402"/>
                    <a:gd name="T91" fmla="*/ 518 h 846"/>
                    <a:gd name="T92" fmla="*/ 10 w 402"/>
                    <a:gd name="T93" fmla="*/ 536 h 846"/>
                    <a:gd name="T94" fmla="*/ 86 w 402"/>
                    <a:gd name="T95" fmla="*/ 522 h 846"/>
                    <a:gd name="T96" fmla="*/ 130 w 402"/>
                    <a:gd name="T97" fmla="*/ 846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2" h="846">
                      <a:moveTo>
                        <a:pt x="130" y="846"/>
                      </a:moveTo>
                      <a:lnTo>
                        <a:pt x="268" y="812"/>
                      </a:lnTo>
                      <a:lnTo>
                        <a:pt x="310" y="474"/>
                      </a:lnTo>
                      <a:lnTo>
                        <a:pt x="376" y="458"/>
                      </a:lnTo>
                      <a:lnTo>
                        <a:pt x="382" y="434"/>
                      </a:lnTo>
                      <a:lnTo>
                        <a:pt x="392" y="374"/>
                      </a:lnTo>
                      <a:lnTo>
                        <a:pt x="396" y="334"/>
                      </a:lnTo>
                      <a:lnTo>
                        <a:pt x="400" y="290"/>
                      </a:lnTo>
                      <a:lnTo>
                        <a:pt x="402" y="244"/>
                      </a:lnTo>
                      <a:lnTo>
                        <a:pt x="402" y="196"/>
                      </a:lnTo>
                      <a:lnTo>
                        <a:pt x="398" y="150"/>
                      </a:lnTo>
                      <a:lnTo>
                        <a:pt x="394" y="128"/>
                      </a:lnTo>
                      <a:lnTo>
                        <a:pt x="390" y="108"/>
                      </a:lnTo>
                      <a:lnTo>
                        <a:pt x="384" y="88"/>
                      </a:lnTo>
                      <a:lnTo>
                        <a:pt x="376" y="70"/>
                      </a:lnTo>
                      <a:lnTo>
                        <a:pt x="368" y="52"/>
                      </a:lnTo>
                      <a:lnTo>
                        <a:pt x="356" y="38"/>
                      </a:lnTo>
                      <a:lnTo>
                        <a:pt x="344" y="26"/>
                      </a:lnTo>
                      <a:lnTo>
                        <a:pt x="330" y="14"/>
                      </a:lnTo>
                      <a:lnTo>
                        <a:pt x="314" y="6"/>
                      </a:lnTo>
                      <a:lnTo>
                        <a:pt x="296" y="2"/>
                      </a:lnTo>
                      <a:lnTo>
                        <a:pt x="276" y="0"/>
                      </a:lnTo>
                      <a:lnTo>
                        <a:pt x="254" y="0"/>
                      </a:lnTo>
                      <a:lnTo>
                        <a:pt x="230" y="4"/>
                      </a:lnTo>
                      <a:lnTo>
                        <a:pt x="204" y="12"/>
                      </a:lnTo>
                      <a:lnTo>
                        <a:pt x="180" y="22"/>
                      </a:lnTo>
                      <a:lnTo>
                        <a:pt x="156" y="34"/>
                      </a:lnTo>
                      <a:lnTo>
                        <a:pt x="136" y="46"/>
                      </a:lnTo>
                      <a:lnTo>
                        <a:pt x="118" y="62"/>
                      </a:lnTo>
                      <a:lnTo>
                        <a:pt x="100" y="78"/>
                      </a:lnTo>
                      <a:lnTo>
                        <a:pt x="84" y="96"/>
                      </a:lnTo>
                      <a:lnTo>
                        <a:pt x="72" y="114"/>
                      </a:lnTo>
                      <a:lnTo>
                        <a:pt x="58" y="134"/>
                      </a:lnTo>
                      <a:lnTo>
                        <a:pt x="48" y="154"/>
                      </a:lnTo>
                      <a:lnTo>
                        <a:pt x="38" y="176"/>
                      </a:lnTo>
                      <a:lnTo>
                        <a:pt x="30" y="198"/>
                      </a:lnTo>
                      <a:lnTo>
                        <a:pt x="24" y="220"/>
                      </a:lnTo>
                      <a:lnTo>
                        <a:pt x="12" y="264"/>
                      </a:lnTo>
                      <a:lnTo>
                        <a:pt x="6" y="310"/>
                      </a:lnTo>
                      <a:lnTo>
                        <a:pt x="2" y="354"/>
                      </a:lnTo>
                      <a:lnTo>
                        <a:pt x="0" y="396"/>
                      </a:lnTo>
                      <a:lnTo>
                        <a:pt x="0" y="434"/>
                      </a:lnTo>
                      <a:lnTo>
                        <a:pt x="2" y="468"/>
                      </a:lnTo>
                      <a:lnTo>
                        <a:pt x="8" y="518"/>
                      </a:lnTo>
                      <a:lnTo>
                        <a:pt x="10" y="536"/>
                      </a:lnTo>
                      <a:lnTo>
                        <a:pt x="86" y="522"/>
                      </a:lnTo>
                      <a:lnTo>
                        <a:pt x="130" y="846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  <a:defRPr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8" name="Freeform 52"/>
                <p:cNvSpPr>
                  <a:spLocks/>
                </p:cNvSpPr>
                <p:nvPr/>
              </p:nvSpPr>
              <p:spPr bwMode="auto">
                <a:xfrm>
                  <a:off x="2520" y="1350"/>
                  <a:ext cx="68" cy="202"/>
                </a:xfrm>
                <a:custGeom>
                  <a:avLst/>
                  <a:gdLst>
                    <a:gd name="T0" fmla="*/ 4 w 108"/>
                    <a:gd name="T1" fmla="*/ 12 h 324"/>
                    <a:gd name="T2" fmla="*/ 1 w 108"/>
                    <a:gd name="T3" fmla="*/ 10 h 324"/>
                    <a:gd name="T4" fmla="*/ 0 w 108"/>
                    <a:gd name="T5" fmla="*/ 1 h 324"/>
                    <a:gd name="T6" fmla="*/ 3 w 108"/>
                    <a:gd name="T7" fmla="*/ 0 h 324"/>
                    <a:gd name="T8" fmla="*/ 4 w 108"/>
                    <a:gd name="T9" fmla="*/ 12 h 3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8" h="324">
                      <a:moveTo>
                        <a:pt x="108" y="324"/>
                      </a:moveTo>
                      <a:lnTo>
                        <a:pt x="14" y="278"/>
                      </a:lnTo>
                      <a:lnTo>
                        <a:pt x="0" y="12"/>
                      </a:lnTo>
                      <a:lnTo>
                        <a:pt x="66" y="0"/>
                      </a:lnTo>
                      <a:lnTo>
                        <a:pt x="108" y="324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2545" y="1213"/>
                  <a:ext cx="15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0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703" y="1183"/>
                  <a:ext cx="23" cy="133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" name="Oval 55"/>
                <p:cNvSpPr>
                  <a:spLocks noChangeArrowheads="1"/>
                </p:cNvSpPr>
                <p:nvPr/>
              </p:nvSpPr>
              <p:spPr bwMode="auto">
                <a:xfrm>
                  <a:off x="2538" y="864"/>
                  <a:ext cx="168" cy="168"/>
                </a:xfrm>
                <a:prstGeom prst="ellips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70000"/>
                    </a:spcBef>
                    <a:buClr>
                      <a:schemeClr val="accent1"/>
                    </a:buClr>
                    <a:buFont typeface="Wingdings" pitchFamily="2" charset="2"/>
                    <a:buBlip>
                      <a:blip r:embed="rId2"/>
                    </a:buBlip>
                    <a:defRPr sz="2200">
                      <a:solidFill>
                        <a:schemeClr val="accent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endParaRPr lang="de-DE" altLang="de-DE" sz="180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7" name="Group 48"/>
              <p:cNvGrpSpPr>
                <a:grpSpLocks/>
              </p:cNvGrpSpPr>
              <p:nvPr/>
            </p:nvGrpSpPr>
            <p:grpSpPr bwMode="auto">
              <a:xfrm>
                <a:off x="1539111" y="5354014"/>
                <a:ext cx="358851" cy="568002"/>
                <a:chOff x="2454" y="864"/>
                <a:chExt cx="306" cy="688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8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2506" y="1102"/>
                  <a:ext cx="24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" name="Freeform 50"/>
                <p:cNvSpPr>
                  <a:spLocks/>
                </p:cNvSpPr>
                <p:nvPr/>
              </p:nvSpPr>
              <p:spPr bwMode="auto">
                <a:xfrm>
                  <a:off x="2454" y="1004"/>
                  <a:ext cx="280" cy="354"/>
                </a:xfrm>
                <a:custGeom>
                  <a:avLst/>
                  <a:gdLst>
                    <a:gd name="T0" fmla="*/ 4 w 444"/>
                    <a:gd name="T1" fmla="*/ 21 h 566"/>
                    <a:gd name="T2" fmla="*/ 1 w 444"/>
                    <a:gd name="T3" fmla="*/ 20 h 566"/>
                    <a:gd name="T4" fmla="*/ 1 w 444"/>
                    <a:gd name="T5" fmla="*/ 20 h 566"/>
                    <a:gd name="T6" fmla="*/ 1 w 444"/>
                    <a:gd name="T7" fmla="*/ 19 h 566"/>
                    <a:gd name="T8" fmla="*/ 0 w 444"/>
                    <a:gd name="T9" fmla="*/ 18 h 566"/>
                    <a:gd name="T10" fmla="*/ 1 w 444"/>
                    <a:gd name="T11" fmla="*/ 15 h 566"/>
                    <a:gd name="T12" fmla="*/ 1 w 444"/>
                    <a:gd name="T13" fmla="*/ 13 h 566"/>
                    <a:gd name="T14" fmla="*/ 1 w 444"/>
                    <a:gd name="T15" fmla="*/ 12 h 566"/>
                    <a:gd name="T16" fmla="*/ 1 w 444"/>
                    <a:gd name="T17" fmla="*/ 11 h 566"/>
                    <a:gd name="T18" fmla="*/ 1 w 444"/>
                    <a:gd name="T19" fmla="*/ 9 h 566"/>
                    <a:gd name="T20" fmla="*/ 2 w 444"/>
                    <a:gd name="T21" fmla="*/ 7 h 566"/>
                    <a:gd name="T22" fmla="*/ 3 w 444"/>
                    <a:gd name="T23" fmla="*/ 6 h 566"/>
                    <a:gd name="T24" fmla="*/ 3 w 444"/>
                    <a:gd name="T25" fmla="*/ 5 h 566"/>
                    <a:gd name="T26" fmla="*/ 3 w 444"/>
                    <a:gd name="T27" fmla="*/ 4 h 566"/>
                    <a:gd name="T28" fmla="*/ 3 w 444"/>
                    <a:gd name="T29" fmla="*/ 4 h 566"/>
                    <a:gd name="T30" fmla="*/ 4 w 444"/>
                    <a:gd name="T31" fmla="*/ 3 h 566"/>
                    <a:gd name="T32" fmla="*/ 4 w 444"/>
                    <a:gd name="T33" fmla="*/ 3 h 566"/>
                    <a:gd name="T34" fmla="*/ 5 w 444"/>
                    <a:gd name="T35" fmla="*/ 3 h 566"/>
                    <a:gd name="T36" fmla="*/ 6 w 444"/>
                    <a:gd name="T37" fmla="*/ 2 h 566"/>
                    <a:gd name="T38" fmla="*/ 6 w 444"/>
                    <a:gd name="T39" fmla="*/ 2 h 566"/>
                    <a:gd name="T40" fmla="*/ 6 w 444"/>
                    <a:gd name="T41" fmla="*/ 2 h 566"/>
                    <a:gd name="T42" fmla="*/ 8 w 444"/>
                    <a:gd name="T43" fmla="*/ 1 h 566"/>
                    <a:gd name="T44" fmla="*/ 9 w 444"/>
                    <a:gd name="T45" fmla="*/ 1 h 566"/>
                    <a:gd name="T46" fmla="*/ 10 w 444"/>
                    <a:gd name="T47" fmla="*/ 1 h 566"/>
                    <a:gd name="T48" fmla="*/ 11 w 444"/>
                    <a:gd name="T49" fmla="*/ 0 h 566"/>
                    <a:gd name="T50" fmla="*/ 13 w 444"/>
                    <a:gd name="T51" fmla="*/ 0 h 566"/>
                    <a:gd name="T52" fmla="*/ 13 w 444"/>
                    <a:gd name="T53" fmla="*/ 1 h 566"/>
                    <a:gd name="T54" fmla="*/ 15 w 444"/>
                    <a:gd name="T55" fmla="*/ 1 h 566"/>
                    <a:gd name="T56" fmla="*/ 15 w 444"/>
                    <a:gd name="T57" fmla="*/ 1 h 566"/>
                    <a:gd name="T58" fmla="*/ 16 w 444"/>
                    <a:gd name="T59" fmla="*/ 1 h 566"/>
                    <a:gd name="T60" fmla="*/ 16 w 444"/>
                    <a:gd name="T61" fmla="*/ 1 h 566"/>
                    <a:gd name="T62" fmla="*/ 16 w 444"/>
                    <a:gd name="T63" fmla="*/ 2 h 566"/>
                    <a:gd name="T64" fmla="*/ 18 w 444"/>
                    <a:gd name="T65" fmla="*/ 3 h 566"/>
                    <a:gd name="T66" fmla="*/ 18 w 444"/>
                    <a:gd name="T67" fmla="*/ 3 h 56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444" h="566">
                      <a:moveTo>
                        <a:pt x="102" y="566"/>
                      </a:moveTo>
                      <a:lnTo>
                        <a:pt x="2" y="528"/>
                      </a:lnTo>
                      <a:lnTo>
                        <a:pt x="2" y="510"/>
                      </a:lnTo>
                      <a:lnTo>
                        <a:pt x="0" y="464"/>
                      </a:lnTo>
                      <a:lnTo>
                        <a:pt x="2" y="398"/>
                      </a:lnTo>
                      <a:lnTo>
                        <a:pt x="6" y="358"/>
                      </a:lnTo>
                      <a:lnTo>
                        <a:pt x="10" y="318"/>
                      </a:lnTo>
                      <a:lnTo>
                        <a:pt x="18" y="276"/>
                      </a:lnTo>
                      <a:lnTo>
                        <a:pt x="26" y="234"/>
                      </a:lnTo>
                      <a:lnTo>
                        <a:pt x="40" y="192"/>
                      </a:lnTo>
                      <a:lnTo>
                        <a:pt x="56" y="152"/>
                      </a:lnTo>
                      <a:lnTo>
                        <a:pt x="64" y="134"/>
                      </a:lnTo>
                      <a:lnTo>
                        <a:pt x="76" y="116"/>
                      </a:lnTo>
                      <a:lnTo>
                        <a:pt x="86" y="100"/>
                      </a:lnTo>
                      <a:lnTo>
                        <a:pt x="100" y="84"/>
                      </a:lnTo>
                      <a:lnTo>
                        <a:pt x="112" y="70"/>
                      </a:lnTo>
                      <a:lnTo>
                        <a:pt x="128" y="58"/>
                      </a:lnTo>
                      <a:lnTo>
                        <a:pt x="144" y="46"/>
                      </a:lnTo>
                      <a:lnTo>
                        <a:pt x="160" y="36"/>
                      </a:lnTo>
                      <a:lnTo>
                        <a:pt x="196" y="20"/>
                      </a:lnTo>
                      <a:lnTo>
                        <a:pt x="228" y="10"/>
                      </a:lnTo>
                      <a:lnTo>
                        <a:pt x="258" y="4"/>
                      </a:lnTo>
                      <a:lnTo>
                        <a:pt x="286" y="0"/>
                      </a:lnTo>
                      <a:lnTo>
                        <a:pt x="312" y="0"/>
                      </a:lnTo>
                      <a:lnTo>
                        <a:pt x="334" y="4"/>
                      </a:lnTo>
                      <a:lnTo>
                        <a:pt x="356" y="8"/>
                      </a:lnTo>
                      <a:lnTo>
                        <a:pt x="374" y="14"/>
                      </a:lnTo>
                      <a:lnTo>
                        <a:pt x="390" y="22"/>
                      </a:lnTo>
                      <a:lnTo>
                        <a:pt x="404" y="30"/>
                      </a:lnTo>
                      <a:lnTo>
                        <a:pt x="426" y="46"/>
                      </a:lnTo>
                      <a:lnTo>
                        <a:pt x="440" y="58"/>
                      </a:lnTo>
                      <a:lnTo>
                        <a:pt x="444" y="64"/>
                      </a:lnTo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" name="Freeform 51"/>
                <p:cNvSpPr>
                  <a:spLocks/>
                </p:cNvSpPr>
                <p:nvPr/>
              </p:nvSpPr>
              <p:spPr bwMode="auto">
                <a:xfrm>
                  <a:off x="2506" y="1023"/>
                  <a:ext cx="254" cy="529"/>
                </a:xfrm>
                <a:custGeom>
                  <a:avLst/>
                  <a:gdLst>
                    <a:gd name="T0" fmla="*/ 130 w 402"/>
                    <a:gd name="T1" fmla="*/ 846 h 846"/>
                    <a:gd name="T2" fmla="*/ 268 w 402"/>
                    <a:gd name="T3" fmla="*/ 812 h 846"/>
                    <a:gd name="T4" fmla="*/ 310 w 402"/>
                    <a:gd name="T5" fmla="*/ 474 h 846"/>
                    <a:gd name="T6" fmla="*/ 376 w 402"/>
                    <a:gd name="T7" fmla="*/ 458 h 846"/>
                    <a:gd name="T8" fmla="*/ 376 w 402"/>
                    <a:gd name="T9" fmla="*/ 458 h 846"/>
                    <a:gd name="T10" fmla="*/ 382 w 402"/>
                    <a:gd name="T11" fmla="*/ 434 h 846"/>
                    <a:gd name="T12" fmla="*/ 392 w 402"/>
                    <a:gd name="T13" fmla="*/ 374 h 846"/>
                    <a:gd name="T14" fmla="*/ 396 w 402"/>
                    <a:gd name="T15" fmla="*/ 334 h 846"/>
                    <a:gd name="T16" fmla="*/ 400 w 402"/>
                    <a:gd name="T17" fmla="*/ 290 h 846"/>
                    <a:gd name="T18" fmla="*/ 402 w 402"/>
                    <a:gd name="T19" fmla="*/ 244 h 846"/>
                    <a:gd name="T20" fmla="*/ 402 w 402"/>
                    <a:gd name="T21" fmla="*/ 196 h 846"/>
                    <a:gd name="T22" fmla="*/ 398 w 402"/>
                    <a:gd name="T23" fmla="*/ 150 h 846"/>
                    <a:gd name="T24" fmla="*/ 394 w 402"/>
                    <a:gd name="T25" fmla="*/ 128 h 846"/>
                    <a:gd name="T26" fmla="*/ 390 w 402"/>
                    <a:gd name="T27" fmla="*/ 108 h 846"/>
                    <a:gd name="T28" fmla="*/ 384 w 402"/>
                    <a:gd name="T29" fmla="*/ 88 h 846"/>
                    <a:gd name="T30" fmla="*/ 376 w 402"/>
                    <a:gd name="T31" fmla="*/ 70 h 846"/>
                    <a:gd name="T32" fmla="*/ 368 w 402"/>
                    <a:gd name="T33" fmla="*/ 52 h 846"/>
                    <a:gd name="T34" fmla="*/ 356 w 402"/>
                    <a:gd name="T35" fmla="*/ 38 h 846"/>
                    <a:gd name="T36" fmla="*/ 344 w 402"/>
                    <a:gd name="T37" fmla="*/ 26 h 846"/>
                    <a:gd name="T38" fmla="*/ 330 w 402"/>
                    <a:gd name="T39" fmla="*/ 14 h 846"/>
                    <a:gd name="T40" fmla="*/ 314 w 402"/>
                    <a:gd name="T41" fmla="*/ 6 h 846"/>
                    <a:gd name="T42" fmla="*/ 296 w 402"/>
                    <a:gd name="T43" fmla="*/ 2 h 846"/>
                    <a:gd name="T44" fmla="*/ 276 w 402"/>
                    <a:gd name="T45" fmla="*/ 0 h 846"/>
                    <a:gd name="T46" fmla="*/ 254 w 402"/>
                    <a:gd name="T47" fmla="*/ 0 h 846"/>
                    <a:gd name="T48" fmla="*/ 230 w 402"/>
                    <a:gd name="T49" fmla="*/ 4 h 846"/>
                    <a:gd name="T50" fmla="*/ 204 w 402"/>
                    <a:gd name="T51" fmla="*/ 12 h 846"/>
                    <a:gd name="T52" fmla="*/ 204 w 402"/>
                    <a:gd name="T53" fmla="*/ 12 h 846"/>
                    <a:gd name="T54" fmla="*/ 180 w 402"/>
                    <a:gd name="T55" fmla="*/ 22 h 846"/>
                    <a:gd name="T56" fmla="*/ 156 w 402"/>
                    <a:gd name="T57" fmla="*/ 34 h 846"/>
                    <a:gd name="T58" fmla="*/ 136 w 402"/>
                    <a:gd name="T59" fmla="*/ 46 h 846"/>
                    <a:gd name="T60" fmla="*/ 118 w 402"/>
                    <a:gd name="T61" fmla="*/ 62 h 846"/>
                    <a:gd name="T62" fmla="*/ 100 w 402"/>
                    <a:gd name="T63" fmla="*/ 78 h 846"/>
                    <a:gd name="T64" fmla="*/ 84 w 402"/>
                    <a:gd name="T65" fmla="*/ 96 h 846"/>
                    <a:gd name="T66" fmla="*/ 72 w 402"/>
                    <a:gd name="T67" fmla="*/ 114 h 846"/>
                    <a:gd name="T68" fmla="*/ 58 w 402"/>
                    <a:gd name="T69" fmla="*/ 134 h 846"/>
                    <a:gd name="T70" fmla="*/ 48 w 402"/>
                    <a:gd name="T71" fmla="*/ 154 h 846"/>
                    <a:gd name="T72" fmla="*/ 38 w 402"/>
                    <a:gd name="T73" fmla="*/ 176 h 846"/>
                    <a:gd name="T74" fmla="*/ 30 w 402"/>
                    <a:gd name="T75" fmla="*/ 198 h 846"/>
                    <a:gd name="T76" fmla="*/ 24 w 402"/>
                    <a:gd name="T77" fmla="*/ 220 h 846"/>
                    <a:gd name="T78" fmla="*/ 12 w 402"/>
                    <a:gd name="T79" fmla="*/ 264 h 846"/>
                    <a:gd name="T80" fmla="*/ 6 w 402"/>
                    <a:gd name="T81" fmla="*/ 310 h 846"/>
                    <a:gd name="T82" fmla="*/ 2 w 402"/>
                    <a:gd name="T83" fmla="*/ 354 h 846"/>
                    <a:gd name="T84" fmla="*/ 0 w 402"/>
                    <a:gd name="T85" fmla="*/ 396 h 846"/>
                    <a:gd name="T86" fmla="*/ 0 w 402"/>
                    <a:gd name="T87" fmla="*/ 434 h 846"/>
                    <a:gd name="T88" fmla="*/ 2 w 402"/>
                    <a:gd name="T89" fmla="*/ 468 h 846"/>
                    <a:gd name="T90" fmla="*/ 8 w 402"/>
                    <a:gd name="T91" fmla="*/ 518 h 846"/>
                    <a:gd name="T92" fmla="*/ 10 w 402"/>
                    <a:gd name="T93" fmla="*/ 536 h 846"/>
                    <a:gd name="T94" fmla="*/ 86 w 402"/>
                    <a:gd name="T95" fmla="*/ 522 h 846"/>
                    <a:gd name="T96" fmla="*/ 130 w 402"/>
                    <a:gd name="T97" fmla="*/ 846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2" h="846">
                      <a:moveTo>
                        <a:pt x="130" y="846"/>
                      </a:moveTo>
                      <a:lnTo>
                        <a:pt x="268" y="812"/>
                      </a:lnTo>
                      <a:lnTo>
                        <a:pt x="310" y="474"/>
                      </a:lnTo>
                      <a:lnTo>
                        <a:pt x="376" y="458"/>
                      </a:lnTo>
                      <a:lnTo>
                        <a:pt x="382" y="434"/>
                      </a:lnTo>
                      <a:lnTo>
                        <a:pt x="392" y="374"/>
                      </a:lnTo>
                      <a:lnTo>
                        <a:pt x="396" y="334"/>
                      </a:lnTo>
                      <a:lnTo>
                        <a:pt x="400" y="290"/>
                      </a:lnTo>
                      <a:lnTo>
                        <a:pt x="402" y="244"/>
                      </a:lnTo>
                      <a:lnTo>
                        <a:pt x="402" y="196"/>
                      </a:lnTo>
                      <a:lnTo>
                        <a:pt x="398" y="150"/>
                      </a:lnTo>
                      <a:lnTo>
                        <a:pt x="394" y="128"/>
                      </a:lnTo>
                      <a:lnTo>
                        <a:pt x="390" y="108"/>
                      </a:lnTo>
                      <a:lnTo>
                        <a:pt x="384" y="88"/>
                      </a:lnTo>
                      <a:lnTo>
                        <a:pt x="376" y="70"/>
                      </a:lnTo>
                      <a:lnTo>
                        <a:pt x="368" y="52"/>
                      </a:lnTo>
                      <a:lnTo>
                        <a:pt x="356" y="38"/>
                      </a:lnTo>
                      <a:lnTo>
                        <a:pt x="344" y="26"/>
                      </a:lnTo>
                      <a:lnTo>
                        <a:pt x="330" y="14"/>
                      </a:lnTo>
                      <a:lnTo>
                        <a:pt x="314" y="6"/>
                      </a:lnTo>
                      <a:lnTo>
                        <a:pt x="296" y="2"/>
                      </a:lnTo>
                      <a:lnTo>
                        <a:pt x="276" y="0"/>
                      </a:lnTo>
                      <a:lnTo>
                        <a:pt x="254" y="0"/>
                      </a:lnTo>
                      <a:lnTo>
                        <a:pt x="230" y="4"/>
                      </a:lnTo>
                      <a:lnTo>
                        <a:pt x="204" y="12"/>
                      </a:lnTo>
                      <a:lnTo>
                        <a:pt x="180" y="22"/>
                      </a:lnTo>
                      <a:lnTo>
                        <a:pt x="156" y="34"/>
                      </a:lnTo>
                      <a:lnTo>
                        <a:pt x="136" y="46"/>
                      </a:lnTo>
                      <a:lnTo>
                        <a:pt x="118" y="62"/>
                      </a:lnTo>
                      <a:lnTo>
                        <a:pt x="100" y="78"/>
                      </a:lnTo>
                      <a:lnTo>
                        <a:pt x="84" y="96"/>
                      </a:lnTo>
                      <a:lnTo>
                        <a:pt x="72" y="114"/>
                      </a:lnTo>
                      <a:lnTo>
                        <a:pt x="58" y="134"/>
                      </a:lnTo>
                      <a:lnTo>
                        <a:pt x="48" y="154"/>
                      </a:lnTo>
                      <a:lnTo>
                        <a:pt x="38" y="176"/>
                      </a:lnTo>
                      <a:lnTo>
                        <a:pt x="30" y="198"/>
                      </a:lnTo>
                      <a:lnTo>
                        <a:pt x="24" y="220"/>
                      </a:lnTo>
                      <a:lnTo>
                        <a:pt x="12" y="264"/>
                      </a:lnTo>
                      <a:lnTo>
                        <a:pt x="6" y="310"/>
                      </a:lnTo>
                      <a:lnTo>
                        <a:pt x="2" y="354"/>
                      </a:lnTo>
                      <a:lnTo>
                        <a:pt x="0" y="396"/>
                      </a:lnTo>
                      <a:lnTo>
                        <a:pt x="0" y="434"/>
                      </a:lnTo>
                      <a:lnTo>
                        <a:pt x="2" y="468"/>
                      </a:lnTo>
                      <a:lnTo>
                        <a:pt x="8" y="518"/>
                      </a:lnTo>
                      <a:lnTo>
                        <a:pt x="10" y="536"/>
                      </a:lnTo>
                      <a:lnTo>
                        <a:pt x="86" y="522"/>
                      </a:lnTo>
                      <a:lnTo>
                        <a:pt x="130" y="846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  <a:defRPr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1" name="Freeform 52"/>
                <p:cNvSpPr>
                  <a:spLocks/>
                </p:cNvSpPr>
                <p:nvPr/>
              </p:nvSpPr>
              <p:spPr bwMode="auto">
                <a:xfrm>
                  <a:off x="2520" y="1350"/>
                  <a:ext cx="68" cy="202"/>
                </a:xfrm>
                <a:custGeom>
                  <a:avLst/>
                  <a:gdLst>
                    <a:gd name="T0" fmla="*/ 4 w 108"/>
                    <a:gd name="T1" fmla="*/ 12 h 324"/>
                    <a:gd name="T2" fmla="*/ 1 w 108"/>
                    <a:gd name="T3" fmla="*/ 10 h 324"/>
                    <a:gd name="T4" fmla="*/ 0 w 108"/>
                    <a:gd name="T5" fmla="*/ 1 h 324"/>
                    <a:gd name="T6" fmla="*/ 3 w 108"/>
                    <a:gd name="T7" fmla="*/ 0 h 324"/>
                    <a:gd name="T8" fmla="*/ 4 w 108"/>
                    <a:gd name="T9" fmla="*/ 12 h 3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8" h="324">
                      <a:moveTo>
                        <a:pt x="108" y="324"/>
                      </a:moveTo>
                      <a:lnTo>
                        <a:pt x="14" y="278"/>
                      </a:lnTo>
                      <a:lnTo>
                        <a:pt x="0" y="12"/>
                      </a:lnTo>
                      <a:lnTo>
                        <a:pt x="66" y="0"/>
                      </a:lnTo>
                      <a:lnTo>
                        <a:pt x="108" y="324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2545" y="1213"/>
                  <a:ext cx="15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703" y="1183"/>
                  <a:ext cx="23" cy="133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4" name="Oval 55"/>
                <p:cNvSpPr>
                  <a:spLocks noChangeArrowheads="1"/>
                </p:cNvSpPr>
                <p:nvPr/>
              </p:nvSpPr>
              <p:spPr bwMode="auto">
                <a:xfrm>
                  <a:off x="2538" y="864"/>
                  <a:ext cx="168" cy="168"/>
                </a:xfrm>
                <a:prstGeom prst="ellips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70000"/>
                    </a:spcBef>
                    <a:buClr>
                      <a:schemeClr val="accent1"/>
                    </a:buClr>
                    <a:buFont typeface="Wingdings" pitchFamily="2" charset="2"/>
                    <a:buBlip>
                      <a:blip r:embed="rId2"/>
                    </a:buBlip>
                    <a:defRPr sz="2200">
                      <a:solidFill>
                        <a:schemeClr val="accent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endParaRPr lang="de-DE" altLang="de-DE" sz="180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F91FA46C-30E5-F848-8B03-77E95337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633" y="5828307"/>
              <a:ext cx="596632" cy="596632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C776167-C50D-E64E-83FE-12603BED9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1086" y="5088160"/>
              <a:ext cx="601152" cy="601152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61C1EFA8-7B42-5949-9BEF-261E78304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2503" y="5783726"/>
              <a:ext cx="644738" cy="644738"/>
            </a:xfrm>
            <a:prstGeom prst="rect">
              <a:avLst/>
            </a:prstGeom>
          </p:spPr>
        </p:pic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CA56E8E-9E2C-114D-B2D8-A2F2A997AD8B}"/>
              </a:ext>
            </a:extLst>
          </p:cNvPr>
          <p:cNvGrpSpPr/>
          <p:nvPr/>
        </p:nvGrpSpPr>
        <p:grpSpPr>
          <a:xfrm>
            <a:off x="2056396" y="5476317"/>
            <a:ext cx="3148107" cy="583102"/>
            <a:chOff x="6222372" y="6274898"/>
            <a:chExt cx="3148107" cy="583102"/>
          </a:xfrm>
        </p:grpSpPr>
        <p:sp>
          <p:nvSpPr>
            <p:cNvPr id="187" name="Text Placeholder 4">
              <a:extLst>
                <a:ext uri="{FF2B5EF4-FFF2-40B4-BE49-F238E27FC236}">
                  <a16:creationId xmlns:a16="http://schemas.microsoft.com/office/drawing/2014/main" id="{2931E33A-59E8-D541-85ED-D57512C8AB18}"/>
                </a:ext>
              </a:extLst>
            </p:cNvPr>
            <p:cNvSpPr txBox="1">
              <a:spLocks/>
            </p:cNvSpPr>
            <p:nvPr/>
          </p:nvSpPr>
          <p:spPr>
            <a:xfrm>
              <a:off x="6222372" y="6367854"/>
              <a:ext cx="175816" cy="18222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de-DE" sz="1600" b="1">
                <a:solidFill>
                  <a:schemeClr val="bg1"/>
                </a:solidFill>
              </a:endParaRPr>
            </a:p>
          </p:txBody>
        </p:sp>
        <p:sp>
          <p:nvSpPr>
            <p:cNvPr id="188" name="Text Placeholder 5">
              <a:extLst>
                <a:ext uri="{FF2B5EF4-FFF2-40B4-BE49-F238E27FC236}">
                  <a16:creationId xmlns:a16="http://schemas.microsoft.com/office/drawing/2014/main" id="{9507B808-473B-8244-B2F6-A661E4657377}"/>
                </a:ext>
              </a:extLst>
            </p:cNvPr>
            <p:cNvSpPr txBox="1">
              <a:spLocks/>
            </p:cNvSpPr>
            <p:nvPr/>
          </p:nvSpPr>
          <p:spPr>
            <a:xfrm>
              <a:off x="6407066" y="6274898"/>
              <a:ext cx="2963413" cy="353857"/>
            </a:xfrm>
            <a:prstGeom prst="rect">
              <a:avLst/>
            </a:prstGeom>
            <a:noFill/>
          </p:spPr>
          <p:txBody>
            <a:bodyPr vert="horz" lIns="7200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de-DE" sz="1400" dirty="0">
                  <a:solidFill>
                    <a:schemeClr val="tx1"/>
                  </a:solidFill>
                </a:rPr>
                <a:t>Effektivitätsanforderungen</a:t>
              </a:r>
            </a:p>
          </p:txBody>
        </p:sp>
        <p:sp>
          <p:nvSpPr>
            <p:cNvPr id="189" name="Text Placeholder 4">
              <a:extLst>
                <a:ext uri="{FF2B5EF4-FFF2-40B4-BE49-F238E27FC236}">
                  <a16:creationId xmlns:a16="http://schemas.microsoft.com/office/drawing/2014/main" id="{CCEC2CE6-2538-0548-BDB6-A340BC590829}"/>
                </a:ext>
              </a:extLst>
            </p:cNvPr>
            <p:cNvSpPr txBox="1">
              <a:spLocks/>
            </p:cNvSpPr>
            <p:nvPr/>
          </p:nvSpPr>
          <p:spPr>
            <a:xfrm>
              <a:off x="6222372" y="6597099"/>
              <a:ext cx="175816" cy="1822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de-DE" sz="1600" b="1">
                <a:solidFill>
                  <a:schemeClr val="bg1"/>
                </a:solidFill>
              </a:endParaRPr>
            </a:p>
          </p:txBody>
        </p:sp>
        <p:sp>
          <p:nvSpPr>
            <p:cNvPr id="190" name="Text Placeholder 5">
              <a:extLst>
                <a:ext uri="{FF2B5EF4-FFF2-40B4-BE49-F238E27FC236}">
                  <a16:creationId xmlns:a16="http://schemas.microsoft.com/office/drawing/2014/main" id="{21B31C13-962B-C84A-9CCA-1C513A80EDD0}"/>
                </a:ext>
              </a:extLst>
            </p:cNvPr>
            <p:cNvSpPr txBox="1">
              <a:spLocks/>
            </p:cNvSpPr>
            <p:nvPr/>
          </p:nvSpPr>
          <p:spPr>
            <a:xfrm>
              <a:off x="6407066" y="6504143"/>
              <a:ext cx="2963413" cy="353857"/>
            </a:xfrm>
            <a:prstGeom prst="rect">
              <a:avLst/>
            </a:prstGeom>
            <a:noFill/>
          </p:spPr>
          <p:txBody>
            <a:bodyPr vert="horz" lIns="7200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de-DE" sz="1400" dirty="0">
                  <a:solidFill>
                    <a:schemeClr val="tx1"/>
                  </a:solidFill>
                </a:rPr>
                <a:t>Systemanforderungen</a:t>
              </a: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81B4FAE-6F3C-0D48-B920-C60524B1E2FB}"/>
              </a:ext>
            </a:extLst>
          </p:cNvPr>
          <p:cNvGrpSpPr/>
          <p:nvPr/>
        </p:nvGrpSpPr>
        <p:grpSpPr>
          <a:xfrm>
            <a:off x="684747" y="3232696"/>
            <a:ext cx="729151" cy="1152078"/>
            <a:chOff x="738903" y="3232696"/>
            <a:chExt cx="729151" cy="1152078"/>
          </a:xfrm>
        </p:grpSpPr>
        <p:sp>
          <p:nvSpPr>
            <p:cNvPr id="191" name="Pentagon 190">
              <a:extLst>
                <a:ext uri="{FF2B5EF4-FFF2-40B4-BE49-F238E27FC236}">
                  <a16:creationId xmlns:a16="http://schemas.microsoft.com/office/drawing/2014/main" id="{419A29D0-EE50-7340-AF30-F232C1F7D622}"/>
                </a:ext>
              </a:extLst>
            </p:cNvPr>
            <p:cNvSpPr/>
            <p:nvPr/>
          </p:nvSpPr>
          <p:spPr>
            <a:xfrm rot="16200000">
              <a:off x="559263" y="3412336"/>
              <a:ext cx="644809" cy="285530"/>
            </a:xfrm>
            <a:prstGeom prst="homePlat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Pentagon 191">
              <a:extLst>
                <a:ext uri="{FF2B5EF4-FFF2-40B4-BE49-F238E27FC236}">
                  <a16:creationId xmlns:a16="http://schemas.microsoft.com/office/drawing/2014/main" id="{2FEF4F2C-9622-DE4B-9CB2-2BB93B97C0D7}"/>
                </a:ext>
              </a:extLst>
            </p:cNvPr>
            <p:cNvSpPr/>
            <p:nvPr/>
          </p:nvSpPr>
          <p:spPr>
            <a:xfrm rot="5400000">
              <a:off x="990090" y="3906809"/>
              <a:ext cx="670398" cy="285531"/>
            </a:xfrm>
            <a:prstGeom prst="homePlat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C225F53-80E7-6543-A080-F1791E260727}"/>
              </a:ext>
            </a:extLst>
          </p:cNvPr>
          <p:cNvSpPr/>
          <p:nvPr/>
        </p:nvSpPr>
        <p:spPr>
          <a:xfrm>
            <a:off x="6982383" y="145218"/>
            <a:ext cx="2486722" cy="1218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Aufteilen</a:t>
            </a:r>
            <a:endParaRPr lang="en-US" dirty="0"/>
          </a:p>
          <a:p>
            <a:pPr algn="ctr"/>
            <a:r>
              <a:rPr lang="en-US" dirty="0" err="1"/>
              <a:t>Weniger</a:t>
            </a:r>
            <a:r>
              <a:rPr lang="en-US" dirty="0"/>
              <a:t> text!!</a:t>
            </a:r>
          </a:p>
          <a:p>
            <a:pPr algn="ctr"/>
            <a:r>
              <a:rPr lang="en-US" dirty="0"/>
              <a:t>Bold </a:t>
            </a:r>
            <a:r>
              <a:rPr lang="en-US" dirty="0" err="1"/>
              <a:t>minimieren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3512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CEDFC-5FF3-CC48-8B2E-03B42D2A4414}" type="slidenum">
              <a:rPr lang="en-US" smtClean="0"/>
              <a:t>17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7987" y="849676"/>
            <a:ext cx="11376025" cy="4187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App-Flow am </a:t>
            </a:r>
            <a:r>
              <a:rPr lang="en-US" dirty="0" err="1">
                <a:solidFill>
                  <a:schemeClr val="tx1"/>
                </a:solidFill>
              </a:rPr>
              <a:t>Beispiel</a:t>
            </a:r>
            <a:r>
              <a:rPr lang="en-US" dirty="0">
                <a:solidFill>
                  <a:schemeClr val="tx1"/>
                </a:solidFill>
              </a:rPr>
              <a:t> des </a:t>
            </a:r>
            <a:r>
              <a:rPr lang="en-US" dirty="0" err="1">
                <a:solidFill>
                  <a:schemeClr val="tx1"/>
                </a:solidFill>
              </a:rPr>
              <a:t>Initialsetups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App-Flow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07988" y="420528"/>
            <a:ext cx="288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6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b="1" dirty="0">
                <a:solidFill>
                  <a:schemeClr val="bg1"/>
                </a:solidFill>
              </a:rPr>
              <a:t>3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6" name="Pfeil: nach oben und unten 9">
            <a:extLst>
              <a:ext uri="{FF2B5EF4-FFF2-40B4-BE49-F238E27FC236}">
                <a16:creationId xmlns:a16="http://schemas.microsoft.com/office/drawing/2014/main" id="{E6683672-ABC6-AD4E-BA28-B4AA613653F1}"/>
              </a:ext>
            </a:extLst>
          </p:cNvPr>
          <p:cNvSpPr/>
          <p:nvPr/>
        </p:nvSpPr>
        <p:spPr>
          <a:xfrm>
            <a:off x="-1972727" y="2317992"/>
            <a:ext cx="130589" cy="230118"/>
          </a:xfrm>
          <a:prstGeom prst="upDownArrow">
            <a:avLst/>
          </a:prstGeom>
          <a:solidFill>
            <a:schemeClr val="accent1"/>
          </a:solidFill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58F5FF9-8099-134E-AE9B-559B1CD443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66" y="2425436"/>
            <a:ext cx="734952" cy="7349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CC7445-2559-3647-9195-5D59111215E8}"/>
              </a:ext>
            </a:extLst>
          </p:cNvPr>
          <p:cNvSpPr/>
          <p:nvPr/>
        </p:nvSpPr>
        <p:spPr>
          <a:xfrm>
            <a:off x="445616" y="3173255"/>
            <a:ext cx="1138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Whitney Semibold" charset="0"/>
                <a:ea typeface="Whitney Semibold" charset="0"/>
                <a:cs typeface="Whitney Semibold" charset="0"/>
              </a:rPr>
              <a:t>Datenbank</a:t>
            </a:r>
            <a:endParaRPr lang="de-DE" sz="1600" dirty="0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B0D0B87D-911C-FB41-8C2B-14AAD590BA64}"/>
              </a:ext>
            </a:extLst>
          </p:cNvPr>
          <p:cNvSpPr/>
          <p:nvPr/>
        </p:nvSpPr>
        <p:spPr>
          <a:xfrm rot="5400000">
            <a:off x="3453311" y="2129413"/>
            <a:ext cx="802887" cy="1326995"/>
          </a:xfrm>
          <a:prstGeom prst="upArrow">
            <a:avLst>
              <a:gd name="adj1" fmla="val 44444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B10EC-0460-4A4D-9C9F-4B50057A12A3}"/>
              </a:ext>
            </a:extLst>
          </p:cNvPr>
          <p:cNvSpPr/>
          <p:nvPr/>
        </p:nvSpPr>
        <p:spPr>
          <a:xfrm>
            <a:off x="1684944" y="2625643"/>
            <a:ext cx="334537" cy="334537"/>
          </a:xfrm>
          <a:prstGeom prst="plus">
            <a:avLst>
              <a:gd name="adj" fmla="val 3879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A306F55-ECA0-F04B-9D5B-1E685E080732}"/>
              </a:ext>
            </a:extLst>
          </p:cNvPr>
          <p:cNvSpPr/>
          <p:nvPr/>
        </p:nvSpPr>
        <p:spPr>
          <a:xfrm>
            <a:off x="2120357" y="2608548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Whitney Semibold" charset="0"/>
                <a:ea typeface="Whitney Semibold" charset="0"/>
                <a:cs typeface="Whitney Semibold" charset="0"/>
              </a:rPr>
              <a:t>Schema</a:t>
            </a:r>
            <a:endParaRPr lang="de-DE" sz="1600" dirty="0"/>
          </a:p>
        </p:txBody>
      </p:sp>
      <p:sp>
        <p:nvSpPr>
          <p:cNvPr id="46" name="Rechteck: abgerundete Ecken 4">
            <a:extLst>
              <a:ext uri="{FF2B5EF4-FFF2-40B4-BE49-F238E27FC236}">
                <a16:creationId xmlns:a16="http://schemas.microsoft.com/office/drawing/2014/main" id="{43B0599E-4625-444B-A25B-9A1405513048}"/>
              </a:ext>
            </a:extLst>
          </p:cNvPr>
          <p:cNvSpPr/>
          <p:nvPr/>
        </p:nvSpPr>
        <p:spPr>
          <a:xfrm>
            <a:off x="7346782" y="2581277"/>
            <a:ext cx="1981966" cy="37890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>
                <a:latin typeface="Whitney Semibold" pitchFamily="2" charset="77"/>
              </a:rPr>
              <a:t>LiveEngine</a:t>
            </a:r>
            <a:endParaRPr lang="de-DE" sz="1400" dirty="0">
              <a:latin typeface="Whitney Semibold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E6D056-E09E-6E49-BF61-107285A9CF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5827" y="1412875"/>
            <a:ext cx="1943876" cy="594826"/>
          </a:xfrm>
          <a:prstGeom prst="rect">
            <a:avLst/>
          </a:prstGeom>
        </p:spPr>
      </p:pic>
      <p:sp>
        <p:nvSpPr>
          <p:cNvPr id="47" name="Up Arrow 46">
            <a:extLst>
              <a:ext uri="{FF2B5EF4-FFF2-40B4-BE49-F238E27FC236}">
                <a16:creationId xmlns:a16="http://schemas.microsoft.com/office/drawing/2014/main" id="{F7088F6B-40D5-2E44-8D11-7E8DB8AF59B8}"/>
              </a:ext>
            </a:extLst>
          </p:cNvPr>
          <p:cNvSpPr/>
          <p:nvPr/>
        </p:nvSpPr>
        <p:spPr>
          <a:xfrm>
            <a:off x="7980926" y="2078039"/>
            <a:ext cx="717025" cy="397198"/>
          </a:xfrm>
          <a:prstGeom prst="upArrow">
            <a:avLst>
              <a:gd name="adj1" fmla="val 54441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2EAD225C-C7C5-754B-A48C-5476603FCEA6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3727203" y="-1028525"/>
            <a:ext cx="741601" cy="6166322"/>
          </a:xfrm>
          <a:prstGeom prst="bentConnector2">
            <a:avLst/>
          </a:prstGeom>
          <a:ln w="38100">
            <a:solidFill>
              <a:schemeClr val="accent2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012FDA9-AA60-FF49-BF5D-73EE91F36B38}"/>
              </a:ext>
            </a:extLst>
          </p:cNvPr>
          <p:cNvSpPr/>
          <p:nvPr/>
        </p:nvSpPr>
        <p:spPr>
          <a:xfrm>
            <a:off x="2989506" y="1345589"/>
            <a:ext cx="12057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Whitney Book" pitchFamily="2" charset="77"/>
              </a:rPr>
              <a:t>+/- 14 </a:t>
            </a:r>
            <a:r>
              <a:rPr lang="en-US" sz="1600" dirty="0" err="1">
                <a:latin typeface="Whitney Book" pitchFamily="2" charset="77"/>
              </a:rPr>
              <a:t>Tage</a:t>
            </a:r>
            <a:endParaRPr lang="de-DE" sz="1600" dirty="0">
              <a:latin typeface="Whitney Book" pitchFamily="2" charset="77"/>
            </a:endParaRPr>
          </a:p>
        </p:txBody>
      </p:sp>
      <p:sp>
        <p:nvSpPr>
          <p:cNvPr id="55" name="Rechteck: abgerundete Ecken 4">
            <a:extLst>
              <a:ext uri="{FF2B5EF4-FFF2-40B4-BE49-F238E27FC236}">
                <a16:creationId xmlns:a16="http://schemas.microsoft.com/office/drawing/2014/main" id="{8BC0A00D-2193-6A4C-969A-4C195E5D08B4}"/>
              </a:ext>
            </a:extLst>
          </p:cNvPr>
          <p:cNvSpPr/>
          <p:nvPr/>
        </p:nvSpPr>
        <p:spPr>
          <a:xfrm>
            <a:off x="4699045" y="2588373"/>
            <a:ext cx="1981966" cy="37890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latin typeface="Whitney Semibold" pitchFamily="2" charset="77"/>
              </a:rPr>
              <a:t>Anwendungslogik</a:t>
            </a:r>
            <a:endParaRPr lang="de-DE" sz="1400" dirty="0">
              <a:latin typeface="Whitney Semibold" pitchFamily="2" charset="77"/>
            </a:endParaRPr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E0124181-402B-AC48-8505-A178AAE5069A}"/>
              </a:ext>
            </a:extLst>
          </p:cNvPr>
          <p:cNvSpPr/>
          <p:nvPr/>
        </p:nvSpPr>
        <p:spPr>
          <a:xfrm>
            <a:off x="6846628" y="2605156"/>
            <a:ext cx="334537" cy="334537"/>
          </a:xfrm>
          <a:prstGeom prst="plus">
            <a:avLst>
              <a:gd name="adj" fmla="val 3879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D84D4F7-7BA0-584D-B8AF-6E71DB14C5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4021" y="4407167"/>
            <a:ext cx="760608" cy="760608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C6B061FC-F518-7040-B6AE-5F6382CB42B0}"/>
              </a:ext>
            </a:extLst>
          </p:cNvPr>
          <p:cNvSpPr/>
          <p:nvPr/>
        </p:nvSpPr>
        <p:spPr>
          <a:xfrm>
            <a:off x="6229457" y="5167775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Whitney Semibold" charset="0"/>
                <a:ea typeface="Whitney Semibold" charset="0"/>
                <a:cs typeface="Whitney Semibold" charset="0"/>
              </a:rPr>
              <a:t>Webanwendung</a:t>
            </a:r>
            <a:endParaRPr lang="de-DE" sz="1600" dirty="0"/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9B71E537-D0A1-2F41-AF26-144D4039DF08}"/>
              </a:ext>
            </a:extLst>
          </p:cNvPr>
          <p:cNvSpPr/>
          <p:nvPr/>
        </p:nvSpPr>
        <p:spPr>
          <a:xfrm rot="10800000">
            <a:off x="6611742" y="3080172"/>
            <a:ext cx="802887" cy="1326995"/>
          </a:xfrm>
          <a:prstGeom prst="upArrow">
            <a:avLst>
              <a:gd name="adj1" fmla="val 44444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B3C8274C-42A4-8A42-B538-3FB049231FF2}"/>
              </a:ext>
            </a:extLst>
          </p:cNvPr>
          <p:cNvCxnSpPr>
            <a:cxnSpLocks/>
            <a:stCxn id="64" idx="2"/>
          </p:cNvCxnSpPr>
          <p:nvPr/>
        </p:nvCxnSpPr>
        <p:spPr>
          <a:xfrm rot="5400000" flipH="1" flipV="1">
            <a:off x="6472966" y="3641531"/>
            <a:ext cx="2426157" cy="1303440"/>
          </a:xfrm>
          <a:prstGeom prst="bentConnector3">
            <a:avLst>
              <a:gd name="adj1" fmla="val -9422"/>
            </a:avLst>
          </a:prstGeom>
          <a:ln w="38100">
            <a:solidFill>
              <a:schemeClr val="accent2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C6A77BE4-085B-DB45-A491-ECD66DE11FC0}"/>
              </a:ext>
            </a:extLst>
          </p:cNvPr>
          <p:cNvSpPr/>
          <p:nvPr/>
        </p:nvSpPr>
        <p:spPr>
          <a:xfrm>
            <a:off x="8337969" y="4407167"/>
            <a:ext cx="16093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Whitney Book" pitchFamily="2" charset="77"/>
              </a:rPr>
              <a:t>Konfiguration</a:t>
            </a:r>
            <a:endParaRPr lang="de-DE" sz="1600" dirty="0">
              <a:latin typeface="Whitney Book" pitchFamily="2" charset="77"/>
            </a:endParaRPr>
          </a:p>
        </p:txBody>
      </p:sp>
      <p:sp>
        <p:nvSpPr>
          <p:cNvPr id="70" name="8-Point Star 69">
            <a:extLst>
              <a:ext uri="{FF2B5EF4-FFF2-40B4-BE49-F238E27FC236}">
                <a16:creationId xmlns:a16="http://schemas.microsoft.com/office/drawing/2014/main" id="{AB143F50-8F4D-5E40-AA4D-157E62E2684D}"/>
              </a:ext>
            </a:extLst>
          </p:cNvPr>
          <p:cNvSpPr/>
          <p:nvPr/>
        </p:nvSpPr>
        <p:spPr>
          <a:xfrm rot="919198">
            <a:off x="6876534" y="3764517"/>
            <a:ext cx="1315638" cy="1279824"/>
          </a:xfrm>
          <a:prstGeom prst="star8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Live-DEMO</a:t>
            </a:r>
          </a:p>
        </p:txBody>
      </p:sp>
    </p:spTree>
    <p:extLst>
      <p:ext uri="{BB962C8B-B14F-4D97-AF65-F5344CB8AC3E}">
        <p14:creationId xmlns:p14="http://schemas.microsoft.com/office/powerpoint/2010/main" val="99708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040813" y="6356350"/>
            <a:ext cx="2743200" cy="365125"/>
          </a:xfrm>
        </p:spPr>
        <p:txBody>
          <a:bodyPr/>
          <a:lstStyle/>
          <a:p>
            <a:fld id="{FDACEDFC-5FF3-CC48-8B2E-03B42D2A4414}" type="slidenum">
              <a:rPr lang="en-US" smtClean="0"/>
              <a:t>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07988" y="1412875"/>
            <a:ext cx="684000" cy="684000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0" tIns="0" bIns="0" anchor="ctr"/>
          <a:lstStyle/>
          <a:p>
            <a:pPr marL="0" indent="0" algn="ctr">
              <a:buNone/>
            </a:pPr>
            <a:r>
              <a:rPr lang="de-DE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1254564" y="3109659"/>
            <a:ext cx="10529448" cy="684000"/>
          </a:xfrm>
          <a:solidFill>
            <a:schemeClr val="bg1"/>
          </a:solidFill>
          <a:ln w="12700">
            <a:solidFill>
              <a:schemeClr val="accent2"/>
            </a:solidFill>
          </a:ln>
        </p:spPr>
        <p:txBody>
          <a:bodyPr vert="horz" lIns="144000" tIns="0" rIns="0" bIns="0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400" dirty="0">
                <a:solidFill>
                  <a:schemeClr val="tx1"/>
                </a:solidFill>
              </a:rPr>
              <a:t>Metriken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1254564" y="3958051"/>
            <a:ext cx="10529448" cy="684000"/>
          </a:xfrm>
          <a:solidFill>
            <a:schemeClr val="bg1"/>
          </a:solidFill>
          <a:ln w="12700">
            <a:solidFill>
              <a:schemeClr val="accent2"/>
            </a:solidFill>
          </a:ln>
        </p:spPr>
        <p:txBody>
          <a:bodyPr vert="horz" lIns="144000" tIns="0" rIns="0" bIns="0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400" dirty="0">
                <a:solidFill>
                  <a:schemeClr val="tx1"/>
                </a:solidFill>
              </a:rPr>
              <a:t>Live-Demonstration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1254564" y="2261267"/>
            <a:ext cx="10529448" cy="684000"/>
          </a:xfrm>
          <a:solidFill>
            <a:schemeClr val="bg1"/>
          </a:solidFill>
          <a:ln w="12700">
            <a:solidFill>
              <a:schemeClr val="accent2"/>
            </a:solidFill>
          </a:ln>
        </p:spPr>
        <p:txBody>
          <a:bodyPr vert="horz" lIns="144000" tIns="0" rIns="0" bIns="0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400" dirty="0">
                <a:solidFill>
                  <a:schemeClr val="tx1"/>
                </a:solidFill>
              </a:rPr>
              <a:t>Architektur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1254564" y="1412875"/>
            <a:ext cx="10529448" cy="684000"/>
          </a:xfrm>
          <a:solidFill>
            <a:schemeClr val="bg1"/>
          </a:solidFill>
          <a:ln w="12700">
            <a:solidFill>
              <a:schemeClr val="accent2"/>
            </a:solidFill>
          </a:ln>
        </p:spPr>
        <p:txBody>
          <a:bodyPr lIns="144000" tIns="0" bIns="0" anchor="ctr"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 err="1">
                <a:solidFill>
                  <a:schemeClr val="tx1"/>
                </a:solidFill>
              </a:rPr>
              <a:t>Ausgangslage</a:t>
            </a:r>
            <a:r>
              <a:rPr lang="en-US" sz="2400" dirty="0">
                <a:solidFill>
                  <a:schemeClr val="tx1"/>
                </a:solidFill>
              </a:rPr>
              <a:t> und </a:t>
            </a:r>
            <a:r>
              <a:rPr lang="en-US" sz="2400" dirty="0" err="1">
                <a:solidFill>
                  <a:schemeClr val="tx1"/>
                </a:solidFill>
              </a:rPr>
              <a:t>Anwendungskonzept</a:t>
            </a:r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07988" y="2261267"/>
            <a:ext cx="684000" cy="684000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0" tIns="0" bIns="0" anchor="ctr"/>
          <a:lstStyle/>
          <a:p>
            <a:pPr marL="0" indent="0" algn="ctr">
              <a:buNone/>
            </a:pPr>
            <a:r>
              <a:rPr lang="de-DE" b="1">
                <a:solidFill>
                  <a:schemeClr val="bg1"/>
                </a:solidFill>
              </a:rPr>
              <a:t>2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07988" y="3109659"/>
            <a:ext cx="684000" cy="684000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0" tIns="0" bIns="0" anchor="ctr"/>
          <a:lstStyle/>
          <a:p>
            <a:pPr marL="0" indent="0" algn="ctr">
              <a:buNone/>
            </a:pPr>
            <a:r>
              <a:rPr lang="de-DE" b="1">
                <a:solidFill>
                  <a:schemeClr val="bg1"/>
                </a:solidFill>
              </a:rPr>
              <a:t>3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07988" y="3958051"/>
            <a:ext cx="684000" cy="684000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0" tIns="0" bIns="0" anchor="ctr"/>
          <a:lstStyle/>
          <a:p>
            <a:pPr marL="0" indent="0" algn="ctr">
              <a:buNone/>
            </a:pPr>
            <a:r>
              <a:rPr lang="de-DE" b="1">
                <a:solidFill>
                  <a:schemeClr val="bg1"/>
                </a:solidFill>
              </a:rPr>
              <a:t>4</a:t>
            </a:r>
            <a:endParaRPr lang="de-DE" b="1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07988" y="2192134"/>
            <a:ext cx="1137602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2"/>
          <p:cNvCxnSpPr/>
          <p:nvPr/>
        </p:nvCxnSpPr>
        <p:spPr>
          <a:xfrm>
            <a:off x="407988" y="3040526"/>
            <a:ext cx="1137602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2"/>
          <p:cNvCxnSpPr/>
          <p:nvPr/>
        </p:nvCxnSpPr>
        <p:spPr>
          <a:xfrm>
            <a:off x="407988" y="3888918"/>
            <a:ext cx="1137602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8CE7703E-7CE1-7645-B3F5-7F1E7E1382EC}"/>
              </a:ext>
            </a:extLst>
          </p:cNvPr>
          <p:cNvSpPr txBox="1">
            <a:spLocks/>
          </p:cNvSpPr>
          <p:nvPr/>
        </p:nvSpPr>
        <p:spPr>
          <a:xfrm>
            <a:off x="1270606" y="4780635"/>
            <a:ext cx="10529448" cy="684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txBody>
          <a:bodyPr vert="horz" lIns="14400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Wingdings" charset="2"/>
              <a:buNone/>
            </a:pPr>
            <a:r>
              <a:rPr lang="de-DE" sz="2400" dirty="0">
                <a:solidFill>
                  <a:schemeClr val="tx1"/>
                </a:solidFill>
              </a:rPr>
              <a:t>Team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3D6937E-03E9-164C-ABDF-C5E0C299031B}"/>
              </a:ext>
            </a:extLst>
          </p:cNvPr>
          <p:cNvSpPr txBox="1">
            <a:spLocks/>
          </p:cNvSpPr>
          <p:nvPr/>
        </p:nvSpPr>
        <p:spPr>
          <a:xfrm>
            <a:off x="424030" y="4780635"/>
            <a:ext cx="684000" cy="684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de-DE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27" name="Straight Connector 12">
            <a:extLst>
              <a:ext uri="{FF2B5EF4-FFF2-40B4-BE49-F238E27FC236}">
                <a16:creationId xmlns:a16="http://schemas.microsoft.com/office/drawing/2014/main" id="{94B22804-7B4F-EC43-8A42-BA73839EEF7D}"/>
              </a:ext>
            </a:extLst>
          </p:cNvPr>
          <p:cNvCxnSpPr/>
          <p:nvPr/>
        </p:nvCxnSpPr>
        <p:spPr>
          <a:xfrm>
            <a:off x="424030" y="4711502"/>
            <a:ext cx="1137602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93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36691" y="6356350"/>
            <a:ext cx="2743200" cy="365125"/>
          </a:xfrm>
        </p:spPr>
        <p:txBody>
          <a:bodyPr/>
          <a:lstStyle/>
          <a:p>
            <a:fld id="{FDACEDFC-5FF3-CC48-8B2E-03B42D2A4414}" type="slidenum">
              <a:rPr lang="de-DE" smtClean="0"/>
              <a:t>2</a:t>
            </a:fld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7987" y="849676"/>
            <a:ext cx="11376025" cy="418737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Zentrale Herausforderungen und Ziele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Ausgangslage und Anwendungskonzept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07988" y="420528"/>
            <a:ext cx="288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6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de-DE" b="1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887BD75-C0F4-8742-B853-C5AE472E4997}"/>
              </a:ext>
            </a:extLst>
          </p:cNvPr>
          <p:cNvGrpSpPr/>
          <p:nvPr/>
        </p:nvGrpSpPr>
        <p:grpSpPr>
          <a:xfrm>
            <a:off x="407988" y="6204071"/>
            <a:ext cx="3148107" cy="583102"/>
            <a:chOff x="6222372" y="6274898"/>
            <a:chExt cx="3148107" cy="583102"/>
          </a:xfrm>
        </p:grpSpPr>
        <p:sp>
          <p:nvSpPr>
            <p:cNvPr id="108" name="Text Placeholder 4">
              <a:extLst>
                <a:ext uri="{FF2B5EF4-FFF2-40B4-BE49-F238E27FC236}">
                  <a16:creationId xmlns:a16="http://schemas.microsoft.com/office/drawing/2014/main" id="{51AFA8F3-BA90-1748-80F1-57BCFFFD31E2}"/>
                </a:ext>
              </a:extLst>
            </p:cNvPr>
            <p:cNvSpPr txBox="1">
              <a:spLocks/>
            </p:cNvSpPr>
            <p:nvPr/>
          </p:nvSpPr>
          <p:spPr>
            <a:xfrm>
              <a:off x="6222372" y="6367854"/>
              <a:ext cx="175816" cy="18222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de-DE" sz="1600" b="1">
                <a:solidFill>
                  <a:schemeClr val="bg1"/>
                </a:solidFill>
              </a:endParaRPr>
            </a:p>
          </p:txBody>
        </p:sp>
        <p:sp>
          <p:nvSpPr>
            <p:cNvPr id="109" name="Text Placeholder 5">
              <a:extLst>
                <a:ext uri="{FF2B5EF4-FFF2-40B4-BE49-F238E27FC236}">
                  <a16:creationId xmlns:a16="http://schemas.microsoft.com/office/drawing/2014/main" id="{26DEECFB-F110-D141-AF07-7A31C20DC0D0}"/>
                </a:ext>
              </a:extLst>
            </p:cNvPr>
            <p:cNvSpPr txBox="1">
              <a:spLocks/>
            </p:cNvSpPr>
            <p:nvPr/>
          </p:nvSpPr>
          <p:spPr>
            <a:xfrm>
              <a:off x="6407066" y="6274898"/>
              <a:ext cx="2963413" cy="353857"/>
            </a:xfrm>
            <a:prstGeom prst="rect">
              <a:avLst/>
            </a:prstGeom>
            <a:noFill/>
          </p:spPr>
          <p:txBody>
            <a:bodyPr vert="horz" lIns="7200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de-DE" sz="1400" dirty="0">
                  <a:solidFill>
                    <a:schemeClr val="tx1"/>
                  </a:solidFill>
                </a:rPr>
                <a:t>Effektivitätsanforderungen</a:t>
              </a:r>
            </a:p>
          </p:txBody>
        </p:sp>
        <p:sp>
          <p:nvSpPr>
            <p:cNvPr id="110" name="Text Placeholder 4">
              <a:extLst>
                <a:ext uri="{FF2B5EF4-FFF2-40B4-BE49-F238E27FC236}">
                  <a16:creationId xmlns:a16="http://schemas.microsoft.com/office/drawing/2014/main" id="{DAC12F83-5E73-BC46-A8DD-B0B007B82DFF}"/>
                </a:ext>
              </a:extLst>
            </p:cNvPr>
            <p:cNvSpPr txBox="1">
              <a:spLocks/>
            </p:cNvSpPr>
            <p:nvPr/>
          </p:nvSpPr>
          <p:spPr>
            <a:xfrm>
              <a:off x="6222372" y="6597099"/>
              <a:ext cx="175816" cy="1822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de-DE" sz="1600" b="1">
                <a:solidFill>
                  <a:schemeClr val="bg1"/>
                </a:solidFill>
              </a:endParaRPr>
            </a:p>
          </p:txBody>
        </p:sp>
        <p:sp>
          <p:nvSpPr>
            <p:cNvPr id="111" name="Text Placeholder 5">
              <a:extLst>
                <a:ext uri="{FF2B5EF4-FFF2-40B4-BE49-F238E27FC236}">
                  <a16:creationId xmlns:a16="http://schemas.microsoft.com/office/drawing/2014/main" id="{C4D87F8B-360C-9C41-8FBB-BE9D18C44F22}"/>
                </a:ext>
              </a:extLst>
            </p:cNvPr>
            <p:cNvSpPr txBox="1">
              <a:spLocks/>
            </p:cNvSpPr>
            <p:nvPr/>
          </p:nvSpPr>
          <p:spPr>
            <a:xfrm>
              <a:off x="6407066" y="6504143"/>
              <a:ext cx="2963413" cy="353857"/>
            </a:xfrm>
            <a:prstGeom prst="rect">
              <a:avLst/>
            </a:prstGeom>
            <a:noFill/>
          </p:spPr>
          <p:txBody>
            <a:bodyPr vert="horz" lIns="7200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de-DE" sz="1400" dirty="0">
                  <a:solidFill>
                    <a:schemeClr val="tx1"/>
                  </a:solidFill>
                </a:rPr>
                <a:t>Systemanforderungen</a:t>
              </a:r>
            </a:p>
          </p:txBody>
        </p:sp>
      </p:grpSp>
      <p:sp>
        <p:nvSpPr>
          <p:cNvPr id="104" name="Rechteck 38">
            <a:extLst>
              <a:ext uri="{FF2B5EF4-FFF2-40B4-BE49-F238E27FC236}">
                <a16:creationId xmlns:a16="http://schemas.microsoft.com/office/drawing/2014/main" id="{6209DB8D-00B7-D049-A3F0-B5763517F540}"/>
              </a:ext>
            </a:extLst>
          </p:cNvPr>
          <p:cNvSpPr/>
          <p:nvPr/>
        </p:nvSpPr>
        <p:spPr>
          <a:xfrm>
            <a:off x="1910226" y="5184737"/>
            <a:ext cx="3913058" cy="951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000" rtlCol="0" anchor="ctr"/>
          <a:lstStyle/>
          <a:p>
            <a:r>
              <a:rPr lang="en-US" dirty="0" err="1">
                <a:solidFill>
                  <a:schemeClr val="tx1"/>
                </a:solidFill>
                <a:latin typeface="Whitney Semibold" pitchFamily="2" charset="77"/>
              </a:rPr>
              <a:t>Hohe</a:t>
            </a:r>
            <a:r>
              <a:rPr lang="en-US" dirty="0">
                <a:solidFill>
                  <a:schemeClr val="tx1"/>
                </a:solidFill>
                <a:latin typeface="Whitney Semibold" pitchFamily="2" charset="77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Whitney Semibold" pitchFamily="2" charset="77"/>
              </a:rPr>
              <a:t>Vernetzung</a:t>
            </a:r>
            <a:r>
              <a:rPr lang="en-US" dirty="0">
                <a:solidFill>
                  <a:schemeClr val="tx1"/>
                </a:solidFill>
                <a:latin typeface="Whitney Semibold" pitchFamily="2" charset="77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Whitney Book" pitchFamily="2" charset="77"/>
              </a:rPr>
              <a:t>verschiedener</a:t>
            </a:r>
            <a:r>
              <a:rPr lang="en-US" dirty="0">
                <a:solidFill>
                  <a:schemeClr val="tx1"/>
                </a:solidFill>
                <a:latin typeface="Whitney Semibold" pitchFamily="2" charset="77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Whitney Semibold" pitchFamily="2" charset="77"/>
              </a:rPr>
              <a:t>Anwendungsbereiche</a:t>
            </a:r>
            <a:endParaRPr lang="de-DE" dirty="0">
              <a:solidFill>
                <a:schemeClr val="tx1"/>
              </a:solidFill>
              <a:latin typeface="Whitney Book" pitchFamily="2" charset="77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BE7BDD1-2C43-8A41-A013-7831C8B9D5AD}"/>
              </a:ext>
            </a:extLst>
          </p:cNvPr>
          <p:cNvGrpSpPr/>
          <p:nvPr/>
        </p:nvGrpSpPr>
        <p:grpSpPr>
          <a:xfrm>
            <a:off x="407987" y="1437749"/>
            <a:ext cx="5688013" cy="4713694"/>
            <a:chOff x="407987" y="1445796"/>
            <a:chExt cx="5688013" cy="4713694"/>
          </a:xfrm>
        </p:grpSpPr>
        <p:sp>
          <p:nvSpPr>
            <p:cNvPr id="112" name="Rechteck 93">
              <a:extLst>
                <a:ext uri="{FF2B5EF4-FFF2-40B4-BE49-F238E27FC236}">
                  <a16:creationId xmlns:a16="http://schemas.microsoft.com/office/drawing/2014/main" id="{D41CA97F-4A56-FA48-96C5-0744D490B8BC}"/>
                </a:ext>
              </a:extLst>
            </p:cNvPr>
            <p:cNvSpPr/>
            <p:nvPr/>
          </p:nvSpPr>
          <p:spPr>
            <a:xfrm>
              <a:off x="407988" y="1926943"/>
              <a:ext cx="1341449" cy="42325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7DD2D77-06A8-2242-864C-617BAA03C6DB}"/>
                </a:ext>
              </a:extLst>
            </p:cNvPr>
            <p:cNvGrpSpPr/>
            <p:nvPr/>
          </p:nvGrpSpPr>
          <p:grpSpPr>
            <a:xfrm>
              <a:off x="749059" y="2078613"/>
              <a:ext cx="600526" cy="887734"/>
              <a:chOff x="3868458" y="2318145"/>
              <a:chExt cx="828000" cy="1224000"/>
            </a:xfrm>
            <a:solidFill>
              <a:schemeClr val="bg1">
                <a:lumMod val="50000"/>
              </a:schemeClr>
            </a:solidFill>
          </p:grpSpPr>
          <p:grpSp>
            <p:nvGrpSpPr>
              <p:cNvPr id="171" name="Group 48">
                <a:extLst>
                  <a:ext uri="{FF2B5EF4-FFF2-40B4-BE49-F238E27FC236}">
                    <a16:creationId xmlns:a16="http://schemas.microsoft.com/office/drawing/2014/main" id="{32E2523E-0D4E-354B-BD16-534F3FF3D6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4334816" y="2318145"/>
                <a:ext cx="358851" cy="568002"/>
                <a:chOff x="2454" y="864"/>
                <a:chExt cx="306" cy="688"/>
              </a:xfrm>
              <a:grpFill/>
            </p:grpSpPr>
            <p:sp>
              <p:nvSpPr>
                <p:cNvPr id="205" name="Line 49">
                  <a:extLst>
                    <a:ext uri="{FF2B5EF4-FFF2-40B4-BE49-F238E27FC236}">
                      <a16:creationId xmlns:a16="http://schemas.microsoft.com/office/drawing/2014/main" id="{4210B30C-480E-F14B-865A-D1B6761CC1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06" y="1102"/>
                  <a:ext cx="24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6" name="Freeform 50">
                  <a:extLst>
                    <a:ext uri="{FF2B5EF4-FFF2-40B4-BE49-F238E27FC236}">
                      <a16:creationId xmlns:a16="http://schemas.microsoft.com/office/drawing/2014/main" id="{1F27AE3C-5D59-6547-AC4F-8A4233339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4" y="1004"/>
                  <a:ext cx="280" cy="354"/>
                </a:xfrm>
                <a:custGeom>
                  <a:avLst/>
                  <a:gdLst>
                    <a:gd name="T0" fmla="*/ 4 w 444"/>
                    <a:gd name="T1" fmla="*/ 21 h 566"/>
                    <a:gd name="T2" fmla="*/ 1 w 444"/>
                    <a:gd name="T3" fmla="*/ 20 h 566"/>
                    <a:gd name="T4" fmla="*/ 1 w 444"/>
                    <a:gd name="T5" fmla="*/ 20 h 566"/>
                    <a:gd name="T6" fmla="*/ 1 w 444"/>
                    <a:gd name="T7" fmla="*/ 19 h 566"/>
                    <a:gd name="T8" fmla="*/ 0 w 444"/>
                    <a:gd name="T9" fmla="*/ 18 h 566"/>
                    <a:gd name="T10" fmla="*/ 1 w 444"/>
                    <a:gd name="T11" fmla="*/ 15 h 566"/>
                    <a:gd name="T12" fmla="*/ 1 w 444"/>
                    <a:gd name="T13" fmla="*/ 13 h 566"/>
                    <a:gd name="T14" fmla="*/ 1 w 444"/>
                    <a:gd name="T15" fmla="*/ 12 h 566"/>
                    <a:gd name="T16" fmla="*/ 1 w 444"/>
                    <a:gd name="T17" fmla="*/ 11 h 566"/>
                    <a:gd name="T18" fmla="*/ 1 w 444"/>
                    <a:gd name="T19" fmla="*/ 9 h 566"/>
                    <a:gd name="T20" fmla="*/ 2 w 444"/>
                    <a:gd name="T21" fmla="*/ 7 h 566"/>
                    <a:gd name="T22" fmla="*/ 3 w 444"/>
                    <a:gd name="T23" fmla="*/ 6 h 566"/>
                    <a:gd name="T24" fmla="*/ 3 w 444"/>
                    <a:gd name="T25" fmla="*/ 5 h 566"/>
                    <a:gd name="T26" fmla="*/ 3 w 444"/>
                    <a:gd name="T27" fmla="*/ 4 h 566"/>
                    <a:gd name="T28" fmla="*/ 3 w 444"/>
                    <a:gd name="T29" fmla="*/ 4 h 566"/>
                    <a:gd name="T30" fmla="*/ 4 w 444"/>
                    <a:gd name="T31" fmla="*/ 3 h 566"/>
                    <a:gd name="T32" fmla="*/ 4 w 444"/>
                    <a:gd name="T33" fmla="*/ 3 h 566"/>
                    <a:gd name="T34" fmla="*/ 5 w 444"/>
                    <a:gd name="T35" fmla="*/ 3 h 566"/>
                    <a:gd name="T36" fmla="*/ 6 w 444"/>
                    <a:gd name="T37" fmla="*/ 2 h 566"/>
                    <a:gd name="T38" fmla="*/ 6 w 444"/>
                    <a:gd name="T39" fmla="*/ 2 h 566"/>
                    <a:gd name="T40" fmla="*/ 6 w 444"/>
                    <a:gd name="T41" fmla="*/ 2 h 566"/>
                    <a:gd name="T42" fmla="*/ 8 w 444"/>
                    <a:gd name="T43" fmla="*/ 1 h 566"/>
                    <a:gd name="T44" fmla="*/ 9 w 444"/>
                    <a:gd name="T45" fmla="*/ 1 h 566"/>
                    <a:gd name="T46" fmla="*/ 10 w 444"/>
                    <a:gd name="T47" fmla="*/ 1 h 566"/>
                    <a:gd name="T48" fmla="*/ 11 w 444"/>
                    <a:gd name="T49" fmla="*/ 0 h 566"/>
                    <a:gd name="T50" fmla="*/ 13 w 444"/>
                    <a:gd name="T51" fmla="*/ 0 h 566"/>
                    <a:gd name="T52" fmla="*/ 13 w 444"/>
                    <a:gd name="T53" fmla="*/ 1 h 566"/>
                    <a:gd name="T54" fmla="*/ 15 w 444"/>
                    <a:gd name="T55" fmla="*/ 1 h 566"/>
                    <a:gd name="T56" fmla="*/ 15 w 444"/>
                    <a:gd name="T57" fmla="*/ 1 h 566"/>
                    <a:gd name="T58" fmla="*/ 16 w 444"/>
                    <a:gd name="T59" fmla="*/ 1 h 566"/>
                    <a:gd name="T60" fmla="*/ 16 w 444"/>
                    <a:gd name="T61" fmla="*/ 1 h 566"/>
                    <a:gd name="T62" fmla="*/ 16 w 444"/>
                    <a:gd name="T63" fmla="*/ 2 h 566"/>
                    <a:gd name="T64" fmla="*/ 18 w 444"/>
                    <a:gd name="T65" fmla="*/ 3 h 566"/>
                    <a:gd name="T66" fmla="*/ 18 w 444"/>
                    <a:gd name="T67" fmla="*/ 3 h 56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444" h="566">
                      <a:moveTo>
                        <a:pt x="102" y="566"/>
                      </a:moveTo>
                      <a:lnTo>
                        <a:pt x="2" y="528"/>
                      </a:lnTo>
                      <a:lnTo>
                        <a:pt x="2" y="510"/>
                      </a:lnTo>
                      <a:lnTo>
                        <a:pt x="0" y="464"/>
                      </a:lnTo>
                      <a:lnTo>
                        <a:pt x="2" y="398"/>
                      </a:lnTo>
                      <a:lnTo>
                        <a:pt x="6" y="358"/>
                      </a:lnTo>
                      <a:lnTo>
                        <a:pt x="10" y="318"/>
                      </a:lnTo>
                      <a:lnTo>
                        <a:pt x="18" y="276"/>
                      </a:lnTo>
                      <a:lnTo>
                        <a:pt x="26" y="234"/>
                      </a:lnTo>
                      <a:lnTo>
                        <a:pt x="40" y="192"/>
                      </a:lnTo>
                      <a:lnTo>
                        <a:pt x="56" y="152"/>
                      </a:lnTo>
                      <a:lnTo>
                        <a:pt x="64" y="134"/>
                      </a:lnTo>
                      <a:lnTo>
                        <a:pt x="76" y="116"/>
                      </a:lnTo>
                      <a:lnTo>
                        <a:pt x="86" y="100"/>
                      </a:lnTo>
                      <a:lnTo>
                        <a:pt x="100" y="84"/>
                      </a:lnTo>
                      <a:lnTo>
                        <a:pt x="112" y="70"/>
                      </a:lnTo>
                      <a:lnTo>
                        <a:pt x="128" y="58"/>
                      </a:lnTo>
                      <a:lnTo>
                        <a:pt x="144" y="46"/>
                      </a:lnTo>
                      <a:lnTo>
                        <a:pt x="160" y="36"/>
                      </a:lnTo>
                      <a:lnTo>
                        <a:pt x="196" y="20"/>
                      </a:lnTo>
                      <a:lnTo>
                        <a:pt x="228" y="10"/>
                      </a:lnTo>
                      <a:lnTo>
                        <a:pt x="258" y="4"/>
                      </a:lnTo>
                      <a:lnTo>
                        <a:pt x="286" y="0"/>
                      </a:lnTo>
                      <a:lnTo>
                        <a:pt x="312" y="0"/>
                      </a:lnTo>
                      <a:lnTo>
                        <a:pt x="334" y="4"/>
                      </a:lnTo>
                      <a:lnTo>
                        <a:pt x="356" y="8"/>
                      </a:lnTo>
                      <a:lnTo>
                        <a:pt x="374" y="14"/>
                      </a:lnTo>
                      <a:lnTo>
                        <a:pt x="390" y="22"/>
                      </a:lnTo>
                      <a:lnTo>
                        <a:pt x="404" y="30"/>
                      </a:lnTo>
                      <a:lnTo>
                        <a:pt x="426" y="46"/>
                      </a:lnTo>
                      <a:lnTo>
                        <a:pt x="440" y="58"/>
                      </a:lnTo>
                      <a:lnTo>
                        <a:pt x="444" y="64"/>
                      </a:lnTo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Freeform 51">
                  <a:extLst>
                    <a:ext uri="{FF2B5EF4-FFF2-40B4-BE49-F238E27FC236}">
                      <a16:creationId xmlns:a16="http://schemas.microsoft.com/office/drawing/2014/main" id="{4429EA99-F2DE-F540-8706-3C7038749A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6" y="1023"/>
                  <a:ext cx="254" cy="529"/>
                </a:xfrm>
                <a:custGeom>
                  <a:avLst/>
                  <a:gdLst>
                    <a:gd name="T0" fmla="*/ 130 w 402"/>
                    <a:gd name="T1" fmla="*/ 846 h 846"/>
                    <a:gd name="T2" fmla="*/ 268 w 402"/>
                    <a:gd name="T3" fmla="*/ 812 h 846"/>
                    <a:gd name="T4" fmla="*/ 310 w 402"/>
                    <a:gd name="T5" fmla="*/ 474 h 846"/>
                    <a:gd name="T6" fmla="*/ 376 w 402"/>
                    <a:gd name="T7" fmla="*/ 458 h 846"/>
                    <a:gd name="T8" fmla="*/ 376 w 402"/>
                    <a:gd name="T9" fmla="*/ 458 h 846"/>
                    <a:gd name="T10" fmla="*/ 382 w 402"/>
                    <a:gd name="T11" fmla="*/ 434 h 846"/>
                    <a:gd name="T12" fmla="*/ 392 w 402"/>
                    <a:gd name="T13" fmla="*/ 374 h 846"/>
                    <a:gd name="T14" fmla="*/ 396 w 402"/>
                    <a:gd name="T15" fmla="*/ 334 h 846"/>
                    <a:gd name="T16" fmla="*/ 400 w 402"/>
                    <a:gd name="T17" fmla="*/ 290 h 846"/>
                    <a:gd name="T18" fmla="*/ 402 w 402"/>
                    <a:gd name="T19" fmla="*/ 244 h 846"/>
                    <a:gd name="T20" fmla="*/ 402 w 402"/>
                    <a:gd name="T21" fmla="*/ 196 h 846"/>
                    <a:gd name="T22" fmla="*/ 398 w 402"/>
                    <a:gd name="T23" fmla="*/ 150 h 846"/>
                    <a:gd name="T24" fmla="*/ 394 w 402"/>
                    <a:gd name="T25" fmla="*/ 128 h 846"/>
                    <a:gd name="T26" fmla="*/ 390 w 402"/>
                    <a:gd name="T27" fmla="*/ 108 h 846"/>
                    <a:gd name="T28" fmla="*/ 384 w 402"/>
                    <a:gd name="T29" fmla="*/ 88 h 846"/>
                    <a:gd name="T30" fmla="*/ 376 w 402"/>
                    <a:gd name="T31" fmla="*/ 70 h 846"/>
                    <a:gd name="T32" fmla="*/ 368 w 402"/>
                    <a:gd name="T33" fmla="*/ 52 h 846"/>
                    <a:gd name="T34" fmla="*/ 356 w 402"/>
                    <a:gd name="T35" fmla="*/ 38 h 846"/>
                    <a:gd name="T36" fmla="*/ 344 w 402"/>
                    <a:gd name="T37" fmla="*/ 26 h 846"/>
                    <a:gd name="T38" fmla="*/ 330 w 402"/>
                    <a:gd name="T39" fmla="*/ 14 h 846"/>
                    <a:gd name="T40" fmla="*/ 314 w 402"/>
                    <a:gd name="T41" fmla="*/ 6 h 846"/>
                    <a:gd name="T42" fmla="*/ 296 w 402"/>
                    <a:gd name="T43" fmla="*/ 2 h 846"/>
                    <a:gd name="T44" fmla="*/ 276 w 402"/>
                    <a:gd name="T45" fmla="*/ 0 h 846"/>
                    <a:gd name="T46" fmla="*/ 254 w 402"/>
                    <a:gd name="T47" fmla="*/ 0 h 846"/>
                    <a:gd name="T48" fmla="*/ 230 w 402"/>
                    <a:gd name="T49" fmla="*/ 4 h 846"/>
                    <a:gd name="T50" fmla="*/ 204 w 402"/>
                    <a:gd name="T51" fmla="*/ 12 h 846"/>
                    <a:gd name="T52" fmla="*/ 204 w 402"/>
                    <a:gd name="T53" fmla="*/ 12 h 846"/>
                    <a:gd name="T54" fmla="*/ 180 w 402"/>
                    <a:gd name="T55" fmla="*/ 22 h 846"/>
                    <a:gd name="T56" fmla="*/ 156 w 402"/>
                    <a:gd name="T57" fmla="*/ 34 h 846"/>
                    <a:gd name="T58" fmla="*/ 136 w 402"/>
                    <a:gd name="T59" fmla="*/ 46 h 846"/>
                    <a:gd name="T60" fmla="*/ 118 w 402"/>
                    <a:gd name="T61" fmla="*/ 62 h 846"/>
                    <a:gd name="T62" fmla="*/ 100 w 402"/>
                    <a:gd name="T63" fmla="*/ 78 h 846"/>
                    <a:gd name="T64" fmla="*/ 84 w 402"/>
                    <a:gd name="T65" fmla="*/ 96 h 846"/>
                    <a:gd name="T66" fmla="*/ 72 w 402"/>
                    <a:gd name="T67" fmla="*/ 114 h 846"/>
                    <a:gd name="T68" fmla="*/ 58 w 402"/>
                    <a:gd name="T69" fmla="*/ 134 h 846"/>
                    <a:gd name="T70" fmla="*/ 48 w 402"/>
                    <a:gd name="T71" fmla="*/ 154 h 846"/>
                    <a:gd name="T72" fmla="*/ 38 w 402"/>
                    <a:gd name="T73" fmla="*/ 176 h 846"/>
                    <a:gd name="T74" fmla="*/ 30 w 402"/>
                    <a:gd name="T75" fmla="*/ 198 h 846"/>
                    <a:gd name="T76" fmla="*/ 24 w 402"/>
                    <a:gd name="T77" fmla="*/ 220 h 846"/>
                    <a:gd name="T78" fmla="*/ 12 w 402"/>
                    <a:gd name="T79" fmla="*/ 264 h 846"/>
                    <a:gd name="T80" fmla="*/ 6 w 402"/>
                    <a:gd name="T81" fmla="*/ 310 h 846"/>
                    <a:gd name="T82" fmla="*/ 2 w 402"/>
                    <a:gd name="T83" fmla="*/ 354 h 846"/>
                    <a:gd name="T84" fmla="*/ 0 w 402"/>
                    <a:gd name="T85" fmla="*/ 396 h 846"/>
                    <a:gd name="T86" fmla="*/ 0 w 402"/>
                    <a:gd name="T87" fmla="*/ 434 h 846"/>
                    <a:gd name="T88" fmla="*/ 2 w 402"/>
                    <a:gd name="T89" fmla="*/ 468 h 846"/>
                    <a:gd name="T90" fmla="*/ 8 w 402"/>
                    <a:gd name="T91" fmla="*/ 518 h 846"/>
                    <a:gd name="T92" fmla="*/ 10 w 402"/>
                    <a:gd name="T93" fmla="*/ 536 h 846"/>
                    <a:gd name="T94" fmla="*/ 86 w 402"/>
                    <a:gd name="T95" fmla="*/ 522 h 846"/>
                    <a:gd name="T96" fmla="*/ 130 w 402"/>
                    <a:gd name="T97" fmla="*/ 846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2" h="846">
                      <a:moveTo>
                        <a:pt x="130" y="846"/>
                      </a:moveTo>
                      <a:lnTo>
                        <a:pt x="268" y="812"/>
                      </a:lnTo>
                      <a:lnTo>
                        <a:pt x="310" y="474"/>
                      </a:lnTo>
                      <a:lnTo>
                        <a:pt x="376" y="458"/>
                      </a:lnTo>
                      <a:lnTo>
                        <a:pt x="382" y="434"/>
                      </a:lnTo>
                      <a:lnTo>
                        <a:pt x="392" y="374"/>
                      </a:lnTo>
                      <a:lnTo>
                        <a:pt x="396" y="334"/>
                      </a:lnTo>
                      <a:lnTo>
                        <a:pt x="400" y="290"/>
                      </a:lnTo>
                      <a:lnTo>
                        <a:pt x="402" y="244"/>
                      </a:lnTo>
                      <a:lnTo>
                        <a:pt x="402" y="196"/>
                      </a:lnTo>
                      <a:lnTo>
                        <a:pt x="398" y="150"/>
                      </a:lnTo>
                      <a:lnTo>
                        <a:pt x="394" y="128"/>
                      </a:lnTo>
                      <a:lnTo>
                        <a:pt x="390" y="108"/>
                      </a:lnTo>
                      <a:lnTo>
                        <a:pt x="384" y="88"/>
                      </a:lnTo>
                      <a:lnTo>
                        <a:pt x="376" y="70"/>
                      </a:lnTo>
                      <a:lnTo>
                        <a:pt x="368" y="52"/>
                      </a:lnTo>
                      <a:lnTo>
                        <a:pt x="356" y="38"/>
                      </a:lnTo>
                      <a:lnTo>
                        <a:pt x="344" y="26"/>
                      </a:lnTo>
                      <a:lnTo>
                        <a:pt x="330" y="14"/>
                      </a:lnTo>
                      <a:lnTo>
                        <a:pt x="314" y="6"/>
                      </a:lnTo>
                      <a:lnTo>
                        <a:pt x="296" y="2"/>
                      </a:lnTo>
                      <a:lnTo>
                        <a:pt x="276" y="0"/>
                      </a:lnTo>
                      <a:lnTo>
                        <a:pt x="254" y="0"/>
                      </a:lnTo>
                      <a:lnTo>
                        <a:pt x="230" y="4"/>
                      </a:lnTo>
                      <a:lnTo>
                        <a:pt x="204" y="12"/>
                      </a:lnTo>
                      <a:lnTo>
                        <a:pt x="180" y="22"/>
                      </a:lnTo>
                      <a:lnTo>
                        <a:pt x="156" y="34"/>
                      </a:lnTo>
                      <a:lnTo>
                        <a:pt x="136" y="46"/>
                      </a:lnTo>
                      <a:lnTo>
                        <a:pt x="118" y="62"/>
                      </a:lnTo>
                      <a:lnTo>
                        <a:pt x="100" y="78"/>
                      </a:lnTo>
                      <a:lnTo>
                        <a:pt x="84" y="96"/>
                      </a:lnTo>
                      <a:lnTo>
                        <a:pt x="72" y="114"/>
                      </a:lnTo>
                      <a:lnTo>
                        <a:pt x="58" y="134"/>
                      </a:lnTo>
                      <a:lnTo>
                        <a:pt x="48" y="154"/>
                      </a:lnTo>
                      <a:lnTo>
                        <a:pt x="38" y="176"/>
                      </a:lnTo>
                      <a:lnTo>
                        <a:pt x="30" y="198"/>
                      </a:lnTo>
                      <a:lnTo>
                        <a:pt x="24" y="220"/>
                      </a:lnTo>
                      <a:lnTo>
                        <a:pt x="12" y="264"/>
                      </a:lnTo>
                      <a:lnTo>
                        <a:pt x="6" y="310"/>
                      </a:lnTo>
                      <a:lnTo>
                        <a:pt x="2" y="354"/>
                      </a:lnTo>
                      <a:lnTo>
                        <a:pt x="0" y="396"/>
                      </a:lnTo>
                      <a:lnTo>
                        <a:pt x="0" y="434"/>
                      </a:lnTo>
                      <a:lnTo>
                        <a:pt x="2" y="468"/>
                      </a:lnTo>
                      <a:lnTo>
                        <a:pt x="8" y="518"/>
                      </a:lnTo>
                      <a:lnTo>
                        <a:pt x="10" y="536"/>
                      </a:lnTo>
                      <a:lnTo>
                        <a:pt x="86" y="522"/>
                      </a:lnTo>
                      <a:lnTo>
                        <a:pt x="130" y="846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  <a:defRPr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Freeform 52">
                  <a:extLst>
                    <a:ext uri="{FF2B5EF4-FFF2-40B4-BE49-F238E27FC236}">
                      <a16:creationId xmlns:a16="http://schemas.microsoft.com/office/drawing/2014/main" id="{6245CA09-36D1-F442-A1D6-389463B48C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0" y="1350"/>
                  <a:ext cx="68" cy="202"/>
                </a:xfrm>
                <a:custGeom>
                  <a:avLst/>
                  <a:gdLst>
                    <a:gd name="T0" fmla="*/ 4 w 108"/>
                    <a:gd name="T1" fmla="*/ 12 h 324"/>
                    <a:gd name="T2" fmla="*/ 1 w 108"/>
                    <a:gd name="T3" fmla="*/ 10 h 324"/>
                    <a:gd name="T4" fmla="*/ 0 w 108"/>
                    <a:gd name="T5" fmla="*/ 1 h 324"/>
                    <a:gd name="T6" fmla="*/ 3 w 108"/>
                    <a:gd name="T7" fmla="*/ 0 h 324"/>
                    <a:gd name="T8" fmla="*/ 4 w 108"/>
                    <a:gd name="T9" fmla="*/ 12 h 3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8" h="324">
                      <a:moveTo>
                        <a:pt x="108" y="324"/>
                      </a:moveTo>
                      <a:lnTo>
                        <a:pt x="14" y="278"/>
                      </a:lnTo>
                      <a:lnTo>
                        <a:pt x="0" y="12"/>
                      </a:lnTo>
                      <a:lnTo>
                        <a:pt x="66" y="0"/>
                      </a:lnTo>
                      <a:lnTo>
                        <a:pt x="108" y="324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9" name="Line 53">
                  <a:extLst>
                    <a:ext uri="{FF2B5EF4-FFF2-40B4-BE49-F238E27FC236}">
                      <a16:creationId xmlns:a16="http://schemas.microsoft.com/office/drawing/2014/main" id="{A8D5A6FF-00A2-1A44-8D34-08139975E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545" y="1213"/>
                  <a:ext cx="15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Line 54">
                  <a:extLst>
                    <a:ext uri="{FF2B5EF4-FFF2-40B4-BE49-F238E27FC236}">
                      <a16:creationId xmlns:a16="http://schemas.microsoft.com/office/drawing/2014/main" id="{CFAADE2B-28E4-8540-B3F1-63A42FDC9E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03" y="1183"/>
                  <a:ext cx="23" cy="133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Oval 55">
                  <a:extLst>
                    <a:ext uri="{FF2B5EF4-FFF2-40B4-BE49-F238E27FC236}">
                      <a16:creationId xmlns:a16="http://schemas.microsoft.com/office/drawing/2014/main" id="{3B684447-8B0C-C246-A2A7-908032E943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8" y="864"/>
                  <a:ext cx="168" cy="168"/>
                </a:xfrm>
                <a:prstGeom prst="ellips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70000"/>
                    </a:spcBef>
                    <a:buClr>
                      <a:schemeClr val="accent1"/>
                    </a:buClr>
                    <a:buFont typeface="Wingdings" pitchFamily="2" charset="2"/>
                    <a:buBlip>
                      <a:blip r:embed="rId3"/>
                    </a:buBlip>
                    <a:defRPr sz="2200">
                      <a:solidFill>
                        <a:schemeClr val="accent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endParaRPr lang="de-DE" altLang="de-DE" sz="180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72" name="Group 48">
                <a:extLst>
                  <a:ext uri="{FF2B5EF4-FFF2-40B4-BE49-F238E27FC236}">
                    <a16:creationId xmlns:a16="http://schemas.microsoft.com/office/drawing/2014/main" id="{2203E62B-3A60-4F45-A4EB-CF18FD70AB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3868458" y="2318145"/>
                <a:ext cx="358851" cy="568002"/>
                <a:chOff x="2454" y="864"/>
                <a:chExt cx="306" cy="688"/>
              </a:xfrm>
              <a:grpFill/>
            </p:grpSpPr>
            <p:sp>
              <p:nvSpPr>
                <p:cNvPr id="198" name="Line 49">
                  <a:extLst>
                    <a:ext uri="{FF2B5EF4-FFF2-40B4-BE49-F238E27FC236}">
                      <a16:creationId xmlns:a16="http://schemas.microsoft.com/office/drawing/2014/main" id="{1EECEBC0-6396-414B-80B9-E352134924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06" y="1102"/>
                  <a:ext cx="24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9" name="Freeform 50">
                  <a:extLst>
                    <a:ext uri="{FF2B5EF4-FFF2-40B4-BE49-F238E27FC236}">
                      <a16:creationId xmlns:a16="http://schemas.microsoft.com/office/drawing/2014/main" id="{98DD50FC-FD4B-5F4B-BD6D-91C3C299BB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4" y="1004"/>
                  <a:ext cx="280" cy="354"/>
                </a:xfrm>
                <a:custGeom>
                  <a:avLst/>
                  <a:gdLst>
                    <a:gd name="T0" fmla="*/ 4 w 444"/>
                    <a:gd name="T1" fmla="*/ 21 h 566"/>
                    <a:gd name="T2" fmla="*/ 1 w 444"/>
                    <a:gd name="T3" fmla="*/ 20 h 566"/>
                    <a:gd name="T4" fmla="*/ 1 w 444"/>
                    <a:gd name="T5" fmla="*/ 20 h 566"/>
                    <a:gd name="T6" fmla="*/ 1 w 444"/>
                    <a:gd name="T7" fmla="*/ 19 h 566"/>
                    <a:gd name="T8" fmla="*/ 0 w 444"/>
                    <a:gd name="T9" fmla="*/ 18 h 566"/>
                    <a:gd name="T10" fmla="*/ 1 w 444"/>
                    <a:gd name="T11" fmla="*/ 15 h 566"/>
                    <a:gd name="T12" fmla="*/ 1 w 444"/>
                    <a:gd name="T13" fmla="*/ 13 h 566"/>
                    <a:gd name="T14" fmla="*/ 1 w 444"/>
                    <a:gd name="T15" fmla="*/ 12 h 566"/>
                    <a:gd name="T16" fmla="*/ 1 w 444"/>
                    <a:gd name="T17" fmla="*/ 11 h 566"/>
                    <a:gd name="T18" fmla="*/ 1 w 444"/>
                    <a:gd name="T19" fmla="*/ 9 h 566"/>
                    <a:gd name="T20" fmla="*/ 2 w 444"/>
                    <a:gd name="T21" fmla="*/ 7 h 566"/>
                    <a:gd name="T22" fmla="*/ 3 w 444"/>
                    <a:gd name="T23" fmla="*/ 6 h 566"/>
                    <a:gd name="T24" fmla="*/ 3 w 444"/>
                    <a:gd name="T25" fmla="*/ 5 h 566"/>
                    <a:gd name="T26" fmla="*/ 3 w 444"/>
                    <a:gd name="T27" fmla="*/ 4 h 566"/>
                    <a:gd name="T28" fmla="*/ 3 w 444"/>
                    <a:gd name="T29" fmla="*/ 4 h 566"/>
                    <a:gd name="T30" fmla="*/ 4 w 444"/>
                    <a:gd name="T31" fmla="*/ 3 h 566"/>
                    <a:gd name="T32" fmla="*/ 4 w 444"/>
                    <a:gd name="T33" fmla="*/ 3 h 566"/>
                    <a:gd name="T34" fmla="*/ 5 w 444"/>
                    <a:gd name="T35" fmla="*/ 3 h 566"/>
                    <a:gd name="T36" fmla="*/ 6 w 444"/>
                    <a:gd name="T37" fmla="*/ 2 h 566"/>
                    <a:gd name="T38" fmla="*/ 6 w 444"/>
                    <a:gd name="T39" fmla="*/ 2 h 566"/>
                    <a:gd name="T40" fmla="*/ 6 w 444"/>
                    <a:gd name="T41" fmla="*/ 2 h 566"/>
                    <a:gd name="T42" fmla="*/ 8 w 444"/>
                    <a:gd name="T43" fmla="*/ 1 h 566"/>
                    <a:gd name="T44" fmla="*/ 9 w 444"/>
                    <a:gd name="T45" fmla="*/ 1 h 566"/>
                    <a:gd name="T46" fmla="*/ 10 w 444"/>
                    <a:gd name="T47" fmla="*/ 1 h 566"/>
                    <a:gd name="T48" fmla="*/ 11 w 444"/>
                    <a:gd name="T49" fmla="*/ 0 h 566"/>
                    <a:gd name="T50" fmla="*/ 13 w 444"/>
                    <a:gd name="T51" fmla="*/ 0 h 566"/>
                    <a:gd name="T52" fmla="*/ 13 w 444"/>
                    <a:gd name="T53" fmla="*/ 1 h 566"/>
                    <a:gd name="T54" fmla="*/ 15 w 444"/>
                    <a:gd name="T55" fmla="*/ 1 h 566"/>
                    <a:gd name="T56" fmla="*/ 15 w 444"/>
                    <a:gd name="T57" fmla="*/ 1 h 566"/>
                    <a:gd name="T58" fmla="*/ 16 w 444"/>
                    <a:gd name="T59" fmla="*/ 1 h 566"/>
                    <a:gd name="T60" fmla="*/ 16 w 444"/>
                    <a:gd name="T61" fmla="*/ 1 h 566"/>
                    <a:gd name="T62" fmla="*/ 16 w 444"/>
                    <a:gd name="T63" fmla="*/ 2 h 566"/>
                    <a:gd name="T64" fmla="*/ 18 w 444"/>
                    <a:gd name="T65" fmla="*/ 3 h 566"/>
                    <a:gd name="T66" fmla="*/ 18 w 444"/>
                    <a:gd name="T67" fmla="*/ 3 h 56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444" h="566">
                      <a:moveTo>
                        <a:pt x="102" y="566"/>
                      </a:moveTo>
                      <a:lnTo>
                        <a:pt x="2" y="528"/>
                      </a:lnTo>
                      <a:lnTo>
                        <a:pt x="2" y="510"/>
                      </a:lnTo>
                      <a:lnTo>
                        <a:pt x="0" y="464"/>
                      </a:lnTo>
                      <a:lnTo>
                        <a:pt x="2" y="398"/>
                      </a:lnTo>
                      <a:lnTo>
                        <a:pt x="6" y="358"/>
                      </a:lnTo>
                      <a:lnTo>
                        <a:pt x="10" y="318"/>
                      </a:lnTo>
                      <a:lnTo>
                        <a:pt x="18" y="276"/>
                      </a:lnTo>
                      <a:lnTo>
                        <a:pt x="26" y="234"/>
                      </a:lnTo>
                      <a:lnTo>
                        <a:pt x="40" y="192"/>
                      </a:lnTo>
                      <a:lnTo>
                        <a:pt x="56" y="152"/>
                      </a:lnTo>
                      <a:lnTo>
                        <a:pt x="64" y="134"/>
                      </a:lnTo>
                      <a:lnTo>
                        <a:pt x="76" y="116"/>
                      </a:lnTo>
                      <a:lnTo>
                        <a:pt x="86" y="100"/>
                      </a:lnTo>
                      <a:lnTo>
                        <a:pt x="100" y="84"/>
                      </a:lnTo>
                      <a:lnTo>
                        <a:pt x="112" y="70"/>
                      </a:lnTo>
                      <a:lnTo>
                        <a:pt x="128" y="58"/>
                      </a:lnTo>
                      <a:lnTo>
                        <a:pt x="144" y="46"/>
                      </a:lnTo>
                      <a:lnTo>
                        <a:pt x="160" y="36"/>
                      </a:lnTo>
                      <a:lnTo>
                        <a:pt x="196" y="20"/>
                      </a:lnTo>
                      <a:lnTo>
                        <a:pt x="228" y="10"/>
                      </a:lnTo>
                      <a:lnTo>
                        <a:pt x="258" y="4"/>
                      </a:lnTo>
                      <a:lnTo>
                        <a:pt x="286" y="0"/>
                      </a:lnTo>
                      <a:lnTo>
                        <a:pt x="312" y="0"/>
                      </a:lnTo>
                      <a:lnTo>
                        <a:pt x="334" y="4"/>
                      </a:lnTo>
                      <a:lnTo>
                        <a:pt x="356" y="8"/>
                      </a:lnTo>
                      <a:lnTo>
                        <a:pt x="374" y="14"/>
                      </a:lnTo>
                      <a:lnTo>
                        <a:pt x="390" y="22"/>
                      </a:lnTo>
                      <a:lnTo>
                        <a:pt x="404" y="30"/>
                      </a:lnTo>
                      <a:lnTo>
                        <a:pt x="426" y="46"/>
                      </a:lnTo>
                      <a:lnTo>
                        <a:pt x="440" y="58"/>
                      </a:lnTo>
                      <a:lnTo>
                        <a:pt x="444" y="64"/>
                      </a:lnTo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0" name="Freeform 51">
                  <a:extLst>
                    <a:ext uri="{FF2B5EF4-FFF2-40B4-BE49-F238E27FC236}">
                      <a16:creationId xmlns:a16="http://schemas.microsoft.com/office/drawing/2014/main" id="{0097C886-B417-6A45-8B00-C373AB16D3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6" y="1023"/>
                  <a:ext cx="254" cy="529"/>
                </a:xfrm>
                <a:custGeom>
                  <a:avLst/>
                  <a:gdLst>
                    <a:gd name="T0" fmla="*/ 130 w 402"/>
                    <a:gd name="T1" fmla="*/ 846 h 846"/>
                    <a:gd name="T2" fmla="*/ 268 w 402"/>
                    <a:gd name="T3" fmla="*/ 812 h 846"/>
                    <a:gd name="T4" fmla="*/ 310 w 402"/>
                    <a:gd name="T5" fmla="*/ 474 h 846"/>
                    <a:gd name="T6" fmla="*/ 376 w 402"/>
                    <a:gd name="T7" fmla="*/ 458 h 846"/>
                    <a:gd name="T8" fmla="*/ 376 w 402"/>
                    <a:gd name="T9" fmla="*/ 458 h 846"/>
                    <a:gd name="T10" fmla="*/ 382 w 402"/>
                    <a:gd name="T11" fmla="*/ 434 h 846"/>
                    <a:gd name="T12" fmla="*/ 392 w 402"/>
                    <a:gd name="T13" fmla="*/ 374 h 846"/>
                    <a:gd name="T14" fmla="*/ 396 w 402"/>
                    <a:gd name="T15" fmla="*/ 334 h 846"/>
                    <a:gd name="T16" fmla="*/ 400 w 402"/>
                    <a:gd name="T17" fmla="*/ 290 h 846"/>
                    <a:gd name="T18" fmla="*/ 402 w 402"/>
                    <a:gd name="T19" fmla="*/ 244 h 846"/>
                    <a:gd name="T20" fmla="*/ 402 w 402"/>
                    <a:gd name="T21" fmla="*/ 196 h 846"/>
                    <a:gd name="T22" fmla="*/ 398 w 402"/>
                    <a:gd name="T23" fmla="*/ 150 h 846"/>
                    <a:gd name="T24" fmla="*/ 394 w 402"/>
                    <a:gd name="T25" fmla="*/ 128 h 846"/>
                    <a:gd name="T26" fmla="*/ 390 w 402"/>
                    <a:gd name="T27" fmla="*/ 108 h 846"/>
                    <a:gd name="T28" fmla="*/ 384 w 402"/>
                    <a:gd name="T29" fmla="*/ 88 h 846"/>
                    <a:gd name="T30" fmla="*/ 376 w 402"/>
                    <a:gd name="T31" fmla="*/ 70 h 846"/>
                    <a:gd name="T32" fmla="*/ 368 w 402"/>
                    <a:gd name="T33" fmla="*/ 52 h 846"/>
                    <a:gd name="T34" fmla="*/ 356 w 402"/>
                    <a:gd name="T35" fmla="*/ 38 h 846"/>
                    <a:gd name="T36" fmla="*/ 344 w 402"/>
                    <a:gd name="T37" fmla="*/ 26 h 846"/>
                    <a:gd name="T38" fmla="*/ 330 w 402"/>
                    <a:gd name="T39" fmla="*/ 14 h 846"/>
                    <a:gd name="T40" fmla="*/ 314 w 402"/>
                    <a:gd name="T41" fmla="*/ 6 h 846"/>
                    <a:gd name="T42" fmla="*/ 296 w 402"/>
                    <a:gd name="T43" fmla="*/ 2 h 846"/>
                    <a:gd name="T44" fmla="*/ 276 w 402"/>
                    <a:gd name="T45" fmla="*/ 0 h 846"/>
                    <a:gd name="T46" fmla="*/ 254 w 402"/>
                    <a:gd name="T47" fmla="*/ 0 h 846"/>
                    <a:gd name="T48" fmla="*/ 230 w 402"/>
                    <a:gd name="T49" fmla="*/ 4 h 846"/>
                    <a:gd name="T50" fmla="*/ 204 w 402"/>
                    <a:gd name="T51" fmla="*/ 12 h 846"/>
                    <a:gd name="T52" fmla="*/ 204 w 402"/>
                    <a:gd name="T53" fmla="*/ 12 h 846"/>
                    <a:gd name="T54" fmla="*/ 180 w 402"/>
                    <a:gd name="T55" fmla="*/ 22 h 846"/>
                    <a:gd name="T56" fmla="*/ 156 w 402"/>
                    <a:gd name="T57" fmla="*/ 34 h 846"/>
                    <a:gd name="T58" fmla="*/ 136 w 402"/>
                    <a:gd name="T59" fmla="*/ 46 h 846"/>
                    <a:gd name="T60" fmla="*/ 118 w 402"/>
                    <a:gd name="T61" fmla="*/ 62 h 846"/>
                    <a:gd name="T62" fmla="*/ 100 w 402"/>
                    <a:gd name="T63" fmla="*/ 78 h 846"/>
                    <a:gd name="T64" fmla="*/ 84 w 402"/>
                    <a:gd name="T65" fmla="*/ 96 h 846"/>
                    <a:gd name="T66" fmla="*/ 72 w 402"/>
                    <a:gd name="T67" fmla="*/ 114 h 846"/>
                    <a:gd name="T68" fmla="*/ 58 w 402"/>
                    <a:gd name="T69" fmla="*/ 134 h 846"/>
                    <a:gd name="T70" fmla="*/ 48 w 402"/>
                    <a:gd name="T71" fmla="*/ 154 h 846"/>
                    <a:gd name="T72" fmla="*/ 38 w 402"/>
                    <a:gd name="T73" fmla="*/ 176 h 846"/>
                    <a:gd name="T74" fmla="*/ 30 w 402"/>
                    <a:gd name="T75" fmla="*/ 198 h 846"/>
                    <a:gd name="T76" fmla="*/ 24 w 402"/>
                    <a:gd name="T77" fmla="*/ 220 h 846"/>
                    <a:gd name="T78" fmla="*/ 12 w 402"/>
                    <a:gd name="T79" fmla="*/ 264 h 846"/>
                    <a:gd name="T80" fmla="*/ 6 w 402"/>
                    <a:gd name="T81" fmla="*/ 310 h 846"/>
                    <a:gd name="T82" fmla="*/ 2 w 402"/>
                    <a:gd name="T83" fmla="*/ 354 h 846"/>
                    <a:gd name="T84" fmla="*/ 0 w 402"/>
                    <a:gd name="T85" fmla="*/ 396 h 846"/>
                    <a:gd name="T86" fmla="*/ 0 w 402"/>
                    <a:gd name="T87" fmla="*/ 434 h 846"/>
                    <a:gd name="T88" fmla="*/ 2 w 402"/>
                    <a:gd name="T89" fmla="*/ 468 h 846"/>
                    <a:gd name="T90" fmla="*/ 8 w 402"/>
                    <a:gd name="T91" fmla="*/ 518 h 846"/>
                    <a:gd name="T92" fmla="*/ 10 w 402"/>
                    <a:gd name="T93" fmla="*/ 536 h 846"/>
                    <a:gd name="T94" fmla="*/ 86 w 402"/>
                    <a:gd name="T95" fmla="*/ 522 h 846"/>
                    <a:gd name="T96" fmla="*/ 130 w 402"/>
                    <a:gd name="T97" fmla="*/ 846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2" h="846">
                      <a:moveTo>
                        <a:pt x="130" y="846"/>
                      </a:moveTo>
                      <a:lnTo>
                        <a:pt x="268" y="812"/>
                      </a:lnTo>
                      <a:lnTo>
                        <a:pt x="310" y="474"/>
                      </a:lnTo>
                      <a:lnTo>
                        <a:pt x="376" y="458"/>
                      </a:lnTo>
                      <a:lnTo>
                        <a:pt x="382" y="434"/>
                      </a:lnTo>
                      <a:lnTo>
                        <a:pt x="392" y="374"/>
                      </a:lnTo>
                      <a:lnTo>
                        <a:pt x="396" y="334"/>
                      </a:lnTo>
                      <a:lnTo>
                        <a:pt x="400" y="290"/>
                      </a:lnTo>
                      <a:lnTo>
                        <a:pt x="402" y="244"/>
                      </a:lnTo>
                      <a:lnTo>
                        <a:pt x="402" y="196"/>
                      </a:lnTo>
                      <a:lnTo>
                        <a:pt x="398" y="150"/>
                      </a:lnTo>
                      <a:lnTo>
                        <a:pt x="394" y="128"/>
                      </a:lnTo>
                      <a:lnTo>
                        <a:pt x="390" y="108"/>
                      </a:lnTo>
                      <a:lnTo>
                        <a:pt x="384" y="88"/>
                      </a:lnTo>
                      <a:lnTo>
                        <a:pt x="376" y="70"/>
                      </a:lnTo>
                      <a:lnTo>
                        <a:pt x="368" y="52"/>
                      </a:lnTo>
                      <a:lnTo>
                        <a:pt x="356" y="38"/>
                      </a:lnTo>
                      <a:lnTo>
                        <a:pt x="344" y="26"/>
                      </a:lnTo>
                      <a:lnTo>
                        <a:pt x="330" y="14"/>
                      </a:lnTo>
                      <a:lnTo>
                        <a:pt x="314" y="6"/>
                      </a:lnTo>
                      <a:lnTo>
                        <a:pt x="296" y="2"/>
                      </a:lnTo>
                      <a:lnTo>
                        <a:pt x="276" y="0"/>
                      </a:lnTo>
                      <a:lnTo>
                        <a:pt x="254" y="0"/>
                      </a:lnTo>
                      <a:lnTo>
                        <a:pt x="230" y="4"/>
                      </a:lnTo>
                      <a:lnTo>
                        <a:pt x="204" y="12"/>
                      </a:lnTo>
                      <a:lnTo>
                        <a:pt x="180" y="22"/>
                      </a:lnTo>
                      <a:lnTo>
                        <a:pt x="156" y="34"/>
                      </a:lnTo>
                      <a:lnTo>
                        <a:pt x="136" y="46"/>
                      </a:lnTo>
                      <a:lnTo>
                        <a:pt x="118" y="62"/>
                      </a:lnTo>
                      <a:lnTo>
                        <a:pt x="100" y="78"/>
                      </a:lnTo>
                      <a:lnTo>
                        <a:pt x="84" y="96"/>
                      </a:lnTo>
                      <a:lnTo>
                        <a:pt x="72" y="114"/>
                      </a:lnTo>
                      <a:lnTo>
                        <a:pt x="58" y="134"/>
                      </a:lnTo>
                      <a:lnTo>
                        <a:pt x="48" y="154"/>
                      </a:lnTo>
                      <a:lnTo>
                        <a:pt x="38" y="176"/>
                      </a:lnTo>
                      <a:lnTo>
                        <a:pt x="30" y="198"/>
                      </a:lnTo>
                      <a:lnTo>
                        <a:pt x="24" y="220"/>
                      </a:lnTo>
                      <a:lnTo>
                        <a:pt x="12" y="264"/>
                      </a:lnTo>
                      <a:lnTo>
                        <a:pt x="6" y="310"/>
                      </a:lnTo>
                      <a:lnTo>
                        <a:pt x="2" y="354"/>
                      </a:lnTo>
                      <a:lnTo>
                        <a:pt x="0" y="396"/>
                      </a:lnTo>
                      <a:lnTo>
                        <a:pt x="0" y="434"/>
                      </a:lnTo>
                      <a:lnTo>
                        <a:pt x="2" y="468"/>
                      </a:lnTo>
                      <a:lnTo>
                        <a:pt x="8" y="518"/>
                      </a:lnTo>
                      <a:lnTo>
                        <a:pt x="10" y="536"/>
                      </a:lnTo>
                      <a:lnTo>
                        <a:pt x="86" y="522"/>
                      </a:lnTo>
                      <a:lnTo>
                        <a:pt x="130" y="846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  <a:defRPr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1" name="Freeform 52">
                  <a:extLst>
                    <a:ext uri="{FF2B5EF4-FFF2-40B4-BE49-F238E27FC236}">
                      <a16:creationId xmlns:a16="http://schemas.microsoft.com/office/drawing/2014/main" id="{6670963C-3E02-AE4E-A7A3-40FB446973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0" y="1350"/>
                  <a:ext cx="68" cy="202"/>
                </a:xfrm>
                <a:custGeom>
                  <a:avLst/>
                  <a:gdLst>
                    <a:gd name="T0" fmla="*/ 4 w 108"/>
                    <a:gd name="T1" fmla="*/ 12 h 324"/>
                    <a:gd name="T2" fmla="*/ 1 w 108"/>
                    <a:gd name="T3" fmla="*/ 10 h 324"/>
                    <a:gd name="T4" fmla="*/ 0 w 108"/>
                    <a:gd name="T5" fmla="*/ 1 h 324"/>
                    <a:gd name="T6" fmla="*/ 3 w 108"/>
                    <a:gd name="T7" fmla="*/ 0 h 324"/>
                    <a:gd name="T8" fmla="*/ 4 w 108"/>
                    <a:gd name="T9" fmla="*/ 12 h 3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8" h="324">
                      <a:moveTo>
                        <a:pt x="108" y="324"/>
                      </a:moveTo>
                      <a:lnTo>
                        <a:pt x="14" y="278"/>
                      </a:lnTo>
                      <a:lnTo>
                        <a:pt x="0" y="12"/>
                      </a:lnTo>
                      <a:lnTo>
                        <a:pt x="66" y="0"/>
                      </a:lnTo>
                      <a:lnTo>
                        <a:pt x="108" y="324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2" name="Line 53">
                  <a:extLst>
                    <a:ext uri="{FF2B5EF4-FFF2-40B4-BE49-F238E27FC236}">
                      <a16:creationId xmlns:a16="http://schemas.microsoft.com/office/drawing/2014/main" id="{8810D8F0-9BE1-5647-B02A-8472FF95E6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545" y="1213"/>
                  <a:ext cx="15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3" name="Line 54">
                  <a:extLst>
                    <a:ext uri="{FF2B5EF4-FFF2-40B4-BE49-F238E27FC236}">
                      <a16:creationId xmlns:a16="http://schemas.microsoft.com/office/drawing/2014/main" id="{C074FB2F-362C-6348-9F29-858789276F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03" y="1183"/>
                  <a:ext cx="23" cy="133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4" name="Oval 55">
                  <a:extLst>
                    <a:ext uri="{FF2B5EF4-FFF2-40B4-BE49-F238E27FC236}">
                      <a16:creationId xmlns:a16="http://schemas.microsoft.com/office/drawing/2014/main" id="{1A5C0415-C172-2740-BD3D-90673AC7CF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8" y="864"/>
                  <a:ext cx="168" cy="168"/>
                </a:xfrm>
                <a:prstGeom prst="ellips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70000"/>
                    </a:spcBef>
                    <a:buClr>
                      <a:schemeClr val="accent1"/>
                    </a:buClr>
                    <a:buFont typeface="Wingdings" pitchFamily="2" charset="2"/>
                    <a:buBlip>
                      <a:blip r:embed="rId3"/>
                    </a:buBlip>
                    <a:defRPr sz="2200">
                      <a:solidFill>
                        <a:schemeClr val="accent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endParaRPr lang="de-DE" altLang="de-DE" sz="180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73" name="Group 48">
                <a:extLst>
                  <a:ext uri="{FF2B5EF4-FFF2-40B4-BE49-F238E27FC236}">
                    <a16:creationId xmlns:a16="http://schemas.microsoft.com/office/drawing/2014/main" id="{5A2B2E3C-3C9B-AA44-A06D-9DA7EB4F1D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4337607" y="2974143"/>
                <a:ext cx="358851" cy="568002"/>
                <a:chOff x="2454" y="864"/>
                <a:chExt cx="306" cy="688"/>
              </a:xfrm>
              <a:grpFill/>
            </p:grpSpPr>
            <p:sp>
              <p:nvSpPr>
                <p:cNvPr id="182" name="Line 49">
                  <a:extLst>
                    <a:ext uri="{FF2B5EF4-FFF2-40B4-BE49-F238E27FC236}">
                      <a16:creationId xmlns:a16="http://schemas.microsoft.com/office/drawing/2014/main" id="{374002D7-0BEA-D242-BF16-D1C07AA315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06" y="1102"/>
                  <a:ext cx="24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3" name="Freeform 50">
                  <a:extLst>
                    <a:ext uri="{FF2B5EF4-FFF2-40B4-BE49-F238E27FC236}">
                      <a16:creationId xmlns:a16="http://schemas.microsoft.com/office/drawing/2014/main" id="{6ACC1CE1-89C6-DA4A-8A40-FAA586450D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4" y="1004"/>
                  <a:ext cx="280" cy="354"/>
                </a:xfrm>
                <a:custGeom>
                  <a:avLst/>
                  <a:gdLst>
                    <a:gd name="T0" fmla="*/ 4 w 444"/>
                    <a:gd name="T1" fmla="*/ 21 h 566"/>
                    <a:gd name="T2" fmla="*/ 1 w 444"/>
                    <a:gd name="T3" fmla="*/ 20 h 566"/>
                    <a:gd name="T4" fmla="*/ 1 w 444"/>
                    <a:gd name="T5" fmla="*/ 20 h 566"/>
                    <a:gd name="T6" fmla="*/ 1 w 444"/>
                    <a:gd name="T7" fmla="*/ 19 h 566"/>
                    <a:gd name="T8" fmla="*/ 0 w 444"/>
                    <a:gd name="T9" fmla="*/ 18 h 566"/>
                    <a:gd name="T10" fmla="*/ 1 w 444"/>
                    <a:gd name="T11" fmla="*/ 15 h 566"/>
                    <a:gd name="T12" fmla="*/ 1 w 444"/>
                    <a:gd name="T13" fmla="*/ 13 h 566"/>
                    <a:gd name="T14" fmla="*/ 1 w 444"/>
                    <a:gd name="T15" fmla="*/ 12 h 566"/>
                    <a:gd name="T16" fmla="*/ 1 w 444"/>
                    <a:gd name="T17" fmla="*/ 11 h 566"/>
                    <a:gd name="T18" fmla="*/ 1 w 444"/>
                    <a:gd name="T19" fmla="*/ 9 h 566"/>
                    <a:gd name="T20" fmla="*/ 2 w 444"/>
                    <a:gd name="T21" fmla="*/ 7 h 566"/>
                    <a:gd name="T22" fmla="*/ 3 w 444"/>
                    <a:gd name="T23" fmla="*/ 6 h 566"/>
                    <a:gd name="T24" fmla="*/ 3 w 444"/>
                    <a:gd name="T25" fmla="*/ 5 h 566"/>
                    <a:gd name="T26" fmla="*/ 3 w 444"/>
                    <a:gd name="T27" fmla="*/ 4 h 566"/>
                    <a:gd name="T28" fmla="*/ 3 w 444"/>
                    <a:gd name="T29" fmla="*/ 4 h 566"/>
                    <a:gd name="T30" fmla="*/ 4 w 444"/>
                    <a:gd name="T31" fmla="*/ 3 h 566"/>
                    <a:gd name="T32" fmla="*/ 4 w 444"/>
                    <a:gd name="T33" fmla="*/ 3 h 566"/>
                    <a:gd name="T34" fmla="*/ 5 w 444"/>
                    <a:gd name="T35" fmla="*/ 3 h 566"/>
                    <a:gd name="T36" fmla="*/ 6 w 444"/>
                    <a:gd name="T37" fmla="*/ 2 h 566"/>
                    <a:gd name="T38" fmla="*/ 6 w 444"/>
                    <a:gd name="T39" fmla="*/ 2 h 566"/>
                    <a:gd name="T40" fmla="*/ 6 w 444"/>
                    <a:gd name="T41" fmla="*/ 2 h 566"/>
                    <a:gd name="T42" fmla="*/ 8 w 444"/>
                    <a:gd name="T43" fmla="*/ 1 h 566"/>
                    <a:gd name="T44" fmla="*/ 9 w 444"/>
                    <a:gd name="T45" fmla="*/ 1 h 566"/>
                    <a:gd name="T46" fmla="*/ 10 w 444"/>
                    <a:gd name="T47" fmla="*/ 1 h 566"/>
                    <a:gd name="T48" fmla="*/ 11 w 444"/>
                    <a:gd name="T49" fmla="*/ 0 h 566"/>
                    <a:gd name="T50" fmla="*/ 13 w 444"/>
                    <a:gd name="T51" fmla="*/ 0 h 566"/>
                    <a:gd name="T52" fmla="*/ 13 w 444"/>
                    <a:gd name="T53" fmla="*/ 1 h 566"/>
                    <a:gd name="T54" fmla="*/ 15 w 444"/>
                    <a:gd name="T55" fmla="*/ 1 h 566"/>
                    <a:gd name="T56" fmla="*/ 15 w 444"/>
                    <a:gd name="T57" fmla="*/ 1 h 566"/>
                    <a:gd name="T58" fmla="*/ 16 w 444"/>
                    <a:gd name="T59" fmla="*/ 1 h 566"/>
                    <a:gd name="T60" fmla="*/ 16 w 444"/>
                    <a:gd name="T61" fmla="*/ 1 h 566"/>
                    <a:gd name="T62" fmla="*/ 16 w 444"/>
                    <a:gd name="T63" fmla="*/ 2 h 566"/>
                    <a:gd name="T64" fmla="*/ 18 w 444"/>
                    <a:gd name="T65" fmla="*/ 3 h 566"/>
                    <a:gd name="T66" fmla="*/ 18 w 444"/>
                    <a:gd name="T67" fmla="*/ 3 h 56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444" h="566">
                      <a:moveTo>
                        <a:pt x="102" y="566"/>
                      </a:moveTo>
                      <a:lnTo>
                        <a:pt x="2" y="528"/>
                      </a:lnTo>
                      <a:lnTo>
                        <a:pt x="2" y="510"/>
                      </a:lnTo>
                      <a:lnTo>
                        <a:pt x="0" y="464"/>
                      </a:lnTo>
                      <a:lnTo>
                        <a:pt x="2" y="398"/>
                      </a:lnTo>
                      <a:lnTo>
                        <a:pt x="6" y="358"/>
                      </a:lnTo>
                      <a:lnTo>
                        <a:pt x="10" y="318"/>
                      </a:lnTo>
                      <a:lnTo>
                        <a:pt x="18" y="276"/>
                      </a:lnTo>
                      <a:lnTo>
                        <a:pt x="26" y="234"/>
                      </a:lnTo>
                      <a:lnTo>
                        <a:pt x="40" y="192"/>
                      </a:lnTo>
                      <a:lnTo>
                        <a:pt x="56" y="152"/>
                      </a:lnTo>
                      <a:lnTo>
                        <a:pt x="64" y="134"/>
                      </a:lnTo>
                      <a:lnTo>
                        <a:pt x="76" y="116"/>
                      </a:lnTo>
                      <a:lnTo>
                        <a:pt x="86" y="100"/>
                      </a:lnTo>
                      <a:lnTo>
                        <a:pt x="100" y="84"/>
                      </a:lnTo>
                      <a:lnTo>
                        <a:pt x="112" y="70"/>
                      </a:lnTo>
                      <a:lnTo>
                        <a:pt x="128" y="58"/>
                      </a:lnTo>
                      <a:lnTo>
                        <a:pt x="144" y="46"/>
                      </a:lnTo>
                      <a:lnTo>
                        <a:pt x="160" y="36"/>
                      </a:lnTo>
                      <a:lnTo>
                        <a:pt x="196" y="20"/>
                      </a:lnTo>
                      <a:lnTo>
                        <a:pt x="228" y="10"/>
                      </a:lnTo>
                      <a:lnTo>
                        <a:pt x="258" y="4"/>
                      </a:lnTo>
                      <a:lnTo>
                        <a:pt x="286" y="0"/>
                      </a:lnTo>
                      <a:lnTo>
                        <a:pt x="312" y="0"/>
                      </a:lnTo>
                      <a:lnTo>
                        <a:pt x="334" y="4"/>
                      </a:lnTo>
                      <a:lnTo>
                        <a:pt x="356" y="8"/>
                      </a:lnTo>
                      <a:lnTo>
                        <a:pt x="374" y="14"/>
                      </a:lnTo>
                      <a:lnTo>
                        <a:pt x="390" y="22"/>
                      </a:lnTo>
                      <a:lnTo>
                        <a:pt x="404" y="30"/>
                      </a:lnTo>
                      <a:lnTo>
                        <a:pt x="426" y="46"/>
                      </a:lnTo>
                      <a:lnTo>
                        <a:pt x="440" y="58"/>
                      </a:lnTo>
                      <a:lnTo>
                        <a:pt x="444" y="64"/>
                      </a:lnTo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4" name="Freeform 51">
                  <a:extLst>
                    <a:ext uri="{FF2B5EF4-FFF2-40B4-BE49-F238E27FC236}">
                      <a16:creationId xmlns:a16="http://schemas.microsoft.com/office/drawing/2014/main" id="{F7D80CCC-951A-D44E-9DB3-A9DA83A2C9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6" y="1023"/>
                  <a:ext cx="254" cy="529"/>
                </a:xfrm>
                <a:custGeom>
                  <a:avLst/>
                  <a:gdLst>
                    <a:gd name="T0" fmla="*/ 130 w 402"/>
                    <a:gd name="T1" fmla="*/ 846 h 846"/>
                    <a:gd name="T2" fmla="*/ 268 w 402"/>
                    <a:gd name="T3" fmla="*/ 812 h 846"/>
                    <a:gd name="T4" fmla="*/ 310 w 402"/>
                    <a:gd name="T5" fmla="*/ 474 h 846"/>
                    <a:gd name="T6" fmla="*/ 376 w 402"/>
                    <a:gd name="T7" fmla="*/ 458 h 846"/>
                    <a:gd name="T8" fmla="*/ 376 w 402"/>
                    <a:gd name="T9" fmla="*/ 458 h 846"/>
                    <a:gd name="T10" fmla="*/ 382 w 402"/>
                    <a:gd name="T11" fmla="*/ 434 h 846"/>
                    <a:gd name="T12" fmla="*/ 392 w 402"/>
                    <a:gd name="T13" fmla="*/ 374 h 846"/>
                    <a:gd name="T14" fmla="*/ 396 w 402"/>
                    <a:gd name="T15" fmla="*/ 334 h 846"/>
                    <a:gd name="T16" fmla="*/ 400 w 402"/>
                    <a:gd name="T17" fmla="*/ 290 h 846"/>
                    <a:gd name="T18" fmla="*/ 402 w 402"/>
                    <a:gd name="T19" fmla="*/ 244 h 846"/>
                    <a:gd name="T20" fmla="*/ 402 w 402"/>
                    <a:gd name="T21" fmla="*/ 196 h 846"/>
                    <a:gd name="T22" fmla="*/ 398 w 402"/>
                    <a:gd name="T23" fmla="*/ 150 h 846"/>
                    <a:gd name="T24" fmla="*/ 394 w 402"/>
                    <a:gd name="T25" fmla="*/ 128 h 846"/>
                    <a:gd name="T26" fmla="*/ 390 w 402"/>
                    <a:gd name="T27" fmla="*/ 108 h 846"/>
                    <a:gd name="T28" fmla="*/ 384 w 402"/>
                    <a:gd name="T29" fmla="*/ 88 h 846"/>
                    <a:gd name="T30" fmla="*/ 376 w 402"/>
                    <a:gd name="T31" fmla="*/ 70 h 846"/>
                    <a:gd name="T32" fmla="*/ 368 w 402"/>
                    <a:gd name="T33" fmla="*/ 52 h 846"/>
                    <a:gd name="T34" fmla="*/ 356 w 402"/>
                    <a:gd name="T35" fmla="*/ 38 h 846"/>
                    <a:gd name="T36" fmla="*/ 344 w 402"/>
                    <a:gd name="T37" fmla="*/ 26 h 846"/>
                    <a:gd name="T38" fmla="*/ 330 w 402"/>
                    <a:gd name="T39" fmla="*/ 14 h 846"/>
                    <a:gd name="T40" fmla="*/ 314 w 402"/>
                    <a:gd name="T41" fmla="*/ 6 h 846"/>
                    <a:gd name="T42" fmla="*/ 296 w 402"/>
                    <a:gd name="T43" fmla="*/ 2 h 846"/>
                    <a:gd name="T44" fmla="*/ 276 w 402"/>
                    <a:gd name="T45" fmla="*/ 0 h 846"/>
                    <a:gd name="T46" fmla="*/ 254 w 402"/>
                    <a:gd name="T47" fmla="*/ 0 h 846"/>
                    <a:gd name="T48" fmla="*/ 230 w 402"/>
                    <a:gd name="T49" fmla="*/ 4 h 846"/>
                    <a:gd name="T50" fmla="*/ 204 w 402"/>
                    <a:gd name="T51" fmla="*/ 12 h 846"/>
                    <a:gd name="T52" fmla="*/ 204 w 402"/>
                    <a:gd name="T53" fmla="*/ 12 h 846"/>
                    <a:gd name="T54" fmla="*/ 180 w 402"/>
                    <a:gd name="T55" fmla="*/ 22 h 846"/>
                    <a:gd name="T56" fmla="*/ 156 w 402"/>
                    <a:gd name="T57" fmla="*/ 34 h 846"/>
                    <a:gd name="T58" fmla="*/ 136 w 402"/>
                    <a:gd name="T59" fmla="*/ 46 h 846"/>
                    <a:gd name="T60" fmla="*/ 118 w 402"/>
                    <a:gd name="T61" fmla="*/ 62 h 846"/>
                    <a:gd name="T62" fmla="*/ 100 w 402"/>
                    <a:gd name="T63" fmla="*/ 78 h 846"/>
                    <a:gd name="T64" fmla="*/ 84 w 402"/>
                    <a:gd name="T65" fmla="*/ 96 h 846"/>
                    <a:gd name="T66" fmla="*/ 72 w 402"/>
                    <a:gd name="T67" fmla="*/ 114 h 846"/>
                    <a:gd name="T68" fmla="*/ 58 w 402"/>
                    <a:gd name="T69" fmla="*/ 134 h 846"/>
                    <a:gd name="T70" fmla="*/ 48 w 402"/>
                    <a:gd name="T71" fmla="*/ 154 h 846"/>
                    <a:gd name="T72" fmla="*/ 38 w 402"/>
                    <a:gd name="T73" fmla="*/ 176 h 846"/>
                    <a:gd name="T74" fmla="*/ 30 w 402"/>
                    <a:gd name="T75" fmla="*/ 198 h 846"/>
                    <a:gd name="T76" fmla="*/ 24 w 402"/>
                    <a:gd name="T77" fmla="*/ 220 h 846"/>
                    <a:gd name="T78" fmla="*/ 12 w 402"/>
                    <a:gd name="T79" fmla="*/ 264 h 846"/>
                    <a:gd name="T80" fmla="*/ 6 w 402"/>
                    <a:gd name="T81" fmla="*/ 310 h 846"/>
                    <a:gd name="T82" fmla="*/ 2 w 402"/>
                    <a:gd name="T83" fmla="*/ 354 h 846"/>
                    <a:gd name="T84" fmla="*/ 0 w 402"/>
                    <a:gd name="T85" fmla="*/ 396 h 846"/>
                    <a:gd name="T86" fmla="*/ 0 w 402"/>
                    <a:gd name="T87" fmla="*/ 434 h 846"/>
                    <a:gd name="T88" fmla="*/ 2 w 402"/>
                    <a:gd name="T89" fmla="*/ 468 h 846"/>
                    <a:gd name="T90" fmla="*/ 8 w 402"/>
                    <a:gd name="T91" fmla="*/ 518 h 846"/>
                    <a:gd name="T92" fmla="*/ 10 w 402"/>
                    <a:gd name="T93" fmla="*/ 536 h 846"/>
                    <a:gd name="T94" fmla="*/ 86 w 402"/>
                    <a:gd name="T95" fmla="*/ 522 h 846"/>
                    <a:gd name="T96" fmla="*/ 130 w 402"/>
                    <a:gd name="T97" fmla="*/ 846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2" h="846">
                      <a:moveTo>
                        <a:pt x="130" y="846"/>
                      </a:moveTo>
                      <a:lnTo>
                        <a:pt x="268" y="812"/>
                      </a:lnTo>
                      <a:lnTo>
                        <a:pt x="310" y="474"/>
                      </a:lnTo>
                      <a:lnTo>
                        <a:pt x="376" y="458"/>
                      </a:lnTo>
                      <a:lnTo>
                        <a:pt x="382" y="434"/>
                      </a:lnTo>
                      <a:lnTo>
                        <a:pt x="392" y="374"/>
                      </a:lnTo>
                      <a:lnTo>
                        <a:pt x="396" y="334"/>
                      </a:lnTo>
                      <a:lnTo>
                        <a:pt x="400" y="290"/>
                      </a:lnTo>
                      <a:lnTo>
                        <a:pt x="402" y="244"/>
                      </a:lnTo>
                      <a:lnTo>
                        <a:pt x="402" y="196"/>
                      </a:lnTo>
                      <a:lnTo>
                        <a:pt x="398" y="150"/>
                      </a:lnTo>
                      <a:lnTo>
                        <a:pt x="394" y="128"/>
                      </a:lnTo>
                      <a:lnTo>
                        <a:pt x="390" y="108"/>
                      </a:lnTo>
                      <a:lnTo>
                        <a:pt x="384" y="88"/>
                      </a:lnTo>
                      <a:lnTo>
                        <a:pt x="376" y="70"/>
                      </a:lnTo>
                      <a:lnTo>
                        <a:pt x="368" y="52"/>
                      </a:lnTo>
                      <a:lnTo>
                        <a:pt x="356" y="38"/>
                      </a:lnTo>
                      <a:lnTo>
                        <a:pt x="344" y="26"/>
                      </a:lnTo>
                      <a:lnTo>
                        <a:pt x="330" y="14"/>
                      </a:lnTo>
                      <a:lnTo>
                        <a:pt x="314" y="6"/>
                      </a:lnTo>
                      <a:lnTo>
                        <a:pt x="296" y="2"/>
                      </a:lnTo>
                      <a:lnTo>
                        <a:pt x="276" y="0"/>
                      </a:lnTo>
                      <a:lnTo>
                        <a:pt x="254" y="0"/>
                      </a:lnTo>
                      <a:lnTo>
                        <a:pt x="230" y="4"/>
                      </a:lnTo>
                      <a:lnTo>
                        <a:pt x="204" y="12"/>
                      </a:lnTo>
                      <a:lnTo>
                        <a:pt x="180" y="22"/>
                      </a:lnTo>
                      <a:lnTo>
                        <a:pt x="156" y="34"/>
                      </a:lnTo>
                      <a:lnTo>
                        <a:pt x="136" y="46"/>
                      </a:lnTo>
                      <a:lnTo>
                        <a:pt x="118" y="62"/>
                      </a:lnTo>
                      <a:lnTo>
                        <a:pt x="100" y="78"/>
                      </a:lnTo>
                      <a:lnTo>
                        <a:pt x="84" y="96"/>
                      </a:lnTo>
                      <a:lnTo>
                        <a:pt x="72" y="114"/>
                      </a:lnTo>
                      <a:lnTo>
                        <a:pt x="58" y="134"/>
                      </a:lnTo>
                      <a:lnTo>
                        <a:pt x="48" y="154"/>
                      </a:lnTo>
                      <a:lnTo>
                        <a:pt x="38" y="176"/>
                      </a:lnTo>
                      <a:lnTo>
                        <a:pt x="30" y="198"/>
                      </a:lnTo>
                      <a:lnTo>
                        <a:pt x="24" y="220"/>
                      </a:lnTo>
                      <a:lnTo>
                        <a:pt x="12" y="264"/>
                      </a:lnTo>
                      <a:lnTo>
                        <a:pt x="6" y="310"/>
                      </a:lnTo>
                      <a:lnTo>
                        <a:pt x="2" y="354"/>
                      </a:lnTo>
                      <a:lnTo>
                        <a:pt x="0" y="396"/>
                      </a:lnTo>
                      <a:lnTo>
                        <a:pt x="0" y="434"/>
                      </a:lnTo>
                      <a:lnTo>
                        <a:pt x="2" y="468"/>
                      </a:lnTo>
                      <a:lnTo>
                        <a:pt x="8" y="518"/>
                      </a:lnTo>
                      <a:lnTo>
                        <a:pt x="10" y="536"/>
                      </a:lnTo>
                      <a:lnTo>
                        <a:pt x="86" y="522"/>
                      </a:lnTo>
                      <a:lnTo>
                        <a:pt x="130" y="846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  <a:defRPr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5" name="Freeform 52">
                  <a:extLst>
                    <a:ext uri="{FF2B5EF4-FFF2-40B4-BE49-F238E27FC236}">
                      <a16:creationId xmlns:a16="http://schemas.microsoft.com/office/drawing/2014/main" id="{6F202478-4C0F-0C49-AF56-3D4B05179E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0" y="1350"/>
                  <a:ext cx="68" cy="202"/>
                </a:xfrm>
                <a:custGeom>
                  <a:avLst/>
                  <a:gdLst>
                    <a:gd name="T0" fmla="*/ 4 w 108"/>
                    <a:gd name="T1" fmla="*/ 12 h 324"/>
                    <a:gd name="T2" fmla="*/ 1 w 108"/>
                    <a:gd name="T3" fmla="*/ 10 h 324"/>
                    <a:gd name="T4" fmla="*/ 0 w 108"/>
                    <a:gd name="T5" fmla="*/ 1 h 324"/>
                    <a:gd name="T6" fmla="*/ 3 w 108"/>
                    <a:gd name="T7" fmla="*/ 0 h 324"/>
                    <a:gd name="T8" fmla="*/ 4 w 108"/>
                    <a:gd name="T9" fmla="*/ 12 h 3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8" h="324">
                      <a:moveTo>
                        <a:pt x="108" y="324"/>
                      </a:moveTo>
                      <a:lnTo>
                        <a:pt x="14" y="278"/>
                      </a:lnTo>
                      <a:lnTo>
                        <a:pt x="0" y="12"/>
                      </a:lnTo>
                      <a:lnTo>
                        <a:pt x="66" y="0"/>
                      </a:lnTo>
                      <a:lnTo>
                        <a:pt x="108" y="324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3" name="Line 53">
                  <a:extLst>
                    <a:ext uri="{FF2B5EF4-FFF2-40B4-BE49-F238E27FC236}">
                      <a16:creationId xmlns:a16="http://schemas.microsoft.com/office/drawing/2014/main" id="{60EE389A-DB24-7043-BF10-1AE0669C98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545" y="1213"/>
                  <a:ext cx="15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4" name="Line 54">
                  <a:extLst>
                    <a:ext uri="{FF2B5EF4-FFF2-40B4-BE49-F238E27FC236}">
                      <a16:creationId xmlns:a16="http://schemas.microsoft.com/office/drawing/2014/main" id="{7ECF7F6E-7434-EC45-A63F-51AEA6ACCD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03" y="1183"/>
                  <a:ext cx="23" cy="133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7" name="Oval 55">
                  <a:extLst>
                    <a:ext uri="{FF2B5EF4-FFF2-40B4-BE49-F238E27FC236}">
                      <a16:creationId xmlns:a16="http://schemas.microsoft.com/office/drawing/2014/main" id="{2DA891BB-85F0-5846-8F22-61FC235F84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8" y="864"/>
                  <a:ext cx="168" cy="168"/>
                </a:xfrm>
                <a:prstGeom prst="ellips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70000"/>
                    </a:spcBef>
                    <a:buClr>
                      <a:schemeClr val="accent1"/>
                    </a:buClr>
                    <a:buFont typeface="Wingdings" pitchFamily="2" charset="2"/>
                    <a:buBlip>
                      <a:blip r:embed="rId3"/>
                    </a:buBlip>
                    <a:defRPr sz="2200">
                      <a:solidFill>
                        <a:schemeClr val="accent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endParaRPr lang="de-DE" altLang="de-DE" sz="180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74" name="Group 48">
                <a:extLst>
                  <a:ext uri="{FF2B5EF4-FFF2-40B4-BE49-F238E27FC236}">
                    <a16:creationId xmlns:a16="http://schemas.microsoft.com/office/drawing/2014/main" id="{3D048434-C7A1-D44D-9137-EE1CAFC44E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3871249" y="2974143"/>
                <a:ext cx="358851" cy="568002"/>
                <a:chOff x="2454" y="864"/>
                <a:chExt cx="306" cy="688"/>
              </a:xfrm>
              <a:grpFill/>
            </p:grpSpPr>
            <p:sp>
              <p:nvSpPr>
                <p:cNvPr id="175" name="Line 49">
                  <a:extLst>
                    <a:ext uri="{FF2B5EF4-FFF2-40B4-BE49-F238E27FC236}">
                      <a16:creationId xmlns:a16="http://schemas.microsoft.com/office/drawing/2014/main" id="{87C2BD08-59D9-6845-9ADC-006E0E00E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06" y="1102"/>
                  <a:ext cx="24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6" name="Freeform 50">
                  <a:extLst>
                    <a:ext uri="{FF2B5EF4-FFF2-40B4-BE49-F238E27FC236}">
                      <a16:creationId xmlns:a16="http://schemas.microsoft.com/office/drawing/2014/main" id="{E09CC277-A77F-6D47-B9D5-C05CE27B68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4" y="1004"/>
                  <a:ext cx="280" cy="354"/>
                </a:xfrm>
                <a:custGeom>
                  <a:avLst/>
                  <a:gdLst>
                    <a:gd name="T0" fmla="*/ 4 w 444"/>
                    <a:gd name="T1" fmla="*/ 21 h 566"/>
                    <a:gd name="T2" fmla="*/ 1 w 444"/>
                    <a:gd name="T3" fmla="*/ 20 h 566"/>
                    <a:gd name="T4" fmla="*/ 1 w 444"/>
                    <a:gd name="T5" fmla="*/ 20 h 566"/>
                    <a:gd name="T6" fmla="*/ 1 w 444"/>
                    <a:gd name="T7" fmla="*/ 19 h 566"/>
                    <a:gd name="T8" fmla="*/ 0 w 444"/>
                    <a:gd name="T9" fmla="*/ 18 h 566"/>
                    <a:gd name="T10" fmla="*/ 1 w 444"/>
                    <a:gd name="T11" fmla="*/ 15 h 566"/>
                    <a:gd name="T12" fmla="*/ 1 w 444"/>
                    <a:gd name="T13" fmla="*/ 13 h 566"/>
                    <a:gd name="T14" fmla="*/ 1 w 444"/>
                    <a:gd name="T15" fmla="*/ 12 h 566"/>
                    <a:gd name="T16" fmla="*/ 1 w 444"/>
                    <a:gd name="T17" fmla="*/ 11 h 566"/>
                    <a:gd name="T18" fmla="*/ 1 w 444"/>
                    <a:gd name="T19" fmla="*/ 9 h 566"/>
                    <a:gd name="T20" fmla="*/ 2 w 444"/>
                    <a:gd name="T21" fmla="*/ 7 h 566"/>
                    <a:gd name="T22" fmla="*/ 3 w 444"/>
                    <a:gd name="T23" fmla="*/ 6 h 566"/>
                    <a:gd name="T24" fmla="*/ 3 w 444"/>
                    <a:gd name="T25" fmla="*/ 5 h 566"/>
                    <a:gd name="T26" fmla="*/ 3 w 444"/>
                    <a:gd name="T27" fmla="*/ 4 h 566"/>
                    <a:gd name="T28" fmla="*/ 3 w 444"/>
                    <a:gd name="T29" fmla="*/ 4 h 566"/>
                    <a:gd name="T30" fmla="*/ 4 w 444"/>
                    <a:gd name="T31" fmla="*/ 3 h 566"/>
                    <a:gd name="T32" fmla="*/ 4 w 444"/>
                    <a:gd name="T33" fmla="*/ 3 h 566"/>
                    <a:gd name="T34" fmla="*/ 5 w 444"/>
                    <a:gd name="T35" fmla="*/ 3 h 566"/>
                    <a:gd name="T36" fmla="*/ 6 w 444"/>
                    <a:gd name="T37" fmla="*/ 2 h 566"/>
                    <a:gd name="T38" fmla="*/ 6 w 444"/>
                    <a:gd name="T39" fmla="*/ 2 h 566"/>
                    <a:gd name="T40" fmla="*/ 6 w 444"/>
                    <a:gd name="T41" fmla="*/ 2 h 566"/>
                    <a:gd name="T42" fmla="*/ 8 w 444"/>
                    <a:gd name="T43" fmla="*/ 1 h 566"/>
                    <a:gd name="T44" fmla="*/ 9 w 444"/>
                    <a:gd name="T45" fmla="*/ 1 h 566"/>
                    <a:gd name="T46" fmla="*/ 10 w 444"/>
                    <a:gd name="T47" fmla="*/ 1 h 566"/>
                    <a:gd name="T48" fmla="*/ 11 w 444"/>
                    <a:gd name="T49" fmla="*/ 0 h 566"/>
                    <a:gd name="T50" fmla="*/ 13 w 444"/>
                    <a:gd name="T51" fmla="*/ 0 h 566"/>
                    <a:gd name="T52" fmla="*/ 13 w 444"/>
                    <a:gd name="T53" fmla="*/ 1 h 566"/>
                    <a:gd name="T54" fmla="*/ 15 w 444"/>
                    <a:gd name="T55" fmla="*/ 1 h 566"/>
                    <a:gd name="T56" fmla="*/ 15 w 444"/>
                    <a:gd name="T57" fmla="*/ 1 h 566"/>
                    <a:gd name="T58" fmla="*/ 16 w 444"/>
                    <a:gd name="T59" fmla="*/ 1 h 566"/>
                    <a:gd name="T60" fmla="*/ 16 w 444"/>
                    <a:gd name="T61" fmla="*/ 1 h 566"/>
                    <a:gd name="T62" fmla="*/ 16 w 444"/>
                    <a:gd name="T63" fmla="*/ 2 h 566"/>
                    <a:gd name="T64" fmla="*/ 18 w 444"/>
                    <a:gd name="T65" fmla="*/ 3 h 566"/>
                    <a:gd name="T66" fmla="*/ 18 w 444"/>
                    <a:gd name="T67" fmla="*/ 3 h 56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444" h="566">
                      <a:moveTo>
                        <a:pt x="102" y="566"/>
                      </a:moveTo>
                      <a:lnTo>
                        <a:pt x="2" y="528"/>
                      </a:lnTo>
                      <a:lnTo>
                        <a:pt x="2" y="510"/>
                      </a:lnTo>
                      <a:lnTo>
                        <a:pt x="0" y="464"/>
                      </a:lnTo>
                      <a:lnTo>
                        <a:pt x="2" y="398"/>
                      </a:lnTo>
                      <a:lnTo>
                        <a:pt x="6" y="358"/>
                      </a:lnTo>
                      <a:lnTo>
                        <a:pt x="10" y="318"/>
                      </a:lnTo>
                      <a:lnTo>
                        <a:pt x="18" y="276"/>
                      </a:lnTo>
                      <a:lnTo>
                        <a:pt x="26" y="234"/>
                      </a:lnTo>
                      <a:lnTo>
                        <a:pt x="40" y="192"/>
                      </a:lnTo>
                      <a:lnTo>
                        <a:pt x="56" y="152"/>
                      </a:lnTo>
                      <a:lnTo>
                        <a:pt x="64" y="134"/>
                      </a:lnTo>
                      <a:lnTo>
                        <a:pt x="76" y="116"/>
                      </a:lnTo>
                      <a:lnTo>
                        <a:pt x="86" y="100"/>
                      </a:lnTo>
                      <a:lnTo>
                        <a:pt x="100" y="84"/>
                      </a:lnTo>
                      <a:lnTo>
                        <a:pt x="112" y="70"/>
                      </a:lnTo>
                      <a:lnTo>
                        <a:pt x="128" y="58"/>
                      </a:lnTo>
                      <a:lnTo>
                        <a:pt x="144" y="46"/>
                      </a:lnTo>
                      <a:lnTo>
                        <a:pt x="160" y="36"/>
                      </a:lnTo>
                      <a:lnTo>
                        <a:pt x="196" y="20"/>
                      </a:lnTo>
                      <a:lnTo>
                        <a:pt x="228" y="10"/>
                      </a:lnTo>
                      <a:lnTo>
                        <a:pt x="258" y="4"/>
                      </a:lnTo>
                      <a:lnTo>
                        <a:pt x="286" y="0"/>
                      </a:lnTo>
                      <a:lnTo>
                        <a:pt x="312" y="0"/>
                      </a:lnTo>
                      <a:lnTo>
                        <a:pt x="334" y="4"/>
                      </a:lnTo>
                      <a:lnTo>
                        <a:pt x="356" y="8"/>
                      </a:lnTo>
                      <a:lnTo>
                        <a:pt x="374" y="14"/>
                      </a:lnTo>
                      <a:lnTo>
                        <a:pt x="390" y="22"/>
                      </a:lnTo>
                      <a:lnTo>
                        <a:pt x="404" y="30"/>
                      </a:lnTo>
                      <a:lnTo>
                        <a:pt x="426" y="46"/>
                      </a:lnTo>
                      <a:lnTo>
                        <a:pt x="440" y="58"/>
                      </a:lnTo>
                      <a:lnTo>
                        <a:pt x="444" y="64"/>
                      </a:lnTo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7" name="Freeform 51">
                  <a:extLst>
                    <a:ext uri="{FF2B5EF4-FFF2-40B4-BE49-F238E27FC236}">
                      <a16:creationId xmlns:a16="http://schemas.microsoft.com/office/drawing/2014/main" id="{70260B98-F05C-2F4F-8D74-0EECFB6178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6" y="1023"/>
                  <a:ext cx="254" cy="529"/>
                </a:xfrm>
                <a:custGeom>
                  <a:avLst/>
                  <a:gdLst>
                    <a:gd name="T0" fmla="*/ 130 w 402"/>
                    <a:gd name="T1" fmla="*/ 846 h 846"/>
                    <a:gd name="T2" fmla="*/ 268 w 402"/>
                    <a:gd name="T3" fmla="*/ 812 h 846"/>
                    <a:gd name="T4" fmla="*/ 310 w 402"/>
                    <a:gd name="T5" fmla="*/ 474 h 846"/>
                    <a:gd name="T6" fmla="*/ 376 w 402"/>
                    <a:gd name="T7" fmla="*/ 458 h 846"/>
                    <a:gd name="T8" fmla="*/ 376 w 402"/>
                    <a:gd name="T9" fmla="*/ 458 h 846"/>
                    <a:gd name="T10" fmla="*/ 382 w 402"/>
                    <a:gd name="T11" fmla="*/ 434 h 846"/>
                    <a:gd name="T12" fmla="*/ 392 w 402"/>
                    <a:gd name="T13" fmla="*/ 374 h 846"/>
                    <a:gd name="T14" fmla="*/ 396 w 402"/>
                    <a:gd name="T15" fmla="*/ 334 h 846"/>
                    <a:gd name="T16" fmla="*/ 400 w 402"/>
                    <a:gd name="T17" fmla="*/ 290 h 846"/>
                    <a:gd name="T18" fmla="*/ 402 w 402"/>
                    <a:gd name="T19" fmla="*/ 244 h 846"/>
                    <a:gd name="T20" fmla="*/ 402 w 402"/>
                    <a:gd name="T21" fmla="*/ 196 h 846"/>
                    <a:gd name="T22" fmla="*/ 398 w 402"/>
                    <a:gd name="T23" fmla="*/ 150 h 846"/>
                    <a:gd name="T24" fmla="*/ 394 w 402"/>
                    <a:gd name="T25" fmla="*/ 128 h 846"/>
                    <a:gd name="T26" fmla="*/ 390 w 402"/>
                    <a:gd name="T27" fmla="*/ 108 h 846"/>
                    <a:gd name="T28" fmla="*/ 384 w 402"/>
                    <a:gd name="T29" fmla="*/ 88 h 846"/>
                    <a:gd name="T30" fmla="*/ 376 w 402"/>
                    <a:gd name="T31" fmla="*/ 70 h 846"/>
                    <a:gd name="T32" fmla="*/ 368 w 402"/>
                    <a:gd name="T33" fmla="*/ 52 h 846"/>
                    <a:gd name="T34" fmla="*/ 356 w 402"/>
                    <a:gd name="T35" fmla="*/ 38 h 846"/>
                    <a:gd name="T36" fmla="*/ 344 w 402"/>
                    <a:gd name="T37" fmla="*/ 26 h 846"/>
                    <a:gd name="T38" fmla="*/ 330 w 402"/>
                    <a:gd name="T39" fmla="*/ 14 h 846"/>
                    <a:gd name="T40" fmla="*/ 314 w 402"/>
                    <a:gd name="T41" fmla="*/ 6 h 846"/>
                    <a:gd name="T42" fmla="*/ 296 w 402"/>
                    <a:gd name="T43" fmla="*/ 2 h 846"/>
                    <a:gd name="T44" fmla="*/ 276 w 402"/>
                    <a:gd name="T45" fmla="*/ 0 h 846"/>
                    <a:gd name="T46" fmla="*/ 254 w 402"/>
                    <a:gd name="T47" fmla="*/ 0 h 846"/>
                    <a:gd name="T48" fmla="*/ 230 w 402"/>
                    <a:gd name="T49" fmla="*/ 4 h 846"/>
                    <a:gd name="T50" fmla="*/ 204 w 402"/>
                    <a:gd name="T51" fmla="*/ 12 h 846"/>
                    <a:gd name="T52" fmla="*/ 204 w 402"/>
                    <a:gd name="T53" fmla="*/ 12 h 846"/>
                    <a:gd name="T54" fmla="*/ 180 w 402"/>
                    <a:gd name="T55" fmla="*/ 22 h 846"/>
                    <a:gd name="T56" fmla="*/ 156 w 402"/>
                    <a:gd name="T57" fmla="*/ 34 h 846"/>
                    <a:gd name="T58" fmla="*/ 136 w 402"/>
                    <a:gd name="T59" fmla="*/ 46 h 846"/>
                    <a:gd name="T60" fmla="*/ 118 w 402"/>
                    <a:gd name="T61" fmla="*/ 62 h 846"/>
                    <a:gd name="T62" fmla="*/ 100 w 402"/>
                    <a:gd name="T63" fmla="*/ 78 h 846"/>
                    <a:gd name="T64" fmla="*/ 84 w 402"/>
                    <a:gd name="T65" fmla="*/ 96 h 846"/>
                    <a:gd name="T66" fmla="*/ 72 w 402"/>
                    <a:gd name="T67" fmla="*/ 114 h 846"/>
                    <a:gd name="T68" fmla="*/ 58 w 402"/>
                    <a:gd name="T69" fmla="*/ 134 h 846"/>
                    <a:gd name="T70" fmla="*/ 48 w 402"/>
                    <a:gd name="T71" fmla="*/ 154 h 846"/>
                    <a:gd name="T72" fmla="*/ 38 w 402"/>
                    <a:gd name="T73" fmla="*/ 176 h 846"/>
                    <a:gd name="T74" fmla="*/ 30 w 402"/>
                    <a:gd name="T75" fmla="*/ 198 h 846"/>
                    <a:gd name="T76" fmla="*/ 24 w 402"/>
                    <a:gd name="T77" fmla="*/ 220 h 846"/>
                    <a:gd name="T78" fmla="*/ 12 w 402"/>
                    <a:gd name="T79" fmla="*/ 264 h 846"/>
                    <a:gd name="T80" fmla="*/ 6 w 402"/>
                    <a:gd name="T81" fmla="*/ 310 h 846"/>
                    <a:gd name="T82" fmla="*/ 2 w 402"/>
                    <a:gd name="T83" fmla="*/ 354 h 846"/>
                    <a:gd name="T84" fmla="*/ 0 w 402"/>
                    <a:gd name="T85" fmla="*/ 396 h 846"/>
                    <a:gd name="T86" fmla="*/ 0 w 402"/>
                    <a:gd name="T87" fmla="*/ 434 h 846"/>
                    <a:gd name="T88" fmla="*/ 2 w 402"/>
                    <a:gd name="T89" fmla="*/ 468 h 846"/>
                    <a:gd name="T90" fmla="*/ 8 w 402"/>
                    <a:gd name="T91" fmla="*/ 518 h 846"/>
                    <a:gd name="T92" fmla="*/ 10 w 402"/>
                    <a:gd name="T93" fmla="*/ 536 h 846"/>
                    <a:gd name="T94" fmla="*/ 86 w 402"/>
                    <a:gd name="T95" fmla="*/ 522 h 846"/>
                    <a:gd name="T96" fmla="*/ 130 w 402"/>
                    <a:gd name="T97" fmla="*/ 846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2" h="846">
                      <a:moveTo>
                        <a:pt x="130" y="846"/>
                      </a:moveTo>
                      <a:lnTo>
                        <a:pt x="268" y="812"/>
                      </a:lnTo>
                      <a:lnTo>
                        <a:pt x="310" y="474"/>
                      </a:lnTo>
                      <a:lnTo>
                        <a:pt x="376" y="458"/>
                      </a:lnTo>
                      <a:lnTo>
                        <a:pt x="382" y="434"/>
                      </a:lnTo>
                      <a:lnTo>
                        <a:pt x="392" y="374"/>
                      </a:lnTo>
                      <a:lnTo>
                        <a:pt x="396" y="334"/>
                      </a:lnTo>
                      <a:lnTo>
                        <a:pt x="400" y="290"/>
                      </a:lnTo>
                      <a:lnTo>
                        <a:pt x="402" y="244"/>
                      </a:lnTo>
                      <a:lnTo>
                        <a:pt x="402" y="196"/>
                      </a:lnTo>
                      <a:lnTo>
                        <a:pt x="398" y="150"/>
                      </a:lnTo>
                      <a:lnTo>
                        <a:pt x="394" y="128"/>
                      </a:lnTo>
                      <a:lnTo>
                        <a:pt x="390" y="108"/>
                      </a:lnTo>
                      <a:lnTo>
                        <a:pt x="384" y="88"/>
                      </a:lnTo>
                      <a:lnTo>
                        <a:pt x="376" y="70"/>
                      </a:lnTo>
                      <a:lnTo>
                        <a:pt x="368" y="52"/>
                      </a:lnTo>
                      <a:lnTo>
                        <a:pt x="356" y="38"/>
                      </a:lnTo>
                      <a:lnTo>
                        <a:pt x="344" y="26"/>
                      </a:lnTo>
                      <a:lnTo>
                        <a:pt x="330" y="14"/>
                      </a:lnTo>
                      <a:lnTo>
                        <a:pt x="314" y="6"/>
                      </a:lnTo>
                      <a:lnTo>
                        <a:pt x="296" y="2"/>
                      </a:lnTo>
                      <a:lnTo>
                        <a:pt x="276" y="0"/>
                      </a:lnTo>
                      <a:lnTo>
                        <a:pt x="254" y="0"/>
                      </a:lnTo>
                      <a:lnTo>
                        <a:pt x="230" y="4"/>
                      </a:lnTo>
                      <a:lnTo>
                        <a:pt x="204" y="12"/>
                      </a:lnTo>
                      <a:lnTo>
                        <a:pt x="180" y="22"/>
                      </a:lnTo>
                      <a:lnTo>
                        <a:pt x="156" y="34"/>
                      </a:lnTo>
                      <a:lnTo>
                        <a:pt x="136" y="46"/>
                      </a:lnTo>
                      <a:lnTo>
                        <a:pt x="118" y="62"/>
                      </a:lnTo>
                      <a:lnTo>
                        <a:pt x="100" y="78"/>
                      </a:lnTo>
                      <a:lnTo>
                        <a:pt x="84" y="96"/>
                      </a:lnTo>
                      <a:lnTo>
                        <a:pt x="72" y="114"/>
                      </a:lnTo>
                      <a:lnTo>
                        <a:pt x="58" y="134"/>
                      </a:lnTo>
                      <a:lnTo>
                        <a:pt x="48" y="154"/>
                      </a:lnTo>
                      <a:lnTo>
                        <a:pt x="38" y="176"/>
                      </a:lnTo>
                      <a:lnTo>
                        <a:pt x="30" y="198"/>
                      </a:lnTo>
                      <a:lnTo>
                        <a:pt x="24" y="220"/>
                      </a:lnTo>
                      <a:lnTo>
                        <a:pt x="12" y="264"/>
                      </a:lnTo>
                      <a:lnTo>
                        <a:pt x="6" y="310"/>
                      </a:lnTo>
                      <a:lnTo>
                        <a:pt x="2" y="354"/>
                      </a:lnTo>
                      <a:lnTo>
                        <a:pt x="0" y="396"/>
                      </a:lnTo>
                      <a:lnTo>
                        <a:pt x="0" y="434"/>
                      </a:lnTo>
                      <a:lnTo>
                        <a:pt x="2" y="468"/>
                      </a:lnTo>
                      <a:lnTo>
                        <a:pt x="8" y="518"/>
                      </a:lnTo>
                      <a:lnTo>
                        <a:pt x="10" y="536"/>
                      </a:lnTo>
                      <a:lnTo>
                        <a:pt x="86" y="522"/>
                      </a:lnTo>
                      <a:lnTo>
                        <a:pt x="130" y="846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  <a:defRPr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8" name="Freeform 52">
                  <a:extLst>
                    <a:ext uri="{FF2B5EF4-FFF2-40B4-BE49-F238E27FC236}">
                      <a16:creationId xmlns:a16="http://schemas.microsoft.com/office/drawing/2014/main" id="{F8433DA9-45B5-0D49-A6A1-3D7AE30BE5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0" y="1350"/>
                  <a:ext cx="68" cy="202"/>
                </a:xfrm>
                <a:custGeom>
                  <a:avLst/>
                  <a:gdLst>
                    <a:gd name="T0" fmla="*/ 4 w 108"/>
                    <a:gd name="T1" fmla="*/ 12 h 324"/>
                    <a:gd name="T2" fmla="*/ 1 w 108"/>
                    <a:gd name="T3" fmla="*/ 10 h 324"/>
                    <a:gd name="T4" fmla="*/ 0 w 108"/>
                    <a:gd name="T5" fmla="*/ 1 h 324"/>
                    <a:gd name="T6" fmla="*/ 3 w 108"/>
                    <a:gd name="T7" fmla="*/ 0 h 324"/>
                    <a:gd name="T8" fmla="*/ 4 w 108"/>
                    <a:gd name="T9" fmla="*/ 12 h 3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8" h="324">
                      <a:moveTo>
                        <a:pt x="108" y="324"/>
                      </a:moveTo>
                      <a:lnTo>
                        <a:pt x="14" y="278"/>
                      </a:lnTo>
                      <a:lnTo>
                        <a:pt x="0" y="12"/>
                      </a:lnTo>
                      <a:lnTo>
                        <a:pt x="66" y="0"/>
                      </a:lnTo>
                      <a:lnTo>
                        <a:pt x="108" y="324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9" name="Line 53">
                  <a:extLst>
                    <a:ext uri="{FF2B5EF4-FFF2-40B4-BE49-F238E27FC236}">
                      <a16:creationId xmlns:a16="http://schemas.microsoft.com/office/drawing/2014/main" id="{CAB5B3BB-9EEB-8541-B2A4-21B5D42C6B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545" y="1213"/>
                  <a:ext cx="15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0" name="Line 54">
                  <a:extLst>
                    <a:ext uri="{FF2B5EF4-FFF2-40B4-BE49-F238E27FC236}">
                      <a16:creationId xmlns:a16="http://schemas.microsoft.com/office/drawing/2014/main" id="{A817B626-8308-274C-A7B5-276D57B66B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03" y="1183"/>
                  <a:ext cx="23" cy="133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1" name="Oval 55">
                  <a:extLst>
                    <a:ext uri="{FF2B5EF4-FFF2-40B4-BE49-F238E27FC236}">
                      <a16:creationId xmlns:a16="http://schemas.microsoft.com/office/drawing/2014/main" id="{21D18E89-41BE-4C4A-BEA7-E7A59EA4F0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8" y="864"/>
                  <a:ext cx="168" cy="168"/>
                </a:xfrm>
                <a:prstGeom prst="ellips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70000"/>
                    </a:spcBef>
                    <a:buClr>
                      <a:schemeClr val="accent1"/>
                    </a:buClr>
                    <a:buFont typeface="Wingdings" pitchFamily="2" charset="2"/>
                    <a:buBlip>
                      <a:blip r:embed="rId3"/>
                    </a:buBlip>
                    <a:defRPr sz="2200">
                      <a:solidFill>
                        <a:schemeClr val="accent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endParaRPr lang="de-DE" altLang="de-DE" sz="180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  <p:sp>
          <p:nvSpPr>
            <p:cNvPr id="114" name="Text Placeholder 6">
              <a:extLst>
                <a:ext uri="{FF2B5EF4-FFF2-40B4-BE49-F238E27FC236}">
                  <a16:creationId xmlns:a16="http://schemas.microsoft.com/office/drawing/2014/main" id="{631606E0-78AD-7E4F-B20A-79AC27C3FDEB}"/>
                </a:ext>
              </a:extLst>
            </p:cNvPr>
            <p:cNvSpPr txBox="1">
              <a:spLocks/>
            </p:cNvSpPr>
            <p:nvPr/>
          </p:nvSpPr>
          <p:spPr>
            <a:xfrm>
              <a:off x="407987" y="1445796"/>
              <a:ext cx="5580063" cy="330750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  <a:defRPr/>
              </a:pPr>
              <a:r>
                <a:rPr lang="de-DE" sz="1800" dirty="0">
                  <a:solidFill>
                    <a:schemeClr val="tx1"/>
                  </a:solidFill>
                  <a:latin typeface="Whitney Semibold" charset="0"/>
                  <a:ea typeface="Whitney Semibold" charset="0"/>
                  <a:cs typeface="Whitney Semibold" charset="0"/>
                </a:rPr>
                <a:t>Anforderungen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162D2A5-BF70-4E4E-9D41-1D192DA02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987" y="1784479"/>
              <a:ext cx="5415297" cy="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73997A7-B4E1-DD44-A6FD-80F65BDE23D7}"/>
                </a:ext>
              </a:extLst>
            </p:cNvPr>
            <p:cNvGrpSpPr/>
            <p:nvPr/>
          </p:nvGrpSpPr>
          <p:grpSpPr>
            <a:xfrm>
              <a:off x="425520" y="4655883"/>
              <a:ext cx="1247605" cy="1372728"/>
              <a:chOff x="464633" y="5055736"/>
              <a:chExt cx="1247605" cy="1372728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A37B6951-8017-F94C-93CC-7767225E0B0F}"/>
                  </a:ext>
                </a:extLst>
              </p:cNvPr>
              <p:cNvGrpSpPr/>
              <p:nvPr/>
            </p:nvGrpSpPr>
            <p:grpSpPr>
              <a:xfrm>
                <a:off x="525380" y="5055736"/>
                <a:ext cx="454272" cy="671532"/>
                <a:chOff x="1072753" y="4698016"/>
                <a:chExt cx="828000" cy="1224000"/>
              </a:xfrm>
            </p:grpSpPr>
            <p:grpSp>
              <p:nvGrpSpPr>
                <p:cNvPr id="139" name="Group 48">
                  <a:extLst>
                    <a:ext uri="{FF2B5EF4-FFF2-40B4-BE49-F238E27FC236}">
                      <a16:creationId xmlns:a16="http://schemas.microsoft.com/office/drawing/2014/main" id="{1F2C09A3-8658-B542-BF45-941E9E2A13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75544" y="4698016"/>
                  <a:ext cx="358851" cy="568002"/>
                  <a:chOff x="2454" y="864"/>
                  <a:chExt cx="306" cy="688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164" name="Line 49">
                    <a:extLst>
                      <a:ext uri="{FF2B5EF4-FFF2-40B4-BE49-F238E27FC236}">
                        <a16:creationId xmlns:a16="http://schemas.microsoft.com/office/drawing/2014/main" id="{2D72AC1C-94CC-184F-9C3E-0CE706451B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06" y="1102"/>
                    <a:ext cx="24" cy="135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65" name="Freeform 50">
                    <a:extLst>
                      <a:ext uri="{FF2B5EF4-FFF2-40B4-BE49-F238E27FC236}">
                        <a16:creationId xmlns:a16="http://schemas.microsoft.com/office/drawing/2014/main" id="{6F88CC73-ED42-6847-8777-93535476A9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54" y="1004"/>
                    <a:ext cx="280" cy="354"/>
                  </a:xfrm>
                  <a:custGeom>
                    <a:avLst/>
                    <a:gdLst>
                      <a:gd name="T0" fmla="*/ 4 w 444"/>
                      <a:gd name="T1" fmla="*/ 21 h 566"/>
                      <a:gd name="T2" fmla="*/ 1 w 444"/>
                      <a:gd name="T3" fmla="*/ 20 h 566"/>
                      <a:gd name="T4" fmla="*/ 1 w 444"/>
                      <a:gd name="T5" fmla="*/ 20 h 566"/>
                      <a:gd name="T6" fmla="*/ 1 w 444"/>
                      <a:gd name="T7" fmla="*/ 19 h 566"/>
                      <a:gd name="T8" fmla="*/ 0 w 444"/>
                      <a:gd name="T9" fmla="*/ 18 h 566"/>
                      <a:gd name="T10" fmla="*/ 1 w 444"/>
                      <a:gd name="T11" fmla="*/ 15 h 566"/>
                      <a:gd name="T12" fmla="*/ 1 w 444"/>
                      <a:gd name="T13" fmla="*/ 13 h 566"/>
                      <a:gd name="T14" fmla="*/ 1 w 444"/>
                      <a:gd name="T15" fmla="*/ 12 h 566"/>
                      <a:gd name="T16" fmla="*/ 1 w 444"/>
                      <a:gd name="T17" fmla="*/ 11 h 566"/>
                      <a:gd name="T18" fmla="*/ 1 w 444"/>
                      <a:gd name="T19" fmla="*/ 9 h 566"/>
                      <a:gd name="T20" fmla="*/ 2 w 444"/>
                      <a:gd name="T21" fmla="*/ 7 h 566"/>
                      <a:gd name="T22" fmla="*/ 3 w 444"/>
                      <a:gd name="T23" fmla="*/ 6 h 566"/>
                      <a:gd name="T24" fmla="*/ 3 w 444"/>
                      <a:gd name="T25" fmla="*/ 5 h 566"/>
                      <a:gd name="T26" fmla="*/ 3 w 444"/>
                      <a:gd name="T27" fmla="*/ 4 h 566"/>
                      <a:gd name="T28" fmla="*/ 3 w 444"/>
                      <a:gd name="T29" fmla="*/ 4 h 566"/>
                      <a:gd name="T30" fmla="*/ 4 w 444"/>
                      <a:gd name="T31" fmla="*/ 3 h 566"/>
                      <a:gd name="T32" fmla="*/ 4 w 444"/>
                      <a:gd name="T33" fmla="*/ 3 h 566"/>
                      <a:gd name="T34" fmla="*/ 5 w 444"/>
                      <a:gd name="T35" fmla="*/ 3 h 566"/>
                      <a:gd name="T36" fmla="*/ 6 w 444"/>
                      <a:gd name="T37" fmla="*/ 2 h 566"/>
                      <a:gd name="T38" fmla="*/ 6 w 444"/>
                      <a:gd name="T39" fmla="*/ 2 h 566"/>
                      <a:gd name="T40" fmla="*/ 6 w 444"/>
                      <a:gd name="T41" fmla="*/ 2 h 566"/>
                      <a:gd name="T42" fmla="*/ 8 w 444"/>
                      <a:gd name="T43" fmla="*/ 1 h 566"/>
                      <a:gd name="T44" fmla="*/ 9 w 444"/>
                      <a:gd name="T45" fmla="*/ 1 h 566"/>
                      <a:gd name="T46" fmla="*/ 10 w 444"/>
                      <a:gd name="T47" fmla="*/ 1 h 566"/>
                      <a:gd name="T48" fmla="*/ 11 w 444"/>
                      <a:gd name="T49" fmla="*/ 0 h 566"/>
                      <a:gd name="T50" fmla="*/ 13 w 444"/>
                      <a:gd name="T51" fmla="*/ 0 h 566"/>
                      <a:gd name="T52" fmla="*/ 13 w 444"/>
                      <a:gd name="T53" fmla="*/ 1 h 566"/>
                      <a:gd name="T54" fmla="*/ 15 w 444"/>
                      <a:gd name="T55" fmla="*/ 1 h 566"/>
                      <a:gd name="T56" fmla="*/ 15 w 444"/>
                      <a:gd name="T57" fmla="*/ 1 h 566"/>
                      <a:gd name="T58" fmla="*/ 16 w 444"/>
                      <a:gd name="T59" fmla="*/ 1 h 566"/>
                      <a:gd name="T60" fmla="*/ 16 w 444"/>
                      <a:gd name="T61" fmla="*/ 1 h 566"/>
                      <a:gd name="T62" fmla="*/ 16 w 444"/>
                      <a:gd name="T63" fmla="*/ 2 h 566"/>
                      <a:gd name="T64" fmla="*/ 18 w 444"/>
                      <a:gd name="T65" fmla="*/ 3 h 566"/>
                      <a:gd name="T66" fmla="*/ 18 w 444"/>
                      <a:gd name="T67" fmla="*/ 3 h 56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</a:gdLst>
                    <a:ahLst/>
                    <a:cxnLst>
                      <a:cxn ang="T68">
                        <a:pos x="T0" y="T1"/>
                      </a:cxn>
                      <a:cxn ang="T69">
                        <a:pos x="T2" y="T3"/>
                      </a:cxn>
                      <a:cxn ang="T70">
                        <a:pos x="T4" y="T5"/>
                      </a:cxn>
                      <a:cxn ang="T71">
                        <a:pos x="T6" y="T7"/>
                      </a:cxn>
                      <a:cxn ang="T72">
                        <a:pos x="T8" y="T9"/>
                      </a:cxn>
                      <a:cxn ang="T73">
                        <a:pos x="T10" y="T11"/>
                      </a:cxn>
                      <a:cxn ang="T74">
                        <a:pos x="T12" y="T13"/>
                      </a:cxn>
                      <a:cxn ang="T75">
                        <a:pos x="T14" y="T15"/>
                      </a:cxn>
                      <a:cxn ang="T76">
                        <a:pos x="T16" y="T17"/>
                      </a:cxn>
                      <a:cxn ang="T77">
                        <a:pos x="T18" y="T19"/>
                      </a:cxn>
                      <a:cxn ang="T78">
                        <a:pos x="T20" y="T21"/>
                      </a:cxn>
                      <a:cxn ang="T79">
                        <a:pos x="T22" y="T23"/>
                      </a:cxn>
                      <a:cxn ang="T80">
                        <a:pos x="T24" y="T25"/>
                      </a:cxn>
                      <a:cxn ang="T81">
                        <a:pos x="T26" y="T27"/>
                      </a:cxn>
                      <a:cxn ang="T82">
                        <a:pos x="T28" y="T29"/>
                      </a:cxn>
                      <a:cxn ang="T83">
                        <a:pos x="T30" y="T31"/>
                      </a:cxn>
                      <a:cxn ang="T84">
                        <a:pos x="T32" y="T33"/>
                      </a:cxn>
                      <a:cxn ang="T85">
                        <a:pos x="T34" y="T35"/>
                      </a:cxn>
                      <a:cxn ang="T86">
                        <a:pos x="T36" y="T37"/>
                      </a:cxn>
                      <a:cxn ang="T87">
                        <a:pos x="T38" y="T39"/>
                      </a:cxn>
                      <a:cxn ang="T88">
                        <a:pos x="T40" y="T41"/>
                      </a:cxn>
                      <a:cxn ang="T89">
                        <a:pos x="T42" y="T43"/>
                      </a:cxn>
                      <a:cxn ang="T90">
                        <a:pos x="T44" y="T45"/>
                      </a:cxn>
                      <a:cxn ang="T91">
                        <a:pos x="T46" y="T47"/>
                      </a:cxn>
                      <a:cxn ang="T92">
                        <a:pos x="T48" y="T49"/>
                      </a:cxn>
                      <a:cxn ang="T93">
                        <a:pos x="T50" y="T51"/>
                      </a:cxn>
                      <a:cxn ang="T94">
                        <a:pos x="T52" y="T53"/>
                      </a:cxn>
                      <a:cxn ang="T95">
                        <a:pos x="T54" y="T55"/>
                      </a:cxn>
                      <a:cxn ang="T96">
                        <a:pos x="T56" y="T57"/>
                      </a:cxn>
                      <a:cxn ang="T97">
                        <a:pos x="T58" y="T59"/>
                      </a:cxn>
                      <a:cxn ang="T98">
                        <a:pos x="T60" y="T61"/>
                      </a:cxn>
                      <a:cxn ang="T99">
                        <a:pos x="T62" y="T63"/>
                      </a:cxn>
                      <a:cxn ang="T100">
                        <a:pos x="T64" y="T65"/>
                      </a:cxn>
                      <a:cxn ang="T101">
                        <a:pos x="T66" y="T67"/>
                      </a:cxn>
                    </a:cxnLst>
                    <a:rect l="0" t="0" r="r" b="b"/>
                    <a:pathLst>
                      <a:path w="444" h="566">
                        <a:moveTo>
                          <a:pt x="102" y="566"/>
                        </a:moveTo>
                        <a:lnTo>
                          <a:pt x="2" y="528"/>
                        </a:lnTo>
                        <a:lnTo>
                          <a:pt x="2" y="510"/>
                        </a:lnTo>
                        <a:lnTo>
                          <a:pt x="0" y="464"/>
                        </a:lnTo>
                        <a:lnTo>
                          <a:pt x="2" y="398"/>
                        </a:lnTo>
                        <a:lnTo>
                          <a:pt x="6" y="358"/>
                        </a:lnTo>
                        <a:lnTo>
                          <a:pt x="10" y="318"/>
                        </a:lnTo>
                        <a:lnTo>
                          <a:pt x="18" y="276"/>
                        </a:lnTo>
                        <a:lnTo>
                          <a:pt x="26" y="234"/>
                        </a:lnTo>
                        <a:lnTo>
                          <a:pt x="40" y="192"/>
                        </a:lnTo>
                        <a:lnTo>
                          <a:pt x="56" y="152"/>
                        </a:lnTo>
                        <a:lnTo>
                          <a:pt x="64" y="134"/>
                        </a:lnTo>
                        <a:lnTo>
                          <a:pt x="76" y="116"/>
                        </a:lnTo>
                        <a:lnTo>
                          <a:pt x="86" y="100"/>
                        </a:lnTo>
                        <a:lnTo>
                          <a:pt x="100" y="84"/>
                        </a:lnTo>
                        <a:lnTo>
                          <a:pt x="112" y="70"/>
                        </a:lnTo>
                        <a:lnTo>
                          <a:pt x="128" y="58"/>
                        </a:lnTo>
                        <a:lnTo>
                          <a:pt x="144" y="46"/>
                        </a:lnTo>
                        <a:lnTo>
                          <a:pt x="160" y="36"/>
                        </a:lnTo>
                        <a:lnTo>
                          <a:pt x="196" y="20"/>
                        </a:lnTo>
                        <a:lnTo>
                          <a:pt x="228" y="10"/>
                        </a:lnTo>
                        <a:lnTo>
                          <a:pt x="258" y="4"/>
                        </a:lnTo>
                        <a:lnTo>
                          <a:pt x="286" y="0"/>
                        </a:lnTo>
                        <a:lnTo>
                          <a:pt x="312" y="0"/>
                        </a:lnTo>
                        <a:lnTo>
                          <a:pt x="334" y="4"/>
                        </a:lnTo>
                        <a:lnTo>
                          <a:pt x="356" y="8"/>
                        </a:lnTo>
                        <a:lnTo>
                          <a:pt x="374" y="14"/>
                        </a:lnTo>
                        <a:lnTo>
                          <a:pt x="390" y="22"/>
                        </a:lnTo>
                        <a:lnTo>
                          <a:pt x="404" y="30"/>
                        </a:lnTo>
                        <a:lnTo>
                          <a:pt x="426" y="46"/>
                        </a:lnTo>
                        <a:lnTo>
                          <a:pt x="440" y="58"/>
                        </a:lnTo>
                        <a:lnTo>
                          <a:pt x="444" y="64"/>
                        </a:lnTo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66" name="Freeform 51">
                    <a:extLst>
                      <a:ext uri="{FF2B5EF4-FFF2-40B4-BE49-F238E27FC236}">
                        <a16:creationId xmlns:a16="http://schemas.microsoft.com/office/drawing/2014/main" id="{1C880AFF-7B6A-DB48-A120-7255C3ADB5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06" y="1023"/>
                    <a:ext cx="254" cy="529"/>
                  </a:xfrm>
                  <a:custGeom>
                    <a:avLst/>
                    <a:gdLst>
                      <a:gd name="T0" fmla="*/ 130 w 402"/>
                      <a:gd name="T1" fmla="*/ 846 h 846"/>
                      <a:gd name="T2" fmla="*/ 268 w 402"/>
                      <a:gd name="T3" fmla="*/ 812 h 846"/>
                      <a:gd name="T4" fmla="*/ 310 w 402"/>
                      <a:gd name="T5" fmla="*/ 474 h 846"/>
                      <a:gd name="T6" fmla="*/ 376 w 402"/>
                      <a:gd name="T7" fmla="*/ 458 h 846"/>
                      <a:gd name="T8" fmla="*/ 376 w 402"/>
                      <a:gd name="T9" fmla="*/ 458 h 846"/>
                      <a:gd name="T10" fmla="*/ 382 w 402"/>
                      <a:gd name="T11" fmla="*/ 434 h 846"/>
                      <a:gd name="T12" fmla="*/ 392 w 402"/>
                      <a:gd name="T13" fmla="*/ 374 h 846"/>
                      <a:gd name="T14" fmla="*/ 396 w 402"/>
                      <a:gd name="T15" fmla="*/ 334 h 846"/>
                      <a:gd name="T16" fmla="*/ 400 w 402"/>
                      <a:gd name="T17" fmla="*/ 290 h 846"/>
                      <a:gd name="T18" fmla="*/ 402 w 402"/>
                      <a:gd name="T19" fmla="*/ 244 h 846"/>
                      <a:gd name="T20" fmla="*/ 402 w 402"/>
                      <a:gd name="T21" fmla="*/ 196 h 846"/>
                      <a:gd name="T22" fmla="*/ 398 w 402"/>
                      <a:gd name="T23" fmla="*/ 150 h 846"/>
                      <a:gd name="T24" fmla="*/ 394 w 402"/>
                      <a:gd name="T25" fmla="*/ 128 h 846"/>
                      <a:gd name="T26" fmla="*/ 390 w 402"/>
                      <a:gd name="T27" fmla="*/ 108 h 846"/>
                      <a:gd name="T28" fmla="*/ 384 w 402"/>
                      <a:gd name="T29" fmla="*/ 88 h 846"/>
                      <a:gd name="T30" fmla="*/ 376 w 402"/>
                      <a:gd name="T31" fmla="*/ 70 h 846"/>
                      <a:gd name="T32" fmla="*/ 368 w 402"/>
                      <a:gd name="T33" fmla="*/ 52 h 846"/>
                      <a:gd name="T34" fmla="*/ 356 w 402"/>
                      <a:gd name="T35" fmla="*/ 38 h 846"/>
                      <a:gd name="T36" fmla="*/ 344 w 402"/>
                      <a:gd name="T37" fmla="*/ 26 h 846"/>
                      <a:gd name="T38" fmla="*/ 330 w 402"/>
                      <a:gd name="T39" fmla="*/ 14 h 846"/>
                      <a:gd name="T40" fmla="*/ 314 w 402"/>
                      <a:gd name="T41" fmla="*/ 6 h 846"/>
                      <a:gd name="T42" fmla="*/ 296 w 402"/>
                      <a:gd name="T43" fmla="*/ 2 h 846"/>
                      <a:gd name="T44" fmla="*/ 276 w 402"/>
                      <a:gd name="T45" fmla="*/ 0 h 846"/>
                      <a:gd name="T46" fmla="*/ 254 w 402"/>
                      <a:gd name="T47" fmla="*/ 0 h 846"/>
                      <a:gd name="T48" fmla="*/ 230 w 402"/>
                      <a:gd name="T49" fmla="*/ 4 h 846"/>
                      <a:gd name="T50" fmla="*/ 204 w 402"/>
                      <a:gd name="T51" fmla="*/ 12 h 846"/>
                      <a:gd name="T52" fmla="*/ 204 w 402"/>
                      <a:gd name="T53" fmla="*/ 12 h 846"/>
                      <a:gd name="T54" fmla="*/ 180 w 402"/>
                      <a:gd name="T55" fmla="*/ 22 h 846"/>
                      <a:gd name="T56" fmla="*/ 156 w 402"/>
                      <a:gd name="T57" fmla="*/ 34 h 846"/>
                      <a:gd name="T58" fmla="*/ 136 w 402"/>
                      <a:gd name="T59" fmla="*/ 46 h 846"/>
                      <a:gd name="T60" fmla="*/ 118 w 402"/>
                      <a:gd name="T61" fmla="*/ 62 h 846"/>
                      <a:gd name="T62" fmla="*/ 100 w 402"/>
                      <a:gd name="T63" fmla="*/ 78 h 846"/>
                      <a:gd name="T64" fmla="*/ 84 w 402"/>
                      <a:gd name="T65" fmla="*/ 96 h 846"/>
                      <a:gd name="T66" fmla="*/ 72 w 402"/>
                      <a:gd name="T67" fmla="*/ 114 h 846"/>
                      <a:gd name="T68" fmla="*/ 58 w 402"/>
                      <a:gd name="T69" fmla="*/ 134 h 846"/>
                      <a:gd name="T70" fmla="*/ 48 w 402"/>
                      <a:gd name="T71" fmla="*/ 154 h 846"/>
                      <a:gd name="T72" fmla="*/ 38 w 402"/>
                      <a:gd name="T73" fmla="*/ 176 h 846"/>
                      <a:gd name="T74" fmla="*/ 30 w 402"/>
                      <a:gd name="T75" fmla="*/ 198 h 846"/>
                      <a:gd name="T76" fmla="*/ 24 w 402"/>
                      <a:gd name="T77" fmla="*/ 220 h 846"/>
                      <a:gd name="T78" fmla="*/ 12 w 402"/>
                      <a:gd name="T79" fmla="*/ 264 h 846"/>
                      <a:gd name="T80" fmla="*/ 6 w 402"/>
                      <a:gd name="T81" fmla="*/ 310 h 846"/>
                      <a:gd name="T82" fmla="*/ 2 w 402"/>
                      <a:gd name="T83" fmla="*/ 354 h 846"/>
                      <a:gd name="T84" fmla="*/ 0 w 402"/>
                      <a:gd name="T85" fmla="*/ 396 h 846"/>
                      <a:gd name="T86" fmla="*/ 0 w 402"/>
                      <a:gd name="T87" fmla="*/ 434 h 846"/>
                      <a:gd name="T88" fmla="*/ 2 w 402"/>
                      <a:gd name="T89" fmla="*/ 468 h 846"/>
                      <a:gd name="T90" fmla="*/ 8 w 402"/>
                      <a:gd name="T91" fmla="*/ 518 h 846"/>
                      <a:gd name="T92" fmla="*/ 10 w 402"/>
                      <a:gd name="T93" fmla="*/ 536 h 846"/>
                      <a:gd name="T94" fmla="*/ 86 w 402"/>
                      <a:gd name="T95" fmla="*/ 522 h 846"/>
                      <a:gd name="T96" fmla="*/ 130 w 402"/>
                      <a:gd name="T97" fmla="*/ 84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402" h="846">
                        <a:moveTo>
                          <a:pt x="130" y="846"/>
                        </a:moveTo>
                        <a:lnTo>
                          <a:pt x="268" y="812"/>
                        </a:lnTo>
                        <a:lnTo>
                          <a:pt x="310" y="474"/>
                        </a:lnTo>
                        <a:lnTo>
                          <a:pt x="376" y="458"/>
                        </a:lnTo>
                        <a:lnTo>
                          <a:pt x="382" y="434"/>
                        </a:lnTo>
                        <a:lnTo>
                          <a:pt x="392" y="374"/>
                        </a:lnTo>
                        <a:lnTo>
                          <a:pt x="396" y="334"/>
                        </a:lnTo>
                        <a:lnTo>
                          <a:pt x="400" y="290"/>
                        </a:lnTo>
                        <a:lnTo>
                          <a:pt x="402" y="244"/>
                        </a:lnTo>
                        <a:lnTo>
                          <a:pt x="402" y="196"/>
                        </a:lnTo>
                        <a:lnTo>
                          <a:pt x="398" y="150"/>
                        </a:lnTo>
                        <a:lnTo>
                          <a:pt x="394" y="128"/>
                        </a:lnTo>
                        <a:lnTo>
                          <a:pt x="390" y="108"/>
                        </a:lnTo>
                        <a:lnTo>
                          <a:pt x="384" y="88"/>
                        </a:lnTo>
                        <a:lnTo>
                          <a:pt x="376" y="70"/>
                        </a:lnTo>
                        <a:lnTo>
                          <a:pt x="368" y="52"/>
                        </a:lnTo>
                        <a:lnTo>
                          <a:pt x="356" y="38"/>
                        </a:lnTo>
                        <a:lnTo>
                          <a:pt x="344" y="26"/>
                        </a:lnTo>
                        <a:lnTo>
                          <a:pt x="330" y="14"/>
                        </a:lnTo>
                        <a:lnTo>
                          <a:pt x="314" y="6"/>
                        </a:lnTo>
                        <a:lnTo>
                          <a:pt x="296" y="2"/>
                        </a:lnTo>
                        <a:lnTo>
                          <a:pt x="276" y="0"/>
                        </a:lnTo>
                        <a:lnTo>
                          <a:pt x="254" y="0"/>
                        </a:lnTo>
                        <a:lnTo>
                          <a:pt x="230" y="4"/>
                        </a:lnTo>
                        <a:lnTo>
                          <a:pt x="204" y="12"/>
                        </a:lnTo>
                        <a:lnTo>
                          <a:pt x="180" y="22"/>
                        </a:lnTo>
                        <a:lnTo>
                          <a:pt x="156" y="34"/>
                        </a:lnTo>
                        <a:lnTo>
                          <a:pt x="136" y="46"/>
                        </a:lnTo>
                        <a:lnTo>
                          <a:pt x="118" y="62"/>
                        </a:lnTo>
                        <a:lnTo>
                          <a:pt x="100" y="78"/>
                        </a:lnTo>
                        <a:lnTo>
                          <a:pt x="84" y="96"/>
                        </a:lnTo>
                        <a:lnTo>
                          <a:pt x="72" y="114"/>
                        </a:lnTo>
                        <a:lnTo>
                          <a:pt x="58" y="134"/>
                        </a:lnTo>
                        <a:lnTo>
                          <a:pt x="48" y="154"/>
                        </a:lnTo>
                        <a:lnTo>
                          <a:pt x="38" y="176"/>
                        </a:lnTo>
                        <a:lnTo>
                          <a:pt x="30" y="198"/>
                        </a:lnTo>
                        <a:lnTo>
                          <a:pt x="24" y="220"/>
                        </a:lnTo>
                        <a:lnTo>
                          <a:pt x="12" y="264"/>
                        </a:lnTo>
                        <a:lnTo>
                          <a:pt x="6" y="310"/>
                        </a:lnTo>
                        <a:lnTo>
                          <a:pt x="2" y="354"/>
                        </a:lnTo>
                        <a:lnTo>
                          <a:pt x="0" y="396"/>
                        </a:lnTo>
                        <a:lnTo>
                          <a:pt x="0" y="434"/>
                        </a:lnTo>
                        <a:lnTo>
                          <a:pt x="2" y="468"/>
                        </a:lnTo>
                        <a:lnTo>
                          <a:pt x="8" y="518"/>
                        </a:lnTo>
                        <a:lnTo>
                          <a:pt x="10" y="536"/>
                        </a:lnTo>
                        <a:lnTo>
                          <a:pt x="86" y="522"/>
                        </a:lnTo>
                        <a:lnTo>
                          <a:pt x="130" y="846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  <a:defRPr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67" name="Freeform 52">
                    <a:extLst>
                      <a:ext uri="{FF2B5EF4-FFF2-40B4-BE49-F238E27FC236}">
                        <a16:creationId xmlns:a16="http://schemas.microsoft.com/office/drawing/2014/main" id="{01112B3B-B7B5-DB45-9C0E-AB5BFEA389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20" y="1350"/>
                    <a:ext cx="68" cy="202"/>
                  </a:xfrm>
                  <a:custGeom>
                    <a:avLst/>
                    <a:gdLst>
                      <a:gd name="T0" fmla="*/ 4 w 108"/>
                      <a:gd name="T1" fmla="*/ 12 h 324"/>
                      <a:gd name="T2" fmla="*/ 1 w 108"/>
                      <a:gd name="T3" fmla="*/ 10 h 324"/>
                      <a:gd name="T4" fmla="*/ 0 w 108"/>
                      <a:gd name="T5" fmla="*/ 1 h 324"/>
                      <a:gd name="T6" fmla="*/ 3 w 108"/>
                      <a:gd name="T7" fmla="*/ 0 h 324"/>
                      <a:gd name="T8" fmla="*/ 4 w 108"/>
                      <a:gd name="T9" fmla="*/ 12 h 3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8" h="324">
                        <a:moveTo>
                          <a:pt x="108" y="324"/>
                        </a:moveTo>
                        <a:lnTo>
                          <a:pt x="14" y="278"/>
                        </a:lnTo>
                        <a:lnTo>
                          <a:pt x="0" y="12"/>
                        </a:lnTo>
                        <a:lnTo>
                          <a:pt x="66" y="0"/>
                        </a:lnTo>
                        <a:lnTo>
                          <a:pt x="108" y="324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68" name="Line 53">
                    <a:extLst>
                      <a:ext uri="{FF2B5EF4-FFF2-40B4-BE49-F238E27FC236}">
                        <a16:creationId xmlns:a16="http://schemas.microsoft.com/office/drawing/2014/main" id="{EA6A06BE-1171-694A-B78C-B6EDEBD6E4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545" y="1213"/>
                    <a:ext cx="15" cy="135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69" name="Line 54">
                    <a:extLst>
                      <a:ext uri="{FF2B5EF4-FFF2-40B4-BE49-F238E27FC236}">
                        <a16:creationId xmlns:a16="http://schemas.microsoft.com/office/drawing/2014/main" id="{4C069D25-A6B8-2B4B-A4C6-981F2C2137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03" y="1183"/>
                    <a:ext cx="23" cy="133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70" name="Oval 55">
                    <a:extLst>
                      <a:ext uri="{FF2B5EF4-FFF2-40B4-BE49-F238E27FC236}">
                        <a16:creationId xmlns:a16="http://schemas.microsoft.com/office/drawing/2014/main" id="{A7E7CDA6-D1C4-514C-9C24-9F4B9FD68F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38" y="864"/>
                    <a:ext cx="168" cy="168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 eaLnBrk="0" hangingPunct="0">
                      <a:spcBef>
                        <a:spcPct val="70000"/>
                      </a:spcBef>
                      <a:buClr>
                        <a:schemeClr val="accent1"/>
                      </a:buClr>
                      <a:buFont typeface="Wingdings" pitchFamily="2" charset="2"/>
                      <a:buBlip>
                        <a:blip r:embed="rId3"/>
                      </a:buBlip>
                      <a:defRPr sz="2200">
                        <a:solidFill>
                          <a:schemeClr val="accent1"/>
                        </a:solidFill>
                        <a:latin typeface="Arial" charset="0"/>
                      </a:defRPr>
                    </a:lvl1pPr>
                    <a:lvl2pPr marL="742950" indent="-28575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Char char="-"/>
                      <a:defRPr sz="16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Char char="-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de-DE" altLang="de-DE" sz="180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</p:grpSp>
            <p:grpSp>
              <p:nvGrpSpPr>
                <p:cNvPr id="140" name="Group 48">
                  <a:extLst>
                    <a:ext uri="{FF2B5EF4-FFF2-40B4-BE49-F238E27FC236}">
                      <a16:creationId xmlns:a16="http://schemas.microsoft.com/office/drawing/2014/main" id="{F9A7AF48-C026-3C47-839C-68367FAF20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41902" y="4698016"/>
                  <a:ext cx="358851" cy="568002"/>
                  <a:chOff x="2454" y="864"/>
                  <a:chExt cx="306" cy="688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157" name="Line 49">
                    <a:extLst>
                      <a:ext uri="{FF2B5EF4-FFF2-40B4-BE49-F238E27FC236}">
                        <a16:creationId xmlns:a16="http://schemas.microsoft.com/office/drawing/2014/main" id="{0372A623-4DDC-974C-9F6C-FCCA4A65FA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06" y="1102"/>
                    <a:ext cx="24" cy="135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8" name="Freeform 50">
                    <a:extLst>
                      <a:ext uri="{FF2B5EF4-FFF2-40B4-BE49-F238E27FC236}">
                        <a16:creationId xmlns:a16="http://schemas.microsoft.com/office/drawing/2014/main" id="{B68E52F2-7CBF-DC41-AC5E-330F529FF9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54" y="1004"/>
                    <a:ext cx="280" cy="354"/>
                  </a:xfrm>
                  <a:custGeom>
                    <a:avLst/>
                    <a:gdLst>
                      <a:gd name="T0" fmla="*/ 4 w 444"/>
                      <a:gd name="T1" fmla="*/ 21 h 566"/>
                      <a:gd name="T2" fmla="*/ 1 w 444"/>
                      <a:gd name="T3" fmla="*/ 20 h 566"/>
                      <a:gd name="T4" fmla="*/ 1 w 444"/>
                      <a:gd name="T5" fmla="*/ 20 h 566"/>
                      <a:gd name="T6" fmla="*/ 1 w 444"/>
                      <a:gd name="T7" fmla="*/ 19 h 566"/>
                      <a:gd name="T8" fmla="*/ 0 w 444"/>
                      <a:gd name="T9" fmla="*/ 18 h 566"/>
                      <a:gd name="T10" fmla="*/ 1 w 444"/>
                      <a:gd name="T11" fmla="*/ 15 h 566"/>
                      <a:gd name="T12" fmla="*/ 1 w 444"/>
                      <a:gd name="T13" fmla="*/ 13 h 566"/>
                      <a:gd name="T14" fmla="*/ 1 w 444"/>
                      <a:gd name="T15" fmla="*/ 12 h 566"/>
                      <a:gd name="T16" fmla="*/ 1 w 444"/>
                      <a:gd name="T17" fmla="*/ 11 h 566"/>
                      <a:gd name="T18" fmla="*/ 1 w 444"/>
                      <a:gd name="T19" fmla="*/ 9 h 566"/>
                      <a:gd name="T20" fmla="*/ 2 w 444"/>
                      <a:gd name="T21" fmla="*/ 7 h 566"/>
                      <a:gd name="T22" fmla="*/ 3 w 444"/>
                      <a:gd name="T23" fmla="*/ 6 h 566"/>
                      <a:gd name="T24" fmla="*/ 3 w 444"/>
                      <a:gd name="T25" fmla="*/ 5 h 566"/>
                      <a:gd name="T26" fmla="*/ 3 w 444"/>
                      <a:gd name="T27" fmla="*/ 4 h 566"/>
                      <a:gd name="T28" fmla="*/ 3 w 444"/>
                      <a:gd name="T29" fmla="*/ 4 h 566"/>
                      <a:gd name="T30" fmla="*/ 4 w 444"/>
                      <a:gd name="T31" fmla="*/ 3 h 566"/>
                      <a:gd name="T32" fmla="*/ 4 w 444"/>
                      <a:gd name="T33" fmla="*/ 3 h 566"/>
                      <a:gd name="T34" fmla="*/ 5 w 444"/>
                      <a:gd name="T35" fmla="*/ 3 h 566"/>
                      <a:gd name="T36" fmla="*/ 6 w 444"/>
                      <a:gd name="T37" fmla="*/ 2 h 566"/>
                      <a:gd name="T38" fmla="*/ 6 w 444"/>
                      <a:gd name="T39" fmla="*/ 2 h 566"/>
                      <a:gd name="T40" fmla="*/ 6 w 444"/>
                      <a:gd name="T41" fmla="*/ 2 h 566"/>
                      <a:gd name="T42" fmla="*/ 8 w 444"/>
                      <a:gd name="T43" fmla="*/ 1 h 566"/>
                      <a:gd name="T44" fmla="*/ 9 w 444"/>
                      <a:gd name="T45" fmla="*/ 1 h 566"/>
                      <a:gd name="T46" fmla="*/ 10 w 444"/>
                      <a:gd name="T47" fmla="*/ 1 h 566"/>
                      <a:gd name="T48" fmla="*/ 11 w 444"/>
                      <a:gd name="T49" fmla="*/ 0 h 566"/>
                      <a:gd name="T50" fmla="*/ 13 w 444"/>
                      <a:gd name="T51" fmla="*/ 0 h 566"/>
                      <a:gd name="T52" fmla="*/ 13 w 444"/>
                      <a:gd name="T53" fmla="*/ 1 h 566"/>
                      <a:gd name="T54" fmla="*/ 15 w 444"/>
                      <a:gd name="T55" fmla="*/ 1 h 566"/>
                      <a:gd name="T56" fmla="*/ 15 w 444"/>
                      <a:gd name="T57" fmla="*/ 1 h 566"/>
                      <a:gd name="T58" fmla="*/ 16 w 444"/>
                      <a:gd name="T59" fmla="*/ 1 h 566"/>
                      <a:gd name="T60" fmla="*/ 16 w 444"/>
                      <a:gd name="T61" fmla="*/ 1 h 566"/>
                      <a:gd name="T62" fmla="*/ 16 w 444"/>
                      <a:gd name="T63" fmla="*/ 2 h 566"/>
                      <a:gd name="T64" fmla="*/ 18 w 444"/>
                      <a:gd name="T65" fmla="*/ 3 h 566"/>
                      <a:gd name="T66" fmla="*/ 18 w 444"/>
                      <a:gd name="T67" fmla="*/ 3 h 56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</a:gdLst>
                    <a:ahLst/>
                    <a:cxnLst>
                      <a:cxn ang="T68">
                        <a:pos x="T0" y="T1"/>
                      </a:cxn>
                      <a:cxn ang="T69">
                        <a:pos x="T2" y="T3"/>
                      </a:cxn>
                      <a:cxn ang="T70">
                        <a:pos x="T4" y="T5"/>
                      </a:cxn>
                      <a:cxn ang="T71">
                        <a:pos x="T6" y="T7"/>
                      </a:cxn>
                      <a:cxn ang="T72">
                        <a:pos x="T8" y="T9"/>
                      </a:cxn>
                      <a:cxn ang="T73">
                        <a:pos x="T10" y="T11"/>
                      </a:cxn>
                      <a:cxn ang="T74">
                        <a:pos x="T12" y="T13"/>
                      </a:cxn>
                      <a:cxn ang="T75">
                        <a:pos x="T14" y="T15"/>
                      </a:cxn>
                      <a:cxn ang="T76">
                        <a:pos x="T16" y="T17"/>
                      </a:cxn>
                      <a:cxn ang="T77">
                        <a:pos x="T18" y="T19"/>
                      </a:cxn>
                      <a:cxn ang="T78">
                        <a:pos x="T20" y="T21"/>
                      </a:cxn>
                      <a:cxn ang="T79">
                        <a:pos x="T22" y="T23"/>
                      </a:cxn>
                      <a:cxn ang="T80">
                        <a:pos x="T24" y="T25"/>
                      </a:cxn>
                      <a:cxn ang="T81">
                        <a:pos x="T26" y="T27"/>
                      </a:cxn>
                      <a:cxn ang="T82">
                        <a:pos x="T28" y="T29"/>
                      </a:cxn>
                      <a:cxn ang="T83">
                        <a:pos x="T30" y="T31"/>
                      </a:cxn>
                      <a:cxn ang="T84">
                        <a:pos x="T32" y="T33"/>
                      </a:cxn>
                      <a:cxn ang="T85">
                        <a:pos x="T34" y="T35"/>
                      </a:cxn>
                      <a:cxn ang="T86">
                        <a:pos x="T36" y="T37"/>
                      </a:cxn>
                      <a:cxn ang="T87">
                        <a:pos x="T38" y="T39"/>
                      </a:cxn>
                      <a:cxn ang="T88">
                        <a:pos x="T40" y="T41"/>
                      </a:cxn>
                      <a:cxn ang="T89">
                        <a:pos x="T42" y="T43"/>
                      </a:cxn>
                      <a:cxn ang="T90">
                        <a:pos x="T44" y="T45"/>
                      </a:cxn>
                      <a:cxn ang="T91">
                        <a:pos x="T46" y="T47"/>
                      </a:cxn>
                      <a:cxn ang="T92">
                        <a:pos x="T48" y="T49"/>
                      </a:cxn>
                      <a:cxn ang="T93">
                        <a:pos x="T50" y="T51"/>
                      </a:cxn>
                      <a:cxn ang="T94">
                        <a:pos x="T52" y="T53"/>
                      </a:cxn>
                      <a:cxn ang="T95">
                        <a:pos x="T54" y="T55"/>
                      </a:cxn>
                      <a:cxn ang="T96">
                        <a:pos x="T56" y="T57"/>
                      </a:cxn>
                      <a:cxn ang="T97">
                        <a:pos x="T58" y="T59"/>
                      </a:cxn>
                      <a:cxn ang="T98">
                        <a:pos x="T60" y="T61"/>
                      </a:cxn>
                      <a:cxn ang="T99">
                        <a:pos x="T62" y="T63"/>
                      </a:cxn>
                      <a:cxn ang="T100">
                        <a:pos x="T64" y="T65"/>
                      </a:cxn>
                      <a:cxn ang="T101">
                        <a:pos x="T66" y="T67"/>
                      </a:cxn>
                    </a:cxnLst>
                    <a:rect l="0" t="0" r="r" b="b"/>
                    <a:pathLst>
                      <a:path w="444" h="566">
                        <a:moveTo>
                          <a:pt x="102" y="566"/>
                        </a:moveTo>
                        <a:lnTo>
                          <a:pt x="2" y="528"/>
                        </a:lnTo>
                        <a:lnTo>
                          <a:pt x="2" y="510"/>
                        </a:lnTo>
                        <a:lnTo>
                          <a:pt x="0" y="464"/>
                        </a:lnTo>
                        <a:lnTo>
                          <a:pt x="2" y="398"/>
                        </a:lnTo>
                        <a:lnTo>
                          <a:pt x="6" y="358"/>
                        </a:lnTo>
                        <a:lnTo>
                          <a:pt x="10" y="318"/>
                        </a:lnTo>
                        <a:lnTo>
                          <a:pt x="18" y="276"/>
                        </a:lnTo>
                        <a:lnTo>
                          <a:pt x="26" y="234"/>
                        </a:lnTo>
                        <a:lnTo>
                          <a:pt x="40" y="192"/>
                        </a:lnTo>
                        <a:lnTo>
                          <a:pt x="56" y="152"/>
                        </a:lnTo>
                        <a:lnTo>
                          <a:pt x="64" y="134"/>
                        </a:lnTo>
                        <a:lnTo>
                          <a:pt x="76" y="116"/>
                        </a:lnTo>
                        <a:lnTo>
                          <a:pt x="86" y="100"/>
                        </a:lnTo>
                        <a:lnTo>
                          <a:pt x="100" y="84"/>
                        </a:lnTo>
                        <a:lnTo>
                          <a:pt x="112" y="70"/>
                        </a:lnTo>
                        <a:lnTo>
                          <a:pt x="128" y="58"/>
                        </a:lnTo>
                        <a:lnTo>
                          <a:pt x="144" y="46"/>
                        </a:lnTo>
                        <a:lnTo>
                          <a:pt x="160" y="36"/>
                        </a:lnTo>
                        <a:lnTo>
                          <a:pt x="196" y="20"/>
                        </a:lnTo>
                        <a:lnTo>
                          <a:pt x="228" y="10"/>
                        </a:lnTo>
                        <a:lnTo>
                          <a:pt x="258" y="4"/>
                        </a:lnTo>
                        <a:lnTo>
                          <a:pt x="286" y="0"/>
                        </a:lnTo>
                        <a:lnTo>
                          <a:pt x="312" y="0"/>
                        </a:lnTo>
                        <a:lnTo>
                          <a:pt x="334" y="4"/>
                        </a:lnTo>
                        <a:lnTo>
                          <a:pt x="356" y="8"/>
                        </a:lnTo>
                        <a:lnTo>
                          <a:pt x="374" y="14"/>
                        </a:lnTo>
                        <a:lnTo>
                          <a:pt x="390" y="22"/>
                        </a:lnTo>
                        <a:lnTo>
                          <a:pt x="404" y="30"/>
                        </a:lnTo>
                        <a:lnTo>
                          <a:pt x="426" y="46"/>
                        </a:lnTo>
                        <a:lnTo>
                          <a:pt x="440" y="58"/>
                        </a:lnTo>
                        <a:lnTo>
                          <a:pt x="444" y="64"/>
                        </a:lnTo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9" name="Freeform 51">
                    <a:extLst>
                      <a:ext uri="{FF2B5EF4-FFF2-40B4-BE49-F238E27FC236}">
                        <a16:creationId xmlns:a16="http://schemas.microsoft.com/office/drawing/2014/main" id="{5242ACC6-873B-E046-893F-FB2A2BAD00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06" y="1023"/>
                    <a:ext cx="254" cy="529"/>
                  </a:xfrm>
                  <a:custGeom>
                    <a:avLst/>
                    <a:gdLst>
                      <a:gd name="T0" fmla="*/ 130 w 402"/>
                      <a:gd name="T1" fmla="*/ 846 h 846"/>
                      <a:gd name="T2" fmla="*/ 268 w 402"/>
                      <a:gd name="T3" fmla="*/ 812 h 846"/>
                      <a:gd name="T4" fmla="*/ 310 w 402"/>
                      <a:gd name="T5" fmla="*/ 474 h 846"/>
                      <a:gd name="T6" fmla="*/ 376 w 402"/>
                      <a:gd name="T7" fmla="*/ 458 h 846"/>
                      <a:gd name="T8" fmla="*/ 376 w 402"/>
                      <a:gd name="T9" fmla="*/ 458 h 846"/>
                      <a:gd name="T10" fmla="*/ 382 w 402"/>
                      <a:gd name="T11" fmla="*/ 434 h 846"/>
                      <a:gd name="T12" fmla="*/ 392 w 402"/>
                      <a:gd name="T13" fmla="*/ 374 h 846"/>
                      <a:gd name="T14" fmla="*/ 396 w 402"/>
                      <a:gd name="T15" fmla="*/ 334 h 846"/>
                      <a:gd name="T16" fmla="*/ 400 w 402"/>
                      <a:gd name="T17" fmla="*/ 290 h 846"/>
                      <a:gd name="T18" fmla="*/ 402 w 402"/>
                      <a:gd name="T19" fmla="*/ 244 h 846"/>
                      <a:gd name="T20" fmla="*/ 402 w 402"/>
                      <a:gd name="T21" fmla="*/ 196 h 846"/>
                      <a:gd name="T22" fmla="*/ 398 w 402"/>
                      <a:gd name="T23" fmla="*/ 150 h 846"/>
                      <a:gd name="T24" fmla="*/ 394 w 402"/>
                      <a:gd name="T25" fmla="*/ 128 h 846"/>
                      <a:gd name="T26" fmla="*/ 390 w 402"/>
                      <a:gd name="T27" fmla="*/ 108 h 846"/>
                      <a:gd name="T28" fmla="*/ 384 w 402"/>
                      <a:gd name="T29" fmla="*/ 88 h 846"/>
                      <a:gd name="T30" fmla="*/ 376 w 402"/>
                      <a:gd name="T31" fmla="*/ 70 h 846"/>
                      <a:gd name="T32" fmla="*/ 368 w 402"/>
                      <a:gd name="T33" fmla="*/ 52 h 846"/>
                      <a:gd name="T34" fmla="*/ 356 w 402"/>
                      <a:gd name="T35" fmla="*/ 38 h 846"/>
                      <a:gd name="T36" fmla="*/ 344 w 402"/>
                      <a:gd name="T37" fmla="*/ 26 h 846"/>
                      <a:gd name="T38" fmla="*/ 330 w 402"/>
                      <a:gd name="T39" fmla="*/ 14 h 846"/>
                      <a:gd name="T40" fmla="*/ 314 w 402"/>
                      <a:gd name="T41" fmla="*/ 6 h 846"/>
                      <a:gd name="T42" fmla="*/ 296 w 402"/>
                      <a:gd name="T43" fmla="*/ 2 h 846"/>
                      <a:gd name="T44" fmla="*/ 276 w 402"/>
                      <a:gd name="T45" fmla="*/ 0 h 846"/>
                      <a:gd name="T46" fmla="*/ 254 w 402"/>
                      <a:gd name="T47" fmla="*/ 0 h 846"/>
                      <a:gd name="T48" fmla="*/ 230 w 402"/>
                      <a:gd name="T49" fmla="*/ 4 h 846"/>
                      <a:gd name="T50" fmla="*/ 204 w 402"/>
                      <a:gd name="T51" fmla="*/ 12 h 846"/>
                      <a:gd name="T52" fmla="*/ 204 w 402"/>
                      <a:gd name="T53" fmla="*/ 12 h 846"/>
                      <a:gd name="T54" fmla="*/ 180 w 402"/>
                      <a:gd name="T55" fmla="*/ 22 h 846"/>
                      <a:gd name="T56" fmla="*/ 156 w 402"/>
                      <a:gd name="T57" fmla="*/ 34 h 846"/>
                      <a:gd name="T58" fmla="*/ 136 w 402"/>
                      <a:gd name="T59" fmla="*/ 46 h 846"/>
                      <a:gd name="T60" fmla="*/ 118 w 402"/>
                      <a:gd name="T61" fmla="*/ 62 h 846"/>
                      <a:gd name="T62" fmla="*/ 100 w 402"/>
                      <a:gd name="T63" fmla="*/ 78 h 846"/>
                      <a:gd name="T64" fmla="*/ 84 w 402"/>
                      <a:gd name="T65" fmla="*/ 96 h 846"/>
                      <a:gd name="T66" fmla="*/ 72 w 402"/>
                      <a:gd name="T67" fmla="*/ 114 h 846"/>
                      <a:gd name="T68" fmla="*/ 58 w 402"/>
                      <a:gd name="T69" fmla="*/ 134 h 846"/>
                      <a:gd name="T70" fmla="*/ 48 w 402"/>
                      <a:gd name="T71" fmla="*/ 154 h 846"/>
                      <a:gd name="T72" fmla="*/ 38 w 402"/>
                      <a:gd name="T73" fmla="*/ 176 h 846"/>
                      <a:gd name="T74" fmla="*/ 30 w 402"/>
                      <a:gd name="T75" fmla="*/ 198 h 846"/>
                      <a:gd name="T76" fmla="*/ 24 w 402"/>
                      <a:gd name="T77" fmla="*/ 220 h 846"/>
                      <a:gd name="T78" fmla="*/ 12 w 402"/>
                      <a:gd name="T79" fmla="*/ 264 h 846"/>
                      <a:gd name="T80" fmla="*/ 6 w 402"/>
                      <a:gd name="T81" fmla="*/ 310 h 846"/>
                      <a:gd name="T82" fmla="*/ 2 w 402"/>
                      <a:gd name="T83" fmla="*/ 354 h 846"/>
                      <a:gd name="T84" fmla="*/ 0 w 402"/>
                      <a:gd name="T85" fmla="*/ 396 h 846"/>
                      <a:gd name="T86" fmla="*/ 0 w 402"/>
                      <a:gd name="T87" fmla="*/ 434 h 846"/>
                      <a:gd name="T88" fmla="*/ 2 w 402"/>
                      <a:gd name="T89" fmla="*/ 468 h 846"/>
                      <a:gd name="T90" fmla="*/ 8 w 402"/>
                      <a:gd name="T91" fmla="*/ 518 h 846"/>
                      <a:gd name="T92" fmla="*/ 10 w 402"/>
                      <a:gd name="T93" fmla="*/ 536 h 846"/>
                      <a:gd name="T94" fmla="*/ 86 w 402"/>
                      <a:gd name="T95" fmla="*/ 522 h 846"/>
                      <a:gd name="T96" fmla="*/ 130 w 402"/>
                      <a:gd name="T97" fmla="*/ 84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402" h="846">
                        <a:moveTo>
                          <a:pt x="130" y="846"/>
                        </a:moveTo>
                        <a:lnTo>
                          <a:pt x="268" y="812"/>
                        </a:lnTo>
                        <a:lnTo>
                          <a:pt x="310" y="474"/>
                        </a:lnTo>
                        <a:lnTo>
                          <a:pt x="376" y="458"/>
                        </a:lnTo>
                        <a:lnTo>
                          <a:pt x="382" y="434"/>
                        </a:lnTo>
                        <a:lnTo>
                          <a:pt x="392" y="374"/>
                        </a:lnTo>
                        <a:lnTo>
                          <a:pt x="396" y="334"/>
                        </a:lnTo>
                        <a:lnTo>
                          <a:pt x="400" y="290"/>
                        </a:lnTo>
                        <a:lnTo>
                          <a:pt x="402" y="244"/>
                        </a:lnTo>
                        <a:lnTo>
                          <a:pt x="402" y="196"/>
                        </a:lnTo>
                        <a:lnTo>
                          <a:pt x="398" y="150"/>
                        </a:lnTo>
                        <a:lnTo>
                          <a:pt x="394" y="128"/>
                        </a:lnTo>
                        <a:lnTo>
                          <a:pt x="390" y="108"/>
                        </a:lnTo>
                        <a:lnTo>
                          <a:pt x="384" y="88"/>
                        </a:lnTo>
                        <a:lnTo>
                          <a:pt x="376" y="70"/>
                        </a:lnTo>
                        <a:lnTo>
                          <a:pt x="368" y="52"/>
                        </a:lnTo>
                        <a:lnTo>
                          <a:pt x="356" y="38"/>
                        </a:lnTo>
                        <a:lnTo>
                          <a:pt x="344" y="26"/>
                        </a:lnTo>
                        <a:lnTo>
                          <a:pt x="330" y="14"/>
                        </a:lnTo>
                        <a:lnTo>
                          <a:pt x="314" y="6"/>
                        </a:lnTo>
                        <a:lnTo>
                          <a:pt x="296" y="2"/>
                        </a:lnTo>
                        <a:lnTo>
                          <a:pt x="276" y="0"/>
                        </a:lnTo>
                        <a:lnTo>
                          <a:pt x="254" y="0"/>
                        </a:lnTo>
                        <a:lnTo>
                          <a:pt x="230" y="4"/>
                        </a:lnTo>
                        <a:lnTo>
                          <a:pt x="204" y="12"/>
                        </a:lnTo>
                        <a:lnTo>
                          <a:pt x="180" y="22"/>
                        </a:lnTo>
                        <a:lnTo>
                          <a:pt x="156" y="34"/>
                        </a:lnTo>
                        <a:lnTo>
                          <a:pt x="136" y="46"/>
                        </a:lnTo>
                        <a:lnTo>
                          <a:pt x="118" y="62"/>
                        </a:lnTo>
                        <a:lnTo>
                          <a:pt x="100" y="78"/>
                        </a:lnTo>
                        <a:lnTo>
                          <a:pt x="84" y="96"/>
                        </a:lnTo>
                        <a:lnTo>
                          <a:pt x="72" y="114"/>
                        </a:lnTo>
                        <a:lnTo>
                          <a:pt x="58" y="134"/>
                        </a:lnTo>
                        <a:lnTo>
                          <a:pt x="48" y="154"/>
                        </a:lnTo>
                        <a:lnTo>
                          <a:pt x="38" y="176"/>
                        </a:lnTo>
                        <a:lnTo>
                          <a:pt x="30" y="198"/>
                        </a:lnTo>
                        <a:lnTo>
                          <a:pt x="24" y="220"/>
                        </a:lnTo>
                        <a:lnTo>
                          <a:pt x="12" y="264"/>
                        </a:lnTo>
                        <a:lnTo>
                          <a:pt x="6" y="310"/>
                        </a:lnTo>
                        <a:lnTo>
                          <a:pt x="2" y="354"/>
                        </a:lnTo>
                        <a:lnTo>
                          <a:pt x="0" y="396"/>
                        </a:lnTo>
                        <a:lnTo>
                          <a:pt x="0" y="434"/>
                        </a:lnTo>
                        <a:lnTo>
                          <a:pt x="2" y="468"/>
                        </a:lnTo>
                        <a:lnTo>
                          <a:pt x="8" y="518"/>
                        </a:lnTo>
                        <a:lnTo>
                          <a:pt x="10" y="536"/>
                        </a:lnTo>
                        <a:lnTo>
                          <a:pt x="86" y="522"/>
                        </a:lnTo>
                        <a:lnTo>
                          <a:pt x="130" y="846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  <a:defRPr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60" name="Freeform 52">
                    <a:extLst>
                      <a:ext uri="{FF2B5EF4-FFF2-40B4-BE49-F238E27FC236}">
                        <a16:creationId xmlns:a16="http://schemas.microsoft.com/office/drawing/2014/main" id="{848F6DD2-C515-1244-A589-8E5E0F660A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20" y="1350"/>
                    <a:ext cx="68" cy="202"/>
                  </a:xfrm>
                  <a:custGeom>
                    <a:avLst/>
                    <a:gdLst>
                      <a:gd name="T0" fmla="*/ 4 w 108"/>
                      <a:gd name="T1" fmla="*/ 12 h 324"/>
                      <a:gd name="T2" fmla="*/ 1 w 108"/>
                      <a:gd name="T3" fmla="*/ 10 h 324"/>
                      <a:gd name="T4" fmla="*/ 0 w 108"/>
                      <a:gd name="T5" fmla="*/ 1 h 324"/>
                      <a:gd name="T6" fmla="*/ 3 w 108"/>
                      <a:gd name="T7" fmla="*/ 0 h 324"/>
                      <a:gd name="T8" fmla="*/ 4 w 108"/>
                      <a:gd name="T9" fmla="*/ 12 h 3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8" h="324">
                        <a:moveTo>
                          <a:pt x="108" y="324"/>
                        </a:moveTo>
                        <a:lnTo>
                          <a:pt x="14" y="278"/>
                        </a:lnTo>
                        <a:lnTo>
                          <a:pt x="0" y="12"/>
                        </a:lnTo>
                        <a:lnTo>
                          <a:pt x="66" y="0"/>
                        </a:lnTo>
                        <a:lnTo>
                          <a:pt x="108" y="324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61" name="Line 53">
                    <a:extLst>
                      <a:ext uri="{FF2B5EF4-FFF2-40B4-BE49-F238E27FC236}">
                        <a16:creationId xmlns:a16="http://schemas.microsoft.com/office/drawing/2014/main" id="{958EE678-EA9A-4B4A-8DBB-18DE7C25B7A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545" y="1213"/>
                    <a:ext cx="15" cy="135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62" name="Line 54">
                    <a:extLst>
                      <a:ext uri="{FF2B5EF4-FFF2-40B4-BE49-F238E27FC236}">
                        <a16:creationId xmlns:a16="http://schemas.microsoft.com/office/drawing/2014/main" id="{AA0AE9D1-E165-8246-A5A9-A1CBA0603D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03" y="1183"/>
                    <a:ext cx="23" cy="133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63" name="Oval 55">
                    <a:extLst>
                      <a:ext uri="{FF2B5EF4-FFF2-40B4-BE49-F238E27FC236}">
                        <a16:creationId xmlns:a16="http://schemas.microsoft.com/office/drawing/2014/main" id="{B9CB16F3-68FC-C04C-9DC3-A8DD91E676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38" y="864"/>
                    <a:ext cx="168" cy="168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 eaLnBrk="0" hangingPunct="0">
                      <a:spcBef>
                        <a:spcPct val="70000"/>
                      </a:spcBef>
                      <a:buClr>
                        <a:schemeClr val="accent1"/>
                      </a:buClr>
                      <a:buFont typeface="Wingdings" pitchFamily="2" charset="2"/>
                      <a:buBlip>
                        <a:blip r:embed="rId3"/>
                      </a:buBlip>
                      <a:defRPr sz="2200">
                        <a:solidFill>
                          <a:schemeClr val="accent1"/>
                        </a:solidFill>
                        <a:latin typeface="Arial" charset="0"/>
                      </a:defRPr>
                    </a:lvl1pPr>
                    <a:lvl2pPr marL="742950" indent="-28575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Char char="-"/>
                      <a:defRPr sz="16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Char char="-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de-DE" altLang="de-DE" sz="180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</p:grpSp>
            <p:grpSp>
              <p:nvGrpSpPr>
                <p:cNvPr id="141" name="Group 48">
                  <a:extLst>
                    <a:ext uri="{FF2B5EF4-FFF2-40B4-BE49-F238E27FC236}">
                      <a16:creationId xmlns:a16="http://schemas.microsoft.com/office/drawing/2014/main" id="{0A6ABD14-2518-C245-B6E9-FB4CC7CEBC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72753" y="5354014"/>
                  <a:ext cx="358851" cy="568002"/>
                  <a:chOff x="2454" y="864"/>
                  <a:chExt cx="306" cy="688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150" name="Line 49">
                    <a:extLst>
                      <a:ext uri="{FF2B5EF4-FFF2-40B4-BE49-F238E27FC236}">
                        <a16:creationId xmlns:a16="http://schemas.microsoft.com/office/drawing/2014/main" id="{B24173A5-6013-D04F-A435-3BE271F468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06" y="1102"/>
                    <a:ext cx="24" cy="135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1" name="Freeform 50">
                    <a:extLst>
                      <a:ext uri="{FF2B5EF4-FFF2-40B4-BE49-F238E27FC236}">
                        <a16:creationId xmlns:a16="http://schemas.microsoft.com/office/drawing/2014/main" id="{99AA1E4F-CA97-3448-8A0C-A7085F9EE7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54" y="1004"/>
                    <a:ext cx="280" cy="354"/>
                  </a:xfrm>
                  <a:custGeom>
                    <a:avLst/>
                    <a:gdLst>
                      <a:gd name="T0" fmla="*/ 4 w 444"/>
                      <a:gd name="T1" fmla="*/ 21 h 566"/>
                      <a:gd name="T2" fmla="*/ 1 w 444"/>
                      <a:gd name="T3" fmla="*/ 20 h 566"/>
                      <a:gd name="T4" fmla="*/ 1 w 444"/>
                      <a:gd name="T5" fmla="*/ 20 h 566"/>
                      <a:gd name="T6" fmla="*/ 1 w 444"/>
                      <a:gd name="T7" fmla="*/ 19 h 566"/>
                      <a:gd name="T8" fmla="*/ 0 w 444"/>
                      <a:gd name="T9" fmla="*/ 18 h 566"/>
                      <a:gd name="T10" fmla="*/ 1 w 444"/>
                      <a:gd name="T11" fmla="*/ 15 h 566"/>
                      <a:gd name="T12" fmla="*/ 1 w 444"/>
                      <a:gd name="T13" fmla="*/ 13 h 566"/>
                      <a:gd name="T14" fmla="*/ 1 w 444"/>
                      <a:gd name="T15" fmla="*/ 12 h 566"/>
                      <a:gd name="T16" fmla="*/ 1 w 444"/>
                      <a:gd name="T17" fmla="*/ 11 h 566"/>
                      <a:gd name="T18" fmla="*/ 1 w 444"/>
                      <a:gd name="T19" fmla="*/ 9 h 566"/>
                      <a:gd name="T20" fmla="*/ 2 w 444"/>
                      <a:gd name="T21" fmla="*/ 7 h 566"/>
                      <a:gd name="T22" fmla="*/ 3 w 444"/>
                      <a:gd name="T23" fmla="*/ 6 h 566"/>
                      <a:gd name="T24" fmla="*/ 3 w 444"/>
                      <a:gd name="T25" fmla="*/ 5 h 566"/>
                      <a:gd name="T26" fmla="*/ 3 w 444"/>
                      <a:gd name="T27" fmla="*/ 4 h 566"/>
                      <a:gd name="T28" fmla="*/ 3 w 444"/>
                      <a:gd name="T29" fmla="*/ 4 h 566"/>
                      <a:gd name="T30" fmla="*/ 4 w 444"/>
                      <a:gd name="T31" fmla="*/ 3 h 566"/>
                      <a:gd name="T32" fmla="*/ 4 w 444"/>
                      <a:gd name="T33" fmla="*/ 3 h 566"/>
                      <a:gd name="T34" fmla="*/ 5 w 444"/>
                      <a:gd name="T35" fmla="*/ 3 h 566"/>
                      <a:gd name="T36" fmla="*/ 6 w 444"/>
                      <a:gd name="T37" fmla="*/ 2 h 566"/>
                      <a:gd name="T38" fmla="*/ 6 w 444"/>
                      <a:gd name="T39" fmla="*/ 2 h 566"/>
                      <a:gd name="T40" fmla="*/ 6 w 444"/>
                      <a:gd name="T41" fmla="*/ 2 h 566"/>
                      <a:gd name="T42" fmla="*/ 8 w 444"/>
                      <a:gd name="T43" fmla="*/ 1 h 566"/>
                      <a:gd name="T44" fmla="*/ 9 w 444"/>
                      <a:gd name="T45" fmla="*/ 1 h 566"/>
                      <a:gd name="T46" fmla="*/ 10 w 444"/>
                      <a:gd name="T47" fmla="*/ 1 h 566"/>
                      <a:gd name="T48" fmla="*/ 11 w 444"/>
                      <a:gd name="T49" fmla="*/ 0 h 566"/>
                      <a:gd name="T50" fmla="*/ 13 w 444"/>
                      <a:gd name="T51" fmla="*/ 0 h 566"/>
                      <a:gd name="T52" fmla="*/ 13 w 444"/>
                      <a:gd name="T53" fmla="*/ 1 h 566"/>
                      <a:gd name="T54" fmla="*/ 15 w 444"/>
                      <a:gd name="T55" fmla="*/ 1 h 566"/>
                      <a:gd name="T56" fmla="*/ 15 w 444"/>
                      <a:gd name="T57" fmla="*/ 1 h 566"/>
                      <a:gd name="T58" fmla="*/ 16 w 444"/>
                      <a:gd name="T59" fmla="*/ 1 h 566"/>
                      <a:gd name="T60" fmla="*/ 16 w 444"/>
                      <a:gd name="T61" fmla="*/ 1 h 566"/>
                      <a:gd name="T62" fmla="*/ 16 w 444"/>
                      <a:gd name="T63" fmla="*/ 2 h 566"/>
                      <a:gd name="T64" fmla="*/ 18 w 444"/>
                      <a:gd name="T65" fmla="*/ 3 h 566"/>
                      <a:gd name="T66" fmla="*/ 18 w 444"/>
                      <a:gd name="T67" fmla="*/ 3 h 56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</a:gdLst>
                    <a:ahLst/>
                    <a:cxnLst>
                      <a:cxn ang="T68">
                        <a:pos x="T0" y="T1"/>
                      </a:cxn>
                      <a:cxn ang="T69">
                        <a:pos x="T2" y="T3"/>
                      </a:cxn>
                      <a:cxn ang="T70">
                        <a:pos x="T4" y="T5"/>
                      </a:cxn>
                      <a:cxn ang="T71">
                        <a:pos x="T6" y="T7"/>
                      </a:cxn>
                      <a:cxn ang="T72">
                        <a:pos x="T8" y="T9"/>
                      </a:cxn>
                      <a:cxn ang="T73">
                        <a:pos x="T10" y="T11"/>
                      </a:cxn>
                      <a:cxn ang="T74">
                        <a:pos x="T12" y="T13"/>
                      </a:cxn>
                      <a:cxn ang="T75">
                        <a:pos x="T14" y="T15"/>
                      </a:cxn>
                      <a:cxn ang="T76">
                        <a:pos x="T16" y="T17"/>
                      </a:cxn>
                      <a:cxn ang="T77">
                        <a:pos x="T18" y="T19"/>
                      </a:cxn>
                      <a:cxn ang="T78">
                        <a:pos x="T20" y="T21"/>
                      </a:cxn>
                      <a:cxn ang="T79">
                        <a:pos x="T22" y="T23"/>
                      </a:cxn>
                      <a:cxn ang="T80">
                        <a:pos x="T24" y="T25"/>
                      </a:cxn>
                      <a:cxn ang="T81">
                        <a:pos x="T26" y="T27"/>
                      </a:cxn>
                      <a:cxn ang="T82">
                        <a:pos x="T28" y="T29"/>
                      </a:cxn>
                      <a:cxn ang="T83">
                        <a:pos x="T30" y="T31"/>
                      </a:cxn>
                      <a:cxn ang="T84">
                        <a:pos x="T32" y="T33"/>
                      </a:cxn>
                      <a:cxn ang="T85">
                        <a:pos x="T34" y="T35"/>
                      </a:cxn>
                      <a:cxn ang="T86">
                        <a:pos x="T36" y="T37"/>
                      </a:cxn>
                      <a:cxn ang="T87">
                        <a:pos x="T38" y="T39"/>
                      </a:cxn>
                      <a:cxn ang="T88">
                        <a:pos x="T40" y="T41"/>
                      </a:cxn>
                      <a:cxn ang="T89">
                        <a:pos x="T42" y="T43"/>
                      </a:cxn>
                      <a:cxn ang="T90">
                        <a:pos x="T44" y="T45"/>
                      </a:cxn>
                      <a:cxn ang="T91">
                        <a:pos x="T46" y="T47"/>
                      </a:cxn>
                      <a:cxn ang="T92">
                        <a:pos x="T48" y="T49"/>
                      </a:cxn>
                      <a:cxn ang="T93">
                        <a:pos x="T50" y="T51"/>
                      </a:cxn>
                      <a:cxn ang="T94">
                        <a:pos x="T52" y="T53"/>
                      </a:cxn>
                      <a:cxn ang="T95">
                        <a:pos x="T54" y="T55"/>
                      </a:cxn>
                      <a:cxn ang="T96">
                        <a:pos x="T56" y="T57"/>
                      </a:cxn>
                      <a:cxn ang="T97">
                        <a:pos x="T58" y="T59"/>
                      </a:cxn>
                      <a:cxn ang="T98">
                        <a:pos x="T60" y="T61"/>
                      </a:cxn>
                      <a:cxn ang="T99">
                        <a:pos x="T62" y="T63"/>
                      </a:cxn>
                      <a:cxn ang="T100">
                        <a:pos x="T64" y="T65"/>
                      </a:cxn>
                      <a:cxn ang="T101">
                        <a:pos x="T66" y="T67"/>
                      </a:cxn>
                    </a:cxnLst>
                    <a:rect l="0" t="0" r="r" b="b"/>
                    <a:pathLst>
                      <a:path w="444" h="566">
                        <a:moveTo>
                          <a:pt x="102" y="566"/>
                        </a:moveTo>
                        <a:lnTo>
                          <a:pt x="2" y="528"/>
                        </a:lnTo>
                        <a:lnTo>
                          <a:pt x="2" y="510"/>
                        </a:lnTo>
                        <a:lnTo>
                          <a:pt x="0" y="464"/>
                        </a:lnTo>
                        <a:lnTo>
                          <a:pt x="2" y="398"/>
                        </a:lnTo>
                        <a:lnTo>
                          <a:pt x="6" y="358"/>
                        </a:lnTo>
                        <a:lnTo>
                          <a:pt x="10" y="318"/>
                        </a:lnTo>
                        <a:lnTo>
                          <a:pt x="18" y="276"/>
                        </a:lnTo>
                        <a:lnTo>
                          <a:pt x="26" y="234"/>
                        </a:lnTo>
                        <a:lnTo>
                          <a:pt x="40" y="192"/>
                        </a:lnTo>
                        <a:lnTo>
                          <a:pt x="56" y="152"/>
                        </a:lnTo>
                        <a:lnTo>
                          <a:pt x="64" y="134"/>
                        </a:lnTo>
                        <a:lnTo>
                          <a:pt x="76" y="116"/>
                        </a:lnTo>
                        <a:lnTo>
                          <a:pt x="86" y="100"/>
                        </a:lnTo>
                        <a:lnTo>
                          <a:pt x="100" y="84"/>
                        </a:lnTo>
                        <a:lnTo>
                          <a:pt x="112" y="70"/>
                        </a:lnTo>
                        <a:lnTo>
                          <a:pt x="128" y="58"/>
                        </a:lnTo>
                        <a:lnTo>
                          <a:pt x="144" y="46"/>
                        </a:lnTo>
                        <a:lnTo>
                          <a:pt x="160" y="36"/>
                        </a:lnTo>
                        <a:lnTo>
                          <a:pt x="196" y="20"/>
                        </a:lnTo>
                        <a:lnTo>
                          <a:pt x="228" y="10"/>
                        </a:lnTo>
                        <a:lnTo>
                          <a:pt x="258" y="4"/>
                        </a:lnTo>
                        <a:lnTo>
                          <a:pt x="286" y="0"/>
                        </a:lnTo>
                        <a:lnTo>
                          <a:pt x="312" y="0"/>
                        </a:lnTo>
                        <a:lnTo>
                          <a:pt x="334" y="4"/>
                        </a:lnTo>
                        <a:lnTo>
                          <a:pt x="356" y="8"/>
                        </a:lnTo>
                        <a:lnTo>
                          <a:pt x="374" y="14"/>
                        </a:lnTo>
                        <a:lnTo>
                          <a:pt x="390" y="22"/>
                        </a:lnTo>
                        <a:lnTo>
                          <a:pt x="404" y="30"/>
                        </a:lnTo>
                        <a:lnTo>
                          <a:pt x="426" y="46"/>
                        </a:lnTo>
                        <a:lnTo>
                          <a:pt x="440" y="58"/>
                        </a:lnTo>
                        <a:lnTo>
                          <a:pt x="444" y="64"/>
                        </a:lnTo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2" name="Freeform 51">
                    <a:extLst>
                      <a:ext uri="{FF2B5EF4-FFF2-40B4-BE49-F238E27FC236}">
                        <a16:creationId xmlns:a16="http://schemas.microsoft.com/office/drawing/2014/main" id="{0688B6F1-5EC7-C24B-9190-16AA879EFE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06" y="1023"/>
                    <a:ext cx="254" cy="529"/>
                  </a:xfrm>
                  <a:custGeom>
                    <a:avLst/>
                    <a:gdLst>
                      <a:gd name="T0" fmla="*/ 130 w 402"/>
                      <a:gd name="T1" fmla="*/ 846 h 846"/>
                      <a:gd name="T2" fmla="*/ 268 w 402"/>
                      <a:gd name="T3" fmla="*/ 812 h 846"/>
                      <a:gd name="T4" fmla="*/ 310 w 402"/>
                      <a:gd name="T5" fmla="*/ 474 h 846"/>
                      <a:gd name="T6" fmla="*/ 376 w 402"/>
                      <a:gd name="T7" fmla="*/ 458 h 846"/>
                      <a:gd name="T8" fmla="*/ 376 w 402"/>
                      <a:gd name="T9" fmla="*/ 458 h 846"/>
                      <a:gd name="T10" fmla="*/ 382 w 402"/>
                      <a:gd name="T11" fmla="*/ 434 h 846"/>
                      <a:gd name="T12" fmla="*/ 392 w 402"/>
                      <a:gd name="T13" fmla="*/ 374 h 846"/>
                      <a:gd name="T14" fmla="*/ 396 w 402"/>
                      <a:gd name="T15" fmla="*/ 334 h 846"/>
                      <a:gd name="T16" fmla="*/ 400 w 402"/>
                      <a:gd name="T17" fmla="*/ 290 h 846"/>
                      <a:gd name="T18" fmla="*/ 402 w 402"/>
                      <a:gd name="T19" fmla="*/ 244 h 846"/>
                      <a:gd name="T20" fmla="*/ 402 w 402"/>
                      <a:gd name="T21" fmla="*/ 196 h 846"/>
                      <a:gd name="T22" fmla="*/ 398 w 402"/>
                      <a:gd name="T23" fmla="*/ 150 h 846"/>
                      <a:gd name="T24" fmla="*/ 394 w 402"/>
                      <a:gd name="T25" fmla="*/ 128 h 846"/>
                      <a:gd name="T26" fmla="*/ 390 w 402"/>
                      <a:gd name="T27" fmla="*/ 108 h 846"/>
                      <a:gd name="T28" fmla="*/ 384 w 402"/>
                      <a:gd name="T29" fmla="*/ 88 h 846"/>
                      <a:gd name="T30" fmla="*/ 376 w 402"/>
                      <a:gd name="T31" fmla="*/ 70 h 846"/>
                      <a:gd name="T32" fmla="*/ 368 w 402"/>
                      <a:gd name="T33" fmla="*/ 52 h 846"/>
                      <a:gd name="T34" fmla="*/ 356 w 402"/>
                      <a:gd name="T35" fmla="*/ 38 h 846"/>
                      <a:gd name="T36" fmla="*/ 344 w 402"/>
                      <a:gd name="T37" fmla="*/ 26 h 846"/>
                      <a:gd name="T38" fmla="*/ 330 w 402"/>
                      <a:gd name="T39" fmla="*/ 14 h 846"/>
                      <a:gd name="T40" fmla="*/ 314 w 402"/>
                      <a:gd name="T41" fmla="*/ 6 h 846"/>
                      <a:gd name="T42" fmla="*/ 296 w 402"/>
                      <a:gd name="T43" fmla="*/ 2 h 846"/>
                      <a:gd name="T44" fmla="*/ 276 w 402"/>
                      <a:gd name="T45" fmla="*/ 0 h 846"/>
                      <a:gd name="T46" fmla="*/ 254 w 402"/>
                      <a:gd name="T47" fmla="*/ 0 h 846"/>
                      <a:gd name="T48" fmla="*/ 230 w 402"/>
                      <a:gd name="T49" fmla="*/ 4 h 846"/>
                      <a:gd name="T50" fmla="*/ 204 w 402"/>
                      <a:gd name="T51" fmla="*/ 12 h 846"/>
                      <a:gd name="T52" fmla="*/ 204 w 402"/>
                      <a:gd name="T53" fmla="*/ 12 h 846"/>
                      <a:gd name="T54" fmla="*/ 180 w 402"/>
                      <a:gd name="T55" fmla="*/ 22 h 846"/>
                      <a:gd name="T56" fmla="*/ 156 w 402"/>
                      <a:gd name="T57" fmla="*/ 34 h 846"/>
                      <a:gd name="T58" fmla="*/ 136 w 402"/>
                      <a:gd name="T59" fmla="*/ 46 h 846"/>
                      <a:gd name="T60" fmla="*/ 118 w 402"/>
                      <a:gd name="T61" fmla="*/ 62 h 846"/>
                      <a:gd name="T62" fmla="*/ 100 w 402"/>
                      <a:gd name="T63" fmla="*/ 78 h 846"/>
                      <a:gd name="T64" fmla="*/ 84 w 402"/>
                      <a:gd name="T65" fmla="*/ 96 h 846"/>
                      <a:gd name="T66" fmla="*/ 72 w 402"/>
                      <a:gd name="T67" fmla="*/ 114 h 846"/>
                      <a:gd name="T68" fmla="*/ 58 w 402"/>
                      <a:gd name="T69" fmla="*/ 134 h 846"/>
                      <a:gd name="T70" fmla="*/ 48 w 402"/>
                      <a:gd name="T71" fmla="*/ 154 h 846"/>
                      <a:gd name="T72" fmla="*/ 38 w 402"/>
                      <a:gd name="T73" fmla="*/ 176 h 846"/>
                      <a:gd name="T74" fmla="*/ 30 w 402"/>
                      <a:gd name="T75" fmla="*/ 198 h 846"/>
                      <a:gd name="T76" fmla="*/ 24 w 402"/>
                      <a:gd name="T77" fmla="*/ 220 h 846"/>
                      <a:gd name="T78" fmla="*/ 12 w 402"/>
                      <a:gd name="T79" fmla="*/ 264 h 846"/>
                      <a:gd name="T80" fmla="*/ 6 w 402"/>
                      <a:gd name="T81" fmla="*/ 310 h 846"/>
                      <a:gd name="T82" fmla="*/ 2 w 402"/>
                      <a:gd name="T83" fmla="*/ 354 h 846"/>
                      <a:gd name="T84" fmla="*/ 0 w 402"/>
                      <a:gd name="T85" fmla="*/ 396 h 846"/>
                      <a:gd name="T86" fmla="*/ 0 w 402"/>
                      <a:gd name="T87" fmla="*/ 434 h 846"/>
                      <a:gd name="T88" fmla="*/ 2 w 402"/>
                      <a:gd name="T89" fmla="*/ 468 h 846"/>
                      <a:gd name="T90" fmla="*/ 8 w 402"/>
                      <a:gd name="T91" fmla="*/ 518 h 846"/>
                      <a:gd name="T92" fmla="*/ 10 w 402"/>
                      <a:gd name="T93" fmla="*/ 536 h 846"/>
                      <a:gd name="T94" fmla="*/ 86 w 402"/>
                      <a:gd name="T95" fmla="*/ 522 h 846"/>
                      <a:gd name="T96" fmla="*/ 130 w 402"/>
                      <a:gd name="T97" fmla="*/ 84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402" h="846">
                        <a:moveTo>
                          <a:pt x="130" y="846"/>
                        </a:moveTo>
                        <a:lnTo>
                          <a:pt x="268" y="812"/>
                        </a:lnTo>
                        <a:lnTo>
                          <a:pt x="310" y="474"/>
                        </a:lnTo>
                        <a:lnTo>
                          <a:pt x="376" y="458"/>
                        </a:lnTo>
                        <a:lnTo>
                          <a:pt x="382" y="434"/>
                        </a:lnTo>
                        <a:lnTo>
                          <a:pt x="392" y="374"/>
                        </a:lnTo>
                        <a:lnTo>
                          <a:pt x="396" y="334"/>
                        </a:lnTo>
                        <a:lnTo>
                          <a:pt x="400" y="290"/>
                        </a:lnTo>
                        <a:lnTo>
                          <a:pt x="402" y="244"/>
                        </a:lnTo>
                        <a:lnTo>
                          <a:pt x="402" y="196"/>
                        </a:lnTo>
                        <a:lnTo>
                          <a:pt x="398" y="150"/>
                        </a:lnTo>
                        <a:lnTo>
                          <a:pt x="394" y="128"/>
                        </a:lnTo>
                        <a:lnTo>
                          <a:pt x="390" y="108"/>
                        </a:lnTo>
                        <a:lnTo>
                          <a:pt x="384" y="88"/>
                        </a:lnTo>
                        <a:lnTo>
                          <a:pt x="376" y="70"/>
                        </a:lnTo>
                        <a:lnTo>
                          <a:pt x="368" y="52"/>
                        </a:lnTo>
                        <a:lnTo>
                          <a:pt x="356" y="38"/>
                        </a:lnTo>
                        <a:lnTo>
                          <a:pt x="344" y="26"/>
                        </a:lnTo>
                        <a:lnTo>
                          <a:pt x="330" y="14"/>
                        </a:lnTo>
                        <a:lnTo>
                          <a:pt x="314" y="6"/>
                        </a:lnTo>
                        <a:lnTo>
                          <a:pt x="296" y="2"/>
                        </a:lnTo>
                        <a:lnTo>
                          <a:pt x="276" y="0"/>
                        </a:lnTo>
                        <a:lnTo>
                          <a:pt x="254" y="0"/>
                        </a:lnTo>
                        <a:lnTo>
                          <a:pt x="230" y="4"/>
                        </a:lnTo>
                        <a:lnTo>
                          <a:pt x="204" y="12"/>
                        </a:lnTo>
                        <a:lnTo>
                          <a:pt x="180" y="22"/>
                        </a:lnTo>
                        <a:lnTo>
                          <a:pt x="156" y="34"/>
                        </a:lnTo>
                        <a:lnTo>
                          <a:pt x="136" y="46"/>
                        </a:lnTo>
                        <a:lnTo>
                          <a:pt x="118" y="62"/>
                        </a:lnTo>
                        <a:lnTo>
                          <a:pt x="100" y="78"/>
                        </a:lnTo>
                        <a:lnTo>
                          <a:pt x="84" y="96"/>
                        </a:lnTo>
                        <a:lnTo>
                          <a:pt x="72" y="114"/>
                        </a:lnTo>
                        <a:lnTo>
                          <a:pt x="58" y="134"/>
                        </a:lnTo>
                        <a:lnTo>
                          <a:pt x="48" y="154"/>
                        </a:lnTo>
                        <a:lnTo>
                          <a:pt x="38" y="176"/>
                        </a:lnTo>
                        <a:lnTo>
                          <a:pt x="30" y="198"/>
                        </a:lnTo>
                        <a:lnTo>
                          <a:pt x="24" y="220"/>
                        </a:lnTo>
                        <a:lnTo>
                          <a:pt x="12" y="264"/>
                        </a:lnTo>
                        <a:lnTo>
                          <a:pt x="6" y="310"/>
                        </a:lnTo>
                        <a:lnTo>
                          <a:pt x="2" y="354"/>
                        </a:lnTo>
                        <a:lnTo>
                          <a:pt x="0" y="396"/>
                        </a:lnTo>
                        <a:lnTo>
                          <a:pt x="0" y="434"/>
                        </a:lnTo>
                        <a:lnTo>
                          <a:pt x="2" y="468"/>
                        </a:lnTo>
                        <a:lnTo>
                          <a:pt x="8" y="518"/>
                        </a:lnTo>
                        <a:lnTo>
                          <a:pt x="10" y="536"/>
                        </a:lnTo>
                        <a:lnTo>
                          <a:pt x="86" y="522"/>
                        </a:lnTo>
                        <a:lnTo>
                          <a:pt x="130" y="846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  <a:defRPr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3" name="Freeform 52">
                    <a:extLst>
                      <a:ext uri="{FF2B5EF4-FFF2-40B4-BE49-F238E27FC236}">
                        <a16:creationId xmlns:a16="http://schemas.microsoft.com/office/drawing/2014/main" id="{EBACA1CF-3743-6641-BB88-EDDE456140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20" y="1350"/>
                    <a:ext cx="68" cy="202"/>
                  </a:xfrm>
                  <a:custGeom>
                    <a:avLst/>
                    <a:gdLst>
                      <a:gd name="T0" fmla="*/ 4 w 108"/>
                      <a:gd name="T1" fmla="*/ 12 h 324"/>
                      <a:gd name="T2" fmla="*/ 1 w 108"/>
                      <a:gd name="T3" fmla="*/ 10 h 324"/>
                      <a:gd name="T4" fmla="*/ 0 w 108"/>
                      <a:gd name="T5" fmla="*/ 1 h 324"/>
                      <a:gd name="T6" fmla="*/ 3 w 108"/>
                      <a:gd name="T7" fmla="*/ 0 h 324"/>
                      <a:gd name="T8" fmla="*/ 4 w 108"/>
                      <a:gd name="T9" fmla="*/ 12 h 3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8" h="324">
                        <a:moveTo>
                          <a:pt x="108" y="324"/>
                        </a:moveTo>
                        <a:lnTo>
                          <a:pt x="14" y="278"/>
                        </a:lnTo>
                        <a:lnTo>
                          <a:pt x="0" y="12"/>
                        </a:lnTo>
                        <a:lnTo>
                          <a:pt x="66" y="0"/>
                        </a:lnTo>
                        <a:lnTo>
                          <a:pt x="108" y="324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4" name="Line 53">
                    <a:extLst>
                      <a:ext uri="{FF2B5EF4-FFF2-40B4-BE49-F238E27FC236}">
                        <a16:creationId xmlns:a16="http://schemas.microsoft.com/office/drawing/2014/main" id="{3877DF6E-ACE2-F74B-B4E0-9B2EA8E420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545" y="1213"/>
                    <a:ext cx="15" cy="135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5" name="Line 54">
                    <a:extLst>
                      <a:ext uri="{FF2B5EF4-FFF2-40B4-BE49-F238E27FC236}">
                        <a16:creationId xmlns:a16="http://schemas.microsoft.com/office/drawing/2014/main" id="{DD9F8B48-05C9-E248-BDA3-65B363895E0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03" y="1183"/>
                    <a:ext cx="23" cy="133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6" name="Oval 55">
                    <a:extLst>
                      <a:ext uri="{FF2B5EF4-FFF2-40B4-BE49-F238E27FC236}">
                        <a16:creationId xmlns:a16="http://schemas.microsoft.com/office/drawing/2014/main" id="{99F63A8B-1938-E444-A638-CC27B954E4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38" y="864"/>
                    <a:ext cx="168" cy="168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 eaLnBrk="0" hangingPunct="0">
                      <a:spcBef>
                        <a:spcPct val="70000"/>
                      </a:spcBef>
                      <a:buClr>
                        <a:schemeClr val="accent1"/>
                      </a:buClr>
                      <a:buFont typeface="Wingdings" pitchFamily="2" charset="2"/>
                      <a:buBlip>
                        <a:blip r:embed="rId3"/>
                      </a:buBlip>
                      <a:defRPr sz="2200">
                        <a:solidFill>
                          <a:schemeClr val="accent1"/>
                        </a:solidFill>
                        <a:latin typeface="Arial" charset="0"/>
                      </a:defRPr>
                    </a:lvl1pPr>
                    <a:lvl2pPr marL="742950" indent="-28575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Char char="-"/>
                      <a:defRPr sz="16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Char char="-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de-DE" altLang="de-DE" sz="180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</p:grpSp>
            <p:grpSp>
              <p:nvGrpSpPr>
                <p:cNvPr id="142" name="Group 48">
                  <a:extLst>
                    <a:ext uri="{FF2B5EF4-FFF2-40B4-BE49-F238E27FC236}">
                      <a16:creationId xmlns:a16="http://schemas.microsoft.com/office/drawing/2014/main" id="{FDB1E412-ABBF-E544-A9E9-13E1D5239A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9111" y="5354014"/>
                  <a:ext cx="358851" cy="568002"/>
                  <a:chOff x="2454" y="864"/>
                  <a:chExt cx="306" cy="688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143" name="Line 49">
                    <a:extLst>
                      <a:ext uri="{FF2B5EF4-FFF2-40B4-BE49-F238E27FC236}">
                        <a16:creationId xmlns:a16="http://schemas.microsoft.com/office/drawing/2014/main" id="{47C66C62-DE26-5848-A17A-D38D8029A0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06" y="1102"/>
                    <a:ext cx="24" cy="135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44" name="Freeform 50">
                    <a:extLst>
                      <a:ext uri="{FF2B5EF4-FFF2-40B4-BE49-F238E27FC236}">
                        <a16:creationId xmlns:a16="http://schemas.microsoft.com/office/drawing/2014/main" id="{62C82986-8F8D-8A41-AB41-514B33FAE6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54" y="1004"/>
                    <a:ext cx="280" cy="354"/>
                  </a:xfrm>
                  <a:custGeom>
                    <a:avLst/>
                    <a:gdLst>
                      <a:gd name="T0" fmla="*/ 4 w 444"/>
                      <a:gd name="T1" fmla="*/ 21 h 566"/>
                      <a:gd name="T2" fmla="*/ 1 w 444"/>
                      <a:gd name="T3" fmla="*/ 20 h 566"/>
                      <a:gd name="T4" fmla="*/ 1 w 444"/>
                      <a:gd name="T5" fmla="*/ 20 h 566"/>
                      <a:gd name="T6" fmla="*/ 1 w 444"/>
                      <a:gd name="T7" fmla="*/ 19 h 566"/>
                      <a:gd name="T8" fmla="*/ 0 w 444"/>
                      <a:gd name="T9" fmla="*/ 18 h 566"/>
                      <a:gd name="T10" fmla="*/ 1 w 444"/>
                      <a:gd name="T11" fmla="*/ 15 h 566"/>
                      <a:gd name="T12" fmla="*/ 1 w 444"/>
                      <a:gd name="T13" fmla="*/ 13 h 566"/>
                      <a:gd name="T14" fmla="*/ 1 w 444"/>
                      <a:gd name="T15" fmla="*/ 12 h 566"/>
                      <a:gd name="T16" fmla="*/ 1 w 444"/>
                      <a:gd name="T17" fmla="*/ 11 h 566"/>
                      <a:gd name="T18" fmla="*/ 1 w 444"/>
                      <a:gd name="T19" fmla="*/ 9 h 566"/>
                      <a:gd name="T20" fmla="*/ 2 w 444"/>
                      <a:gd name="T21" fmla="*/ 7 h 566"/>
                      <a:gd name="T22" fmla="*/ 3 w 444"/>
                      <a:gd name="T23" fmla="*/ 6 h 566"/>
                      <a:gd name="T24" fmla="*/ 3 w 444"/>
                      <a:gd name="T25" fmla="*/ 5 h 566"/>
                      <a:gd name="T26" fmla="*/ 3 w 444"/>
                      <a:gd name="T27" fmla="*/ 4 h 566"/>
                      <a:gd name="T28" fmla="*/ 3 w 444"/>
                      <a:gd name="T29" fmla="*/ 4 h 566"/>
                      <a:gd name="T30" fmla="*/ 4 w 444"/>
                      <a:gd name="T31" fmla="*/ 3 h 566"/>
                      <a:gd name="T32" fmla="*/ 4 w 444"/>
                      <a:gd name="T33" fmla="*/ 3 h 566"/>
                      <a:gd name="T34" fmla="*/ 5 w 444"/>
                      <a:gd name="T35" fmla="*/ 3 h 566"/>
                      <a:gd name="T36" fmla="*/ 6 w 444"/>
                      <a:gd name="T37" fmla="*/ 2 h 566"/>
                      <a:gd name="T38" fmla="*/ 6 w 444"/>
                      <a:gd name="T39" fmla="*/ 2 h 566"/>
                      <a:gd name="T40" fmla="*/ 6 w 444"/>
                      <a:gd name="T41" fmla="*/ 2 h 566"/>
                      <a:gd name="T42" fmla="*/ 8 w 444"/>
                      <a:gd name="T43" fmla="*/ 1 h 566"/>
                      <a:gd name="T44" fmla="*/ 9 w 444"/>
                      <a:gd name="T45" fmla="*/ 1 h 566"/>
                      <a:gd name="T46" fmla="*/ 10 w 444"/>
                      <a:gd name="T47" fmla="*/ 1 h 566"/>
                      <a:gd name="T48" fmla="*/ 11 w 444"/>
                      <a:gd name="T49" fmla="*/ 0 h 566"/>
                      <a:gd name="T50" fmla="*/ 13 w 444"/>
                      <a:gd name="T51" fmla="*/ 0 h 566"/>
                      <a:gd name="T52" fmla="*/ 13 w 444"/>
                      <a:gd name="T53" fmla="*/ 1 h 566"/>
                      <a:gd name="T54" fmla="*/ 15 w 444"/>
                      <a:gd name="T55" fmla="*/ 1 h 566"/>
                      <a:gd name="T56" fmla="*/ 15 w 444"/>
                      <a:gd name="T57" fmla="*/ 1 h 566"/>
                      <a:gd name="T58" fmla="*/ 16 w 444"/>
                      <a:gd name="T59" fmla="*/ 1 h 566"/>
                      <a:gd name="T60" fmla="*/ 16 w 444"/>
                      <a:gd name="T61" fmla="*/ 1 h 566"/>
                      <a:gd name="T62" fmla="*/ 16 w 444"/>
                      <a:gd name="T63" fmla="*/ 2 h 566"/>
                      <a:gd name="T64" fmla="*/ 18 w 444"/>
                      <a:gd name="T65" fmla="*/ 3 h 566"/>
                      <a:gd name="T66" fmla="*/ 18 w 444"/>
                      <a:gd name="T67" fmla="*/ 3 h 56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</a:gdLst>
                    <a:ahLst/>
                    <a:cxnLst>
                      <a:cxn ang="T68">
                        <a:pos x="T0" y="T1"/>
                      </a:cxn>
                      <a:cxn ang="T69">
                        <a:pos x="T2" y="T3"/>
                      </a:cxn>
                      <a:cxn ang="T70">
                        <a:pos x="T4" y="T5"/>
                      </a:cxn>
                      <a:cxn ang="T71">
                        <a:pos x="T6" y="T7"/>
                      </a:cxn>
                      <a:cxn ang="T72">
                        <a:pos x="T8" y="T9"/>
                      </a:cxn>
                      <a:cxn ang="T73">
                        <a:pos x="T10" y="T11"/>
                      </a:cxn>
                      <a:cxn ang="T74">
                        <a:pos x="T12" y="T13"/>
                      </a:cxn>
                      <a:cxn ang="T75">
                        <a:pos x="T14" y="T15"/>
                      </a:cxn>
                      <a:cxn ang="T76">
                        <a:pos x="T16" y="T17"/>
                      </a:cxn>
                      <a:cxn ang="T77">
                        <a:pos x="T18" y="T19"/>
                      </a:cxn>
                      <a:cxn ang="T78">
                        <a:pos x="T20" y="T21"/>
                      </a:cxn>
                      <a:cxn ang="T79">
                        <a:pos x="T22" y="T23"/>
                      </a:cxn>
                      <a:cxn ang="T80">
                        <a:pos x="T24" y="T25"/>
                      </a:cxn>
                      <a:cxn ang="T81">
                        <a:pos x="T26" y="T27"/>
                      </a:cxn>
                      <a:cxn ang="T82">
                        <a:pos x="T28" y="T29"/>
                      </a:cxn>
                      <a:cxn ang="T83">
                        <a:pos x="T30" y="T31"/>
                      </a:cxn>
                      <a:cxn ang="T84">
                        <a:pos x="T32" y="T33"/>
                      </a:cxn>
                      <a:cxn ang="T85">
                        <a:pos x="T34" y="T35"/>
                      </a:cxn>
                      <a:cxn ang="T86">
                        <a:pos x="T36" y="T37"/>
                      </a:cxn>
                      <a:cxn ang="T87">
                        <a:pos x="T38" y="T39"/>
                      </a:cxn>
                      <a:cxn ang="T88">
                        <a:pos x="T40" y="T41"/>
                      </a:cxn>
                      <a:cxn ang="T89">
                        <a:pos x="T42" y="T43"/>
                      </a:cxn>
                      <a:cxn ang="T90">
                        <a:pos x="T44" y="T45"/>
                      </a:cxn>
                      <a:cxn ang="T91">
                        <a:pos x="T46" y="T47"/>
                      </a:cxn>
                      <a:cxn ang="T92">
                        <a:pos x="T48" y="T49"/>
                      </a:cxn>
                      <a:cxn ang="T93">
                        <a:pos x="T50" y="T51"/>
                      </a:cxn>
                      <a:cxn ang="T94">
                        <a:pos x="T52" y="T53"/>
                      </a:cxn>
                      <a:cxn ang="T95">
                        <a:pos x="T54" y="T55"/>
                      </a:cxn>
                      <a:cxn ang="T96">
                        <a:pos x="T56" y="T57"/>
                      </a:cxn>
                      <a:cxn ang="T97">
                        <a:pos x="T58" y="T59"/>
                      </a:cxn>
                      <a:cxn ang="T98">
                        <a:pos x="T60" y="T61"/>
                      </a:cxn>
                      <a:cxn ang="T99">
                        <a:pos x="T62" y="T63"/>
                      </a:cxn>
                      <a:cxn ang="T100">
                        <a:pos x="T64" y="T65"/>
                      </a:cxn>
                      <a:cxn ang="T101">
                        <a:pos x="T66" y="T67"/>
                      </a:cxn>
                    </a:cxnLst>
                    <a:rect l="0" t="0" r="r" b="b"/>
                    <a:pathLst>
                      <a:path w="444" h="566">
                        <a:moveTo>
                          <a:pt x="102" y="566"/>
                        </a:moveTo>
                        <a:lnTo>
                          <a:pt x="2" y="528"/>
                        </a:lnTo>
                        <a:lnTo>
                          <a:pt x="2" y="510"/>
                        </a:lnTo>
                        <a:lnTo>
                          <a:pt x="0" y="464"/>
                        </a:lnTo>
                        <a:lnTo>
                          <a:pt x="2" y="398"/>
                        </a:lnTo>
                        <a:lnTo>
                          <a:pt x="6" y="358"/>
                        </a:lnTo>
                        <a:lnTo>
                          <a:pt x="10" y="318"/>
                        </a:lnTo>
                        <a:lnTo>
                          <a:pt x="18" y="276"/>
                        </a:lnTo>
                        <a:lnTo>
                          <a:pt x="26" y="234"/>
                        </a:lnTo>
                        <a:lnTo>
                          <a:pt x="40" y="192"/>
                        </a:lnTo>
                        <a:lnTo>
                          <a:pt x="56" y="152"/>
                        </a:lnTo>
                        <a:lnTo>
                          <a:pt x="64" y="134"/>
                        </a:lnTo>
                        <a:lnTo>
                          <a:pt x="76" y="116"/>
                        </a:lnTo>
                        <a:lnTo>
                          <a:pt x="86" y="100"/>
                        </a:lnTo>
                        <a:lnTo>
                          <a:pt x="100" y="84"/>
                        </a:lnTo>
                        <a:lnTo>
                          <a:pt x="112" y="70"/>
                        </a:lnTo>
                        <a:lnTo>
                          <a:pt x="128" y="58"/>
                        </a:lnTo>
                        <a:lnTo>
                          <a:pt x="144" y="46"/>
                        </a:lnTo>
                        <a:lnTo>
                          <a:pt x="160" y="36"/>
                        </a:lnTo>
                        <a:lnTo>
                          <a:pt x="196" y="20"/>
                        </a:lnTo>
                        <a:lnTo>
                          <a:pt x="228" y="10"/>
                        </a:lnTo>
                        <a:lnTo>
                          <a:pt x="258" y="4"/>
                        </a:lnTo>
                        <a:lnTo>
                          <a:pt x="286" y="0"/>
                        </a:lnTo>
                        <a:lnTo>
                          <a:pt x="312" y="0"/>
                        </a:lnTo>
                        <a:lnTo>
                          <a:pt x="334" y="4"/>
                        </a:lnTo>
                        <a:lnTo>
                          <a:pt x="356" y="8"/>
                        </a:lnTo>
                        <a:lnTo>
                          <a:pt x="374" y="14"/>
                        </a:lnTo>
                        <a:lnTo>
                          <a:pt x="390" y="22"/>
                        </a:lnTo>
                        <a:lnTo>
                          <a:pt x="404" y="30"/>
                        </a:lnTo>
                        <a:lnTo>
                          <a:pt x="426" y="46"/>
                        </a:lnTo>
                        <a:lnTo>
                          <a:pt x="440" y="58"/>
                        </a:lnTo>
                        <a:lnTo>
                          <a:pt x="444" y="64"/>
                        </a:lnTo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45" name="Freeform 51">
                    <a:extLst>
                      <a:ext uri="{FF2B5EF4-FFF2-40B4-BE49-F238E27FC236}">
                        <a16:creationId xmlns:a16="http://schemas.microsoft.com/office/drawing/2014/main" id="{D442B34A-2654-AC40-BE20-ACC90BAD37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06" y="1023"/>
                    <a:ext cx="254" cy="529"/>
                  </a:xfrm>
                  <a:custGeom>
                    <a:avLst/>
                    <a:gdLst>
                      <a:gd name="T0" fmla="*/ 130 w 402"/>
                      <a:gd name="T1" fmla="*/ 846 h 846"/>
                      <a:gd name="T2" fmla="*/ 268 w 402"/>
                      <a:gd name="T3" fmla="*/ 812 h 846"/>
                      <a:gd name="T4" fmla="*/ 310 w 402"/>
                      <a:gd name="T5" fmla="*/ 474 h 846"/>
                      <a:gd name="T6" fmla="*/ 376 w 402"/>
                      <a:gd name="T7" fmla="*/ 458 h 846"/>
                      <a:gd name="T8" fmla="*/ 376 w 402"/>
                      <a:gd name="T9" fmla="*/ 458 h 846"/>
                      <a:gd name="T10" fmla="*/ 382 w 402"/>
                      <a:gd name="T11" fmla="*/ 434 h 846"/>
                      <a:gd name="T12" fmla="*/ 392 w 402"/>
                      <a:gd name="T13" fmla="*/ 374 h 846"/>
                      <a:gd name="T14" fmla="*/ 396 w 402"/>
                      <a:gd name="T15" fmla="*/ 334 h 846"/>
                      <a:gd name="T16" fmla="*/ 400 w 402"/>
                      <a:gd name="T17" fmla="*/ 290 h 846"/>
                      <a:gd name="T18" fmla="*/ 402 w 402"/>
                      <a:gd name="T19" fmla="*/ 244 h 846"/>
                      <a:gd name="T20" fmla="*/ 402 w 402"/>
                      <a:gd name="T21" fmla="*/ 196 h 846"/>
                      <a:gd name="T22" fmla="*/ 398 w 402"/>
                      <a:gd name="T23" fmla="*/ 150 h 846"/>
                      <a:gd name="T24" fmla="*/ 394 w 402"/>
                      <a:gd name="T25" fmla="*/ 128 h 846"/>
                      <a:gd name="T26" fmla="*/ 390 w 402"/>
                      <a:gd name="T27" fmla="*/ 108 h 846"/>
                      <a:gd name="T28" fmla="*/ 384 w 402"/>
                      <a:gd name="T29" fmla="*/ 88 h 846"/>
                      <a:gd name="T30" fmla="*/ 376 w 402"/>
                      <a:gd name="T31" fmla="*/ 70 h 846"/>
                      <a:gd name="T32" fmla="*/ 368 w 402"/>
                      <a:gd name="T33" fmla="*/ 52 h 846"/>
                      <a:gd name="T34" fmla="*/ 356 w 402"/>
                      <a:gd name="T35" fmla="*/ 38 h 846"/>
                      <a:gd name="T36" fmla="*/ 344 w 402"/>
                      <a:gd name="T37" fmla="*/ 26 h 846"/>
                      <a:gd name="T38" fmla="*/ 330 w 402"/>
                      <a:gd name="T39" fmla="*/ 14 h 846"/>
                      <a:gd name="T40" fmla="*/ 314 w 402"/>
                      <a:gd name="T41" fmla="*/ 6 h 846"/>
                      <a:gd name="T42" fmla="*/ 296 w 402"/>
                      <a:gd name="T43" fmla="*/ 2 h 846"/>
                      <a:gd name="T44" fmla="*/ 276 w 402"/>
                      <a:gd name="T45" fmla="*/ 0 h 846"/>
                      <a:gd name="T46" fmla="*/ 254 w 402"/>
                      <a:gd name="T47" fmla="*/ 0 h 846"/>
                      <a:gd name="T48" fmla="*/ 230 w 402"/>
                      <a:gd name="T49" fmla="*/ 4 h 846"/>
                      <a:gd name="T50" fmla="*/ 204 w 402"/>
                      <a:gd name="T51" fmla="*/ 12 h 846"/>
                      <a:gd name="T52" fmla="*/ 204 w 402"/>
                      <a:gd name="T53" fmla="*/ 12 h 846"/>
                      <a:gd name="T54" fmla="*/ 180 w 402"/>
                      <a:gd name="T55" fmla="*/ 22 h 846"/>
                      <a:gd name="T56" fmla="*/ 156 w 402"/>
                      <a:gd name="T57" fmla="*/ 34 h 846"/>
                      <a:gd name="T58" fmla="*/ 136 w 402"/>
                      <a:gd name="T59" fmla="*/ 46 h 846"/>
                      <a:gd name="T60" fmla="*/ 118 w 402"/>
                      <a:gd name="T61" fmla="*/ 62 h 846"/>
                      <a:gd name="T62" fmla="*/ 100 w 402"/>
                      <a:gd name="T63" fmla="*/ 78 h 846"/>
                      <a:gd name="T64" fmla="*/ 84 w 402"/>
                      <a:gd name="T65" fmla="*/ 96 h 846"/>
                      <a:gd name="T66" fmla="*/ 72 w 402"/>
                      <a:gd name="T67" fmla="*/ 114 h 846"/>
                      <a:gd name="T68" fmla="*/ 58 w 402"/>
                      <a:gd name="T69" fmla="*/ 134 h 846"/>
                      <a:gd name="T70" fmla="*/ 48 w 402"/>
                      <a:gd name="T71" fmla="*/ 154 h 846"/>
                      <a:gd name="T72" fmla="*/ 38 w 402"/>
                      <a:gd name="T73" fmla="*/ 176 h 846"/>
                      <a:gd name="T74" fmla="*/ 30 w 402"/>
                      <a:gd name="T75" fmla="*/ 198 h 846"/>
                      <a:gd name="T76" fmla="*/ 24 w 402"/>
                      <a:gd name="T77" fmla="*/ 220 h 846"/>
                      <a:gd name="T78" fmla="*/ 12 w 402"/>
                      <a:gd name="T79" fmla="*/ 264 h 846"/>
                      <a:gd name="T80" fmla="*/ 6 w 402"/>
                      <a:gd name="T81" fmla="*/ 310 h 846"/>
                      <a:gd name="T82" fmla="*/ 2 w 402"/>
                      <a:gd name="T83" fmla="*/ 354 h 846"/>
                      <a:gd name="T84" fmla="*/ 0 w 402"/>
                      <a:gd name="T85" fmla="*/ 396 h 846"/>
                      <a:gd name="T86" fmla="*/ 0 w 402"/>
                      <a:gd name="T87" fmla="*/ 434 h 846"/>
                      <a:gd name="T88" fmla="*/ 2 w 402"/>
                      <a:gd name="T89" fmla="*/ 468 h 846"/>
                      <a:gd name="T90" fmla="*/ 8 w 402"/>
                      <a:gd name="T91" fmla="*/ 518 h 846"/>
                      <a:gd name="T92" fmla="*/ 10 w 402"/>
                      <a:gd name="T93" fmla="*/ 536 h 846"/>
                      <a:gd name="T94" fmla="*/ 86 w 402"/>
                      <a:gd name="T95" fmla="*/ 522 h 846"/>
                      <a:gd name="T96" fmla="*/ 130 w 402"/>
                      <a:gd name="T97" fmla="*/ 84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402" h="846">
                        <a:moveTo>
                          <a:pt x="130" y="846"/>
                        </a:moveTo>
                        <a:lnTo>
                          <a:pt x="268" y="812"/>
                        </a:lnTo>
                        <a:lnTo>
                          <a:pt x="310" y="474"/>
                        </a:lnTo>
                        <a:lnTo>
                          <a:pt x="376" y="458"/>
                        </a:lnTo>
                        <a:lnTo>
                          <a:pt x="382" y="434"/>
                        </a:lnTo>
                        <a:lnTo>
                          <a:pt x="392" y="374"/>
                        </a:lnTo>
                        <a:lnTo>
                          <a:pt x="396" y="334"/>
                        </a:lnTo>
                        <a:lnTo>
                          <a:pt x="400" y="290"/>
                        </a:lnTo>
                        <a:lnTo>
                          <a:pt x="402" y="244"/>
                        </a:lnTo>
                        <a:lnTo>
                          <a:pt x="402" y="196"/>
                        </a:lnTo>
                        <a:lnTo>
                          <a:pt x="398" y="150"/>
                        </a:lnTo>
                        <a:lnTo>
                          <a:pt x="394" y="128"/>
                        </a:lnTo>
                        <a:lnTo>
                          <a:pt x="390" y="108"/>
                        </a:lnTo>
                        <a:lnTo>
                          <a:pt x="384" y="88"/>
                        </a:lnTo>
                        <a:lnTo>
                          <a:pt x="376" y="70"/>
                        </a:lnTo>
                        <a:lnTo>
                          <a:pt x="368" y="52"/>
                        </a:lnTo>
                        <a:lnTo>
                          <a:pt x="356" y="38"/>
                        </a:lnTo>
                        <a:lnTo>
                          <a:pt x="344" y="26"/>
                        </a:lnTo>
                        <a:lnTo>
                          <a:pt x="330" y="14"/>
                        </a:lnTo>
                        <a:lnTo>
                          <a:pt x="314" y="6"/>
                        </a:lnTo>
                        <a:lnTo>
                          <a:pt x="296" y="2"/>
                        </a:lnTo>
                        <a:lnTo>
                          <a:pt x="276" y="0"/>
                        </a:lnTo>
                        <a:lnTo>
                          <a:pt x="254" y="0"/>
                        </a:lnTo>
                        <a:lnTo>
                          <a:pt x="230" y="4"/>
                        </a:lnTo>
                        <a:lnTo>
                          <a:pt x="204" y="12"/>
                        </a:lnTo>
                        <a:lnTo>
                          <a:pt x="180" y="22"/>
                        </a:lnTo>
                        <a:lnTo>
                          <a:pt x="156" y="34"/>
                        </a:lnTo>
                        <a:lnTo>
                          <a:pt x="136" y="46"/>
                        </a:lnTo>
                        <a:lnTo>
                          <a:pt x="118" y="62"/>
                        </a:lnTo>
                        <a:lnTo>
                          <a:pt x="100" y="78"/>
                        </a:lnTo>
                        <a:lnTo>
                          <a:pt x="84" y="96"/>
                        </a:lnTo>
                        <a:lnTo>
                          <a:pt x="72" y="114"/>
                        </a:lnTo>
                        <a:lnTo>
                          <a:pt x="58" y="134"/>
                        </a:lnTo>
                        <a:lnTo>
                          <a:pt x="48" y="154"/>
                        </a:lnTo>
                        <a:lnTo>
                          <a:pt x="38" y="176"/>
                        </a:lnTo>
                        <a:lnTo>
                          <a:pt x="30" y="198"/>
                        </a:lnTo>
                        <a:lnTo>
                          <a:pt x="24" y="220"/>
                        </a:lnTo>
                        <a:lnTo>
                          <a:pt x="12" y="264"/>
                        </a:lnTo>
                        <a:lnTo>
                          <a:pt x="6" y="310"/>
                        </a:lnTo>
                        <a:lnTo>
                          <a:pt x="2" y="354"/>
                        </a:lnTo>
                        <a:lnTo>
                          <a:pt x="0" y="396"/>
                        </a:lnTo>
                        <a:lnTo>
                          <a:pt x="0" y="434"/>
                        </a:lnTo>
                        <a:lnTo>
                          <a:pt x="2" y="468"/>
                        </a:lnTo>
                        <a:lnTo>
                          <a:pt x="8" y="518"/>
                        </a:lnTo>
                        <a:lnTo>
                          <a:pt x="10" y="536"/>
                        </a:lnTo>
                        <a:lnTo>
                          <a:pt x="86" y="522"/>
                        </a:lnTo>
                        <a:lnTo>
                          <a:pt x="130" y="846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  <a:defRPr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46" name="Freeform 52">
                    <a:extLst>
                      <a:ext uri="{FF2B5EF4-FFF2-40B4-BE49-F238E27FC236}">
                        <a16:creationId xmlns:a16="http://schemas.microsoft.com/office/drawing/2014/main" id="{02428189-38A3-6F43-9C47-9C24793F5A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20" y="1350"/>
                    <a:ext cx="68" cy="202"/>
                  </a:xfrm>
                  <a:custGeom>
                    <a:avLst/>
                    <a:gdLst>
                      <a:gd name="T0" fmla="*/ 4 w 108"/>
                      <a:gd name="T1" fmla="*/ 12 h 324"/>
                      <a:gd name="T2" fmla="*/ 1 w 108"/>
                      <a:gd name="T3" fmla="*/ 10 h 324"/>
                      <a:gd name="T4" fmla="*/ 0 w 108"/>
                      <a:gd name="T5" fmla="*/ 1 h 324"/>
                      <a:gd name="T6" fmla="*/ 3 w 108"/>
                      <a:gd name="T7" fmla="*/ 0 h 324"/>
                      <a:gd name="T8" fmla="*/ 4 w 108"/>
                      <a:gd name="T9" fmla="*/ 12 h 3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8" h="324">
                        <a:moveTo>
                          <a:pt x="108" y="324"/>
                        </a:moveTo>
                        <a:lnTo>
                          <a:pt x="14" y="278"/>
                        </a:lnTo>
                        <a:lnTo>
                          <a:pt x="0" y="12"/>
                        </a:lnTo>
                        <a:lnTo>
                          <a:pt x="66" y="0"/>
                        </a:lnTo>
                        <a:lnTo>
                          <a:pt x="108" y="324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47" name="Line 53">
                    <a:extLst>
                      <a:ext uri="{FF2B5EF4-FFF2-40B4-BE49-F238E27FC236}">
                        <a16:creationId xmlns:a16="http://schemas.microsoft.com/office/drawing/2014/main" id="{D3DAC6A3-434F-3F4A-A853-21BA2C64D7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545" y="1213"/>
                    <a:ext cx="15" cy="135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48" name="Line 54">
                    <a:extLst>
                      <a:ext uri="{FF2B5EF4-FFF2-40B4-BE49-F238E27FC236}">
                        <a16:creationId xmlns:a16="http://schemas.microsoft.com/office/drawing/2014/main" id="{40B2310D-5EE5-DC46-83FB-D0AE6DDF5F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03" y="1183"/>
                    <a:ext cx="23" cy="133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49" name="Oval 55">
                    <a:extLst>
                      <a:ext uri="{FF2B5EF4-FFF2-40B4-BE49-F238E27FC236}">
                        <a16:creationId xmlns:a16="http://schemas.microsoft.com/office/drawing/2014/main" id="{E27F4B52-EFD3-974E-A11C-815F42CD46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38" y="864"/>
                    <a:ext cx="168" cy="168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 eaLnBrk="0" hangingPunct="0">
                      <a:spcBef>
                        <a:spcPct val="70000"/>
                      </a:spcBef>
                      <a:buClr>
                        <a:schemeClr val="accent1"/>
                      </a:buClr>
                      <a:buFont typeface="Wingdings" pitchFamily="2" charset="2"/>
                      <a:buBlip>
                        <a:blip r:embed="rId3"/>
                      </a:buBlip>
                      <a:defRPr sz="2200">
                        <a:solidFill>
                          <a:schemeClr val="accent1"/>
                        </a:solidFill>
                        <a:latin typeface="Arial" charset="0"/>
                      </a:defRPr>
                    </a:lvl1pPr>
                    <a:lvl2pPr marL="742950" indent="-28575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Char char="-"/>
                      <a:defRPr sz="16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Char char="-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de-DE" altLang="de-DE" sz="180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</p:grpSp>
          </p:grpSp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89AB1FAD-36C1-2D49-9D80-F2C1D2884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4633" y="5828307"/>
                <a:ext cx="596632" cy="596632"/>
              </a:xfrm>
              <a:prstGeom prst="rect">
                <a:avLst/>
              </a:prstGeom>
            </p:spPr>
          </p:pic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01D82E8F-3C70-6A40-919B-E5748EAA81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1086" y="5088160"/>
                <a:ext cx="601152" cy="601152"/>
              </a:xfrm>
              <a:prstGeom prst="rect">
                <a:avLst/>
              </a:prstGeom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02FBCF4F-78D5-A245-BD11-EA37899FD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62503" y="5783726"/>
                <a:ext cx="644738" cy="644738"/>
              </a:xfrm>
              <a:prstGeom prst="rect">
                <a:avLst/>
              </a:prstGeom>
            </p:spPr>
          </p:pic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73282FF0-D413-A743-8820-30D8670A086B}"/>
                </a:ext>
              </a:extLst>
            </p:cNvPr>
            <p:cNvGrpSpPr/>
            <p:nvPr/>
          </p:nvGrpSpPr>
          <p:grpSpPr>
            <a:xfrm>
              <a:off x="2056396" y="5476317"/>
              <a:ext cx="3148107" cy="583102"/>
              <a:chOff x="6222372" y="6274898"/>
              <a:chExt cx="3148107" cy="583102"/>
            </a:xfrm>
          </p:grpSpPr>
          <p:sp>
            <p:nvSpPr>
              <p:cNvPr id="131" name="Text Placeholder 4">
                <a:extLst>
                  <a:ext uri="{FF2B5EF4-FFF2-40B4-BE49-F238E27FC236}">
                    <a16:creationId xmlns:a16="http://schemas.microsoft.com/office/drawing/2014/main" id="{237293B9-84C6-9D40-8167-CDD561462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2372" y="6367854"/>
                <a:ext cx="175816" cy="18222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txBody>
              <a:bodyPr vert="horz" lIns="0" tIns="0" rIns="0" bIns="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charset="2"/>
                  <a:buChar char="§"/>
                  <a:defRPr sz="2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4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de-DE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2" name="Text Placeholder 5">
                <a:extLst>
                  <a:ext uri="{FF2B5EF4-FFF2-40B4-BE49-F238E27FC236}">
                    <a16:creationId xmlns:a16="http://schemas.microsoft.com/office/drawing/2014/main" id="{E683DD91-EBAF-604B-B532-AA3C0F0F7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7066" y="6274898"/>
                <a:ext cx="2963413" cy="353857"/>
              </a:xfrm>
              <a:prstGeom prst="rect">
                <a:avLst/>
              </a:prstGeom>
              <a:noFill/>
            </p:spPr>
            <p:txBody>
              <a:bodyPr vert="horz" lIns="72000" tIns="0" rIns="0" bIns="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charset="2"/>
                  <a:buChar char="§"/>
                  <a:defRPr sz="2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4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de-DE" sz="1400" dirty="0">
                    <a:solidFill>
                      <a:schemeClr val="tx1"/>
                    </a:solidFill>
                  </a:rPr>
                  <a:t>Effektivitätsanforderungen</a:t>
                </a:r>
              </a:p>
            </p:txBody>
          </p:sp>
          <p:sp>
            <p:nvSpPr>
              <p:cNvPr id="133" name="Text Placeholder 4">
                <a:extLst>
                  <a:ext uri="{FF2B5EF4-FFF2-40B4-BE49-F238E27FC236}">
                    <a16:creationId xmlns:a16="http://schemas.microsoft.com/office/drawing/2014/main" id="{24A4EBF4-DA11-8D4D-8B22-E40852C979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2372" y="6597099"/>
                <a:ext cx="175816" cy="18222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vert="horz" lIns="0" tIns="0" rIns="0" bIns="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charset="2"/>
                  <a:buChar char="§"/>
                  <a:defRPr sz="2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4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de-DE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4" name="Text Placeholder 5">
                <a:extLst>
                  <a:ext uri="{FF2B5EF4-FFF2-40B4-BE49-F238E27FC236}">
                    <a16:creationId xmlns:a16="http://schemas.microsoft.com/office/drawing/2014/main" id="{68092D98-9F03-BB44-B476-FFF2F6C011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7066" y="6504143"/>
                <a:ext cx="2963413" cy="353857"/>
              </a:xfrm>
              <a:prstGeom prst="rect">
                <a:avLst/>
              </a:prstGeom>
              <a:noFill/>
            </p:spPr>
            <p:txBody>
              <a:bodyPr vert="horz" lIns="72000" tIns="0" rIns="0" bIns="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charset="2"/>
                  <a:buChar char="§"/>
                  <a:defRPr sz="2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4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de-DE" sz="1400" dirty="0">
                    <a:solidFill>
                      <a:schemeClr val="tx1"/>
                    </a:solidFill>
                  </a:rPr>
                  <a:t>Systemanforderungen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3816F78-973E-7A42-8429-D1DF510702B8}"/>
                </a:ext>
              </a:extLst>
            </p:cNvPr>
            <p:cNvGrpSpPr/>
            <p:nvPr/>
          </p:nvGrpSpPr>
          <p:grpSpPr>
            <a:xfrm>
              <a:off x="684747" y="3232696"/>
              <a:ext cx="729151" cy="1152078"/>
              <a:chOff x="738903" y="3232696"/>
              <a:chExt cx="729151" cy="1152078"/>
            </a:xfrm>
          </p:grpSpPr>
          <p:sp>
            <p:nvSpPr>
              <p:cNvPr id="129" name="Pentagon 128">
                <a:extLst>
                  <a:ext uri="{FF2B5EF4-FFF2-40B4-BE49-F238E27FC236}">
                    <a16:creationId xmlns:a16="http://schemas.microsoft.com/office/drawing/2014/main" id="{BDC8D432-DBA4-3B41-A1AB-9967D6F53029}"/>
                  </a:ext>
                </a:extLst>
              </p:cNvPr>
              <p:cNvSpPr/>
              <p:nvPr/>
            </p:nvSpPr>
            <p:spPr>
              <a:xfrm rot="16200000">
                <a:off x="559263" y="3412336"/>
                <a:ext cx="644809" cy="285530"/>
              </a:xfrm>
              <a:prstGeom prst="homePlat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Pentagon 129">
                <a:extLst>
                  <a:ext uri="{FF2B5EF4-FFF2-40B4-BE49-F238E27FC236}">
                    <a16:creationId xmlns:a16="http://schemas.microsoft.com/office/drawing/2014/main" id="{2AA12266-468B-534B-B436-87288C681021}"/>
                  </a:ext>
                </a:extLst>
              </p:cNvPr>
              <p:cNvSpPr/>
              <p:nvPr/>
            </p:nvSpPr>
            <p:spPr>
              <a:xfrm rot="5400000">
                <a:off x="990090" y="3906809"/>
                <a:ext cx="670398" cy="285531"/>
              </a:xfrm>
              <a:prstGeom prst="homePlat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0" name="Rechteck 38">
              <a:extLst>
                <a:ext uri="{FF2B5EF4-FFF2-40B4-BE49-F238E27FC236}">
                  <a16:creationId xmlns:a16="http://schemas.microsoft.com/office/drawing/2014/main" id="{043FC5BA-0339-A943-BE80-9F3BEEF12828}"/>
                </a:ext>
              </a:extLst>
            </p:cNvPr>
            <p:cNvSpPr/>
            <p:nvPr/>
          </p:nvSpPr>
          <p:spPr>
            <a:xfrm>
              <a:off x="1910226" y="1926943"/>
              <a:ext cx="3785930" cy="951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Whitney Semibold" pitchFamily="2" charset="77"/>
                </a:rPr>
                <a:t>Integration von </a:t>
              </a:r>
              <a:r>
                <a:rPr lang="en-US" dirty="0" err="1">
                  <a:solidFill>
                    <a:schemeClr val="tx1"/>
                  </a:solidFill>
                  <a:latin typeface="Whitney Semibold" pitchFamily="2" charset="77"/>
                </a:rPr>
                <a:t>Verkehrsdaten</a:t>
              </a:r>
              <a:r>
                <a:rPr lang="en-US" dirty="0">
                  <a:solidFill>
                    <a:schemeClr val="tx1"/>
                  </a:solidFill>
                  <a:latin typeface="Whitney Semibold" pitchFamily="2" charset="77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Whitney Book" pitchFamily="2" charset="77"/>
                </a:rPr>
                <a:t>aus</a:t>
              </a:r>
              <a:r>
                <a:rPr lang="en-US" dirty="0">
                  <a:solidFill>
                    <a:schemeClr val="tx1"/>
                  </a:solidFill>
                  <a:latin typeface="Whitney Book" pitchFamily="2" charset="77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Whitney Book" pitchFamily="2" charset="77"/>
                </a:rPr>
                <a:t>vielfältigen</a:t>
              </a:r>
              <a:r>
                <a:rPr lang="en-US" dirty="0">
                  <a:solidFill>
                    <a:schemeClr val="tx1"/>
                  </a:solidFill>
                  <a:latin typeface="Whitney Book" pitchFamily="2" charset="77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Whitney Book" pitchFamily="2" charset="77"/>
                </a:rPr>
                <a:t>Datenquellen</a:t>
              </a:r>
              <a:endParaRPr lang="de-DE" dirty="0">
                <a:solidFill>
                  <a:schemeClr val="tx1"/>
                </a:solidFill>
                <a:latin typeface="Whitney Book" pitchFamily="2" charset="77"/>
              </a:endParaRPr>
            </a:p>
          </p:txBody>
        </p:sp>
        <p:sp>
          <p:nvSpPr>
            <p:cNvPr id="121" name="Text Placeholder 4">
              <a:extLst>
                <a:ext uri="{FF2B5EF4-FFF2-40B4-BE49-F238E27FC236}">
                  <a16:creationId xmlns:a16="http://schemas.microsoft.com/office/drawing/2014/main" id="{AA0B1811-2280-6846-AEB4-14950AC907C7}"/>
                </a:ext>
              </a:extLst>
            </p:cNvPr>
            <p:cNvSpPr txBox="1">
              <a:spLocks/>
            </p:cNvSpPr>
            <p:nvPr/>
          </p:nvSpPr>
          <p:spPr>
            <a:xfrm>
              <a:off x="2029834" y="2198504"/>
              <a:ext cx="408432" cy="40843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charset="2"/>
                <a:buNone/>
              </a:pPr>
              <a:r>
                <a:rPr lang="de-DE" sz="2400" b="1" dirty="0">
                  <a:solidFill>
                    <a:schemeClr val="bg1"/>
                  </a:solidFill>
                  <a:latin typeface="Whitney Semibold" charset="0"/>
                  <a:ea typeface="Whitney Semibold" charset="0"/>
                  <a:cs typeface="Whitney Semibold" charset="0"/>
                </a:rPr>
                <a:t>1</a:t>
              </a:r>
            </a:p>
          </p:txBody>
        </p:sp>
        <p:sp>
          <p:nvSpPr>
            <p:cNvPr id="122" name="Rechteck 38">
              <a:extLst>
                <a:ext uri="{FF2B5EF4-FFF2-40B4-BE49-F238E27FC236}">
                  <a16:creationId xmlns:a16="http://schemas.microsoft.com/office/drawing/2014/main" id="{46CFEDD8-56CC-A847-8FE5-C6216D8AD1C4}"/>
                </a:ext>
              </a:extLst>
            </p:cNvPr>
            <p:cNvSpPr/>
            <p:nvPr/>
          </p:nvSpPr>
          <p:spPr>
            <a:xfrm>
              <a:off x="1910226" y="3012874"/>
              <a:ext cx="3785930" cy="951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en-US" dirty="0" err="1">
                  <a:solidFill>
                    <a:schemeClr val="tx1"/>
                  </a:solidFill>
                  <a:latin typeface="Whitney Semibold" pitchFamily="2" charset="77"/>
                </a:rPr>
                <a:t>Schnelle</a:t>
              </a:r>
              <a:r>
                <a:rPr lang="en-US" dirty="0">
                  <a:solidFill>
                    <a:schemeClr val="tx1"/>
                  </a:solidFill>
                  <a:latin typeface="Whitney Semibold" pitchFamily="2" charset="77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Whitney Semibold" pitchFamily="2" charset="77"/>
                </a:rPr>
                <a:t>Reaktion</a:t>
              </a:r>
              <a:r>
                <a:rPr lang="en-US" dirty="0">
                  <a:solidFill>
                    <a:schemeClr val="tx1"/>
                  </a:solidFill>
                  <a:latin typeface="Whitney Semibold" pitchFamily="2" charset="77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Whitney Book" pitchFamily="2" charset="77"/>
                </a:rPr>
                <a:t>auf </a:t>
              </a:r>
              <a:r>
                <a:rPr lang="en-US" dirty="0" err="1">
                  <a:solidFill>
                    <a:schemeClr val="tx1"/>
                  </a:solidFill>
                  <a:latin typeface="Whitney Book" pitchFamily="2" charset="77"/>
                </a:rPr>
                <a:t>aktuelle</a:t>
              </a:r>
              <a:r>
                <a:rPr lang="en-US" dirty="0">
                  <a:solidFill>
                    <a:schemeClr val="tx1"/>
                  </a:solidFill>
                  <a:latin typeface="Whitney Book" pitchFamily="2" charset="77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Whitney Book" pitchFamily="2" charset="77"/>
                </a:rPr>
                <a:t>Verkehrslage</a:t>
              </a:r>
              <a:endParaRPr lang="de-DE" dirty="0">
                <a:solidFill>
                  <a:schemeClr val="tx1"/>
                </a:solidFill>
                <a:latin typeface="Whitney Book" pitchFamily="2" charset="77"/>
              </a:endParaRPr>
            </a:p>
          </p:txBody>
        </p:sp>
        <p:sp>
          <p:nvSpPr>
            <p:cNvPr id="123" name="Text Placeholder 4">
              <a:extLst>
                <a:ext uri="{FF2B5EF4-FFF2-40B4-BE49-F238E27FC236}">
                  <a16:creationId xmlns:a16="http://schemas.microsoft.com/office/drawing/2014/main" id="{ED5E3F8A-D166-FF40-A0C4-AE09F5649C96}"/>
                </a:ext>
              </a:extLst>
            </p:cNvPr>
            <p:cNvSpPr txBox="1">
              <a:spLocks/>
            </p:cNvSpPr>
            <p:nvPr/>
          </p:nvSpPr>
          <p:spPr>
            <a:xfrm>
              <a:off x="2029834" y="3284435"/>
              <a:ext cx="408432" cy="40843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charset="2"/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Whitney Semibold" charset="0"/>
                  <a:ea typeface="Whitney Semibold" charset="0"/>
                  <a:cs typeface="Whitney Semibold" charset="0"/>
                </a:rPr>
                <a:t>2</a:t>
              </a:r>
              <a:endParaRPr lang="de-DE" sz="2400" b="1" dirty="0">
                <a:solidFill>
                  <a:schemeClr val="bg1"/>
                </a:solidFill>
                <a:latin typeface="Whitney Semibold" charset="0"/>
                <a:ea typeface="Whitney Semibold" charset="0"/>
                <a:cs typeface="Whitney Semibold" charset="0"/>
              </a:endParaRPr>
            </a:p>
          </p:txBody>
        </p:sp>
        <p:sp>
          <p:nvSpPr>
            <p:cNvPr id="124" name="Rechteck 38">
              <a:extLst>
                <a:ext uri="{FF2B5EF4-FFF2-40B4-BE49-F238E27FC236}">
                  <a16:creationId xmlns:a16="http://schemas.microsoft.com/office/drawing/2014/main" id="{AB4FD9FC-0BF5-CC4B-9DA6-8F9547A48365}"/>
                </a:ext>
              </a:extLst>
            </p:cNvPr>
            <p:cNvSpPr/>
            <p:nvPr/>
          </p:nvSpPr>
          <p:spPr>
            <a:xfrm>
              <a:off x="1910226" y="4098805"/>
              <a:ext cx="3785930" cy="951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Whitney Semibold" pitchFamily="2" charset="77"/>
                </a:rPr>
                <a:t>Show Case </a:t>
              </a:r>
              <a:r>
                <a:rPr lang="en-US" dirty="0" err="1">
                  <a:solidFill>
                    <a:schemeClr val="tx1"/>
                  </a:solidFill>
                  <a:latin typeface="Whitney Semibold" pitchFamily="2" charset="77"/>
                </a:rPr>
                <a:t>Betrieb</a:t>
              </a:r>
              <a:r>
                <a:rPr lang="en-US" dirty="0">
                  <a:solidFill>
                    <a:schemeClr val="tx1"/>
                  </a:solidFill>
                  <a:latin typeface="Whitney Semibold" pitchFamily="2" charset="77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Whitney Book" pitchFamily="2" charset="77"/>
                </a:rPr>
                <a:t>und </a:t>
              </a:r>
              <a:r>
                <a:rPr lang="en-US" dirty="0" err="1">
                  <a:solidFill>
                    <a:schemeClr val="tx1"/>
                  </a:solidFill>
                  <a:latin typeface="Whitney Semibold" pitchFamily="2" charset="77"/>
                </a:rPr>
                <a:t>Erweiterbarkeit</a:t>
              </a:r>
              <a:endParaRPr lang="de-DE" dirty="0">
                <a:solidFill>
                  <a:schemeClr val="tx1"/>
                </a:solidFill>
                <a:latin typeface="Whitney Book" pitchFamily="2" charset="77"/>
              </a:endParaRPr>
            </a:p>
          </p:txBody>
        </p:sp>
        <p:sp>
          <p:nvSpPr>
            <p:cNvPr id="125" name="Text Placeholder 4">
              <a:extLst>
                <a:ext uri="{FF2B5EF4-FFF2-40B4-BE49-F238E27FC236}">
                  <a16:creationId xmlns:a16="http://schemas.microsoft.com/office/drawing/2014/main" id="{ADE1BB9A-8575-6E42-A5AC-FAC6BF517475}"/>
                </a:ext>
              </a:extLst>
            </p:cNvPr>
            <p:cNvSpPr txBox="1">
              <a:spLocks/>
            </p:cNvSpPr>
            <p:nvPr/>
          </p:nvSpPr>
          <p:spPr>
            <a:xfrm>
              <a:off x="2029834" y="4370366"/>
              <a:ext cx="408432" cy="40843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charset="2"/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Whitney Semibold" charset="0"/>
                  <a:ea typeface="Whitney Semibold" charset="0"/>
                  <a:cs typeface="Whitney Semibold" charset="0"/>
                </a:rPr>
                <a:t>3</a:t>
              </a:r>
              <a:endParaRPr lang="de-DE" sz="2400" b="1" dirty="0">
                <a:solidFill>
                  <a:schemeClr val="bg1"/>
                </a:solidFill>
                <a:latin typeface="Whitney Semibold" charset="0"/>
                <a:ea typeface="Whitney Semibold" charset="0"/>
                <a:cs typeface="Whitney Semibold" charset="0"/>
              </a:endParaRPr>
            </a:p>
          </p:txBody>
        </p:sp>
        <p:sp>
          <p:nvSpPr>
            <p:cNvPr id="126" name="Rechteck 38">
              <a:extLst>
                <a:ext uri="{FF2B5EF4-FFF2-40B4-BE49-F238E27FC236}">
                  <a16:creationId xmlns:a16="http://schemas.microsoft.com/office/drawing/2014/main" id="{64030CB3-E355-794F-ABC8-8B63AFFC18DC}"/>
                </a:ext>
              </a:extLst>
            </p:cNvPr>
            <p:cNvSpPr/>
            <p:nvPr/>
          </p:nvSpPr>
          <p:spPr>
            <a:xfrm>
              <a:off x="1910226" y="5184737"/>
              <a:ext cx="3913058" cy="951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en-US" dirty="0" err="1">
                  <a:solidFill>
                    <a:schemeClr val="tx1"/>
                  </a:solidFill>
                  <a:latin typeface="Whitney Semibold" pitchFamily="2" charset="77"/>
                </a:rPr>
                <a:t>Hohe</a:t>
              </a:r>
              <a:r>
                <a:rPr lang="en-US" dirty="0">
                  <a:solidFill>
                    <a:schemeClr val="tx1"/>
                  </a:solidFill>
                  <a:latin typeface="Whitney Semibold" pitchFamily="2" charset="77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Whitney Semibold" pitchFamily="2" charset="77"/>
                </a:rPr>
                <a:t>Vernetzung</a:t>
              </a:r>
              <a:r>
                <a:rPr lang="en-US" dirty="0">
                  <a:solidFill>
                    <a:schemeClr val="tx1"/>
                  </a:solidFill>
                  <a:latin typeface="Whitney Semibold" pitchFamily="2" charset="77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Whitney Book" pitchFamily="2" charset="77"/>
                </a:rPr>
                <a:t>verschiedener</a:t>
              </a:r>
              <a:r>
                <a:rPr lang="en-US" dirty="0">
                  <a:solidFill>
                    <a:schemeClr val="tx1"/>
                  </a:solidFill>
                  <a:latin typeface="Whitney Semibold" pitchFamily="2" charset="77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Whitney Semibold" pitchFamily="2" charset="77"/>
                </a:rPr>
                <a:t>Anwendungsbereiche</a:t>
              </a:r>
              <a:endParaRPr lang="de-DE" dirty="0">
                <a:solidFill>
                  <a:schemeClr val="tx1"/>
                </a:solidFill>
                <a:latin typeface="Whitney Book" pitchFamily="2" charset="77"/>
              </a:endParaRPr>
            </a:p>
          </p:txBody>
        </p:sp>
        <p:sp>
          <p:nvSpPr>
            <p:cNvPr id="127" name="Text Placeholder 4">
              <a:extLst>
                <a:ext uri="{FF2B5EF4-FFF2-40B4-BE49-F238E27FC236}">
                  <a16:creationId xmlns:a16="http://schemas.microsoft.com/office/drawing/2014/main" id="{44EDE963-E0D5-A549-8E18-F93F96963AAC}"/>
                </a:ext>
              </a:extLst>
            </p:cNvPr>
            <p:cNvSpPr txBox="1">
              <a:spLocks/>
            </p:cNvSpPr>
            <p:nvPr/>
          </p:nvSpPr>
          <p:spPr>
            <a:xfrm>
              <a:off x="2029834" y="5456298"/>
              <a:ext cx="408432" cy="40843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charset="2"/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Whitney Semibold" charset="0"/>
                  <a:ea typeface="Whitney Semibold" charset="0"/>
                  <a:cs typeface="Whitney Semibold" charset="0"/>
                </a:rPr>
                <a:t>4</a:t>
              </a:r>
              <a:endParaRPr lang="de-DE" sz="2400" b="1" dirty="0">
                <a:solidFill>
                  <a:schemeClr val="bg1"/>
                </a:solidFill>
                <a:latin typeface="Whitney Semibold" charset="0"/>
                <a:ea typeface="Whitney Semibold" charset="0"/>
                <a:cs typeface="Whitney Semibold" charset="0"/>
              </a:endParaRPr>
            </a:p>
          </p:txBody>
        </p:sp>
        <p:sp>
          <p:nvSpPr>
            <p:cNvPr id="128" name="Richtungspfeil 25">
              <a:extLst>
                <a:ext uri="{FF2B5EF4-FFF2-40B4-BE49-F238E27FC236}">
                  <a16:creationId xmlns:a16="http://schemas.microsoft.com/office/drawing/2014/main" id="{5057988E-17BD-254E-B3E5-8B063C5C790B}"/>
                </a:ext>
              </a:extLst>
            </p:cNvPr>
            <p:cNvSpPr/>
            <p:nvPr/>
          </p:nvSpPr>
          <p:spPr>
            <a:xfrm>
              <a:off x="5696156" y="1926943"/>
              <a:ext cx="399844" cy="4209348"/>
            </a:xfrm>
            <a:prstGeom prst="homePlate">
              <a:avLst>
                <a:gd name="adj" fmla="val 7849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178535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36691" y="6356350"/>
            <a:ext cx="2743200" cy="365125"/>
          </a:xfrm>
        </p:spPr>
        <p:txBody>
          <a:bodyPr/>
          <a:lstStyle/>
          <a:p>
            <a:fld id="{FDACEDFC-5FF3-CC48-8B2E-03B42D2A4414}" type="slidenum">
              <a:rPr lang="de-DE" smtClean="0"/>
              <a:t>3</a:t>
            </a:fld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7987" y="849676"/>
            <a:ext cx="11376025" cy="418737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Zentrale Herausforderungen und Ziele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Ausgangslage und Anwendungskonzept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07988" y="420528"/>
            <a:ext cx="288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6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de-DE" b="1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857A43-9E0F-6F4E-9527-D790CFBCE1E7}"/>
              </a:ext>
            </a:extLst>
          </p:cNvPr>
          <p:cNvGrpSpPr/>
          <p:nvPr/>
        </p:nvGrpSpPr>
        <p:grpSpPr>
          <a:xfrm>
            <a:off x="6203950" y="1437749"/>
            <a:ext cx="5580063" cy="4728100"/>
            <a:chOff x="6203950" y="1437749"/>
            <a:chExt cx="5580063" cy="4728100"/>
          </a:xfrm>
        </p:grpSpPr>
        <p:sp>
          <p:nvSpPr>
            <p:cNvPr id="97" name="Text Placeholder 6">
              <a:extLst>
                <a:ext uri="{FF2B5EF4-FFF2-40B4-BE49-F238E27FC236}">
                  <a16:creationId xmlns:a16="http://schemas.microsoft.com/office/drawing/2014/main" id="{49745279-6A65-7647-8644-A81CE60B779E}"/>
                </a:ext>
              </a:extLst>
            </p:cNvPr>
            <p:cNvSpPr txBox="1">
              <a:spLocks/>
            </p:cNvSpPr>
            <p:nvPr/>
          </p:nvSpPr>
          <p:spPr>
            <a:xfrm>
              <a:off x="6203951" y="1437749"/>
              <a:ext cx="5580062" cy="33548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  <a:defRPr/>
              </a:pPr>
              <a:r>
                <a:rPr lang="de-DE" sz="1800" dirty="0">
                  <a:solidFill>
                    <a:schemeClr val="tx1"/>
                  </a:solidFill>
                  <a:latin typeface="Whitney Semibold" charset="0"/>
                  <a:ea typeface="Whitney Semibold" charset="0"/>
                  <a:cs typeface="Whitney Semibold" charset="0"/>
                </a:rPr>
                <a:t>Zielsetzung des SCCs</a:t>
              </a:r>
            </a:p>
          </p:txBody>
        </p:sp>
        <p:sp>
          <p:nvSpPr>
            <p:cNvPr id="104" name="Rechteck 38">
              <a:extLst>
                <a:ext uri="{FF2B5EF4-FFF2-40B4-BE49-F238E27FC236}">
                  <a16:creationId xmlns:a16="http://schemas.microsoft.com/office/drawing/2014/main" id="{9DCCD20B-CC10-DE4D-BF91-0C78061180FC}"/>
                </a:ext>
              </a:extLst>
            </p:cNvPr>
            <p:cNvSpPr/>
            <p:nvPr/>
          </p:nvSpPr>
          <p:spPr>
            <a:xfrm>
              <a:off x="6203950" y="1933159"/>
              <a:ext cx="5580063" cy="42326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Text Placeholder 4">
              <a:extLst>
                <a:ext uri="{FF2B5EF4-FFF2-40B4-BE49-F238E27FC236}">
                  <a16:creationId xmlns:a16="http://schemas.microsoft.com/office/drawing/2014/main" id="{54DFE10D-1433-FC4B-B933-98E5EDC8DDA1}"/>
                </a:ext>
              </a:extLst>
            </p:cNvPr>
            <p:cNvSpPr txBox="1">
              <a:spLocks/>
            </p:cNvSpPr>
            <p:nvPr/>
          </p:nvSpPr>
          <p:spPr>
            <a:xfrm>
              <a:off x="6266763" y="1980837"/>
              <a:ext cx="1431241" cy="729449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charset="2"/>
                <a:buNone/>
              </a:pPr>
              <a:r>
                <a:rPr lang="de-DE" sz="1600" b="1" dirty="0">
                  <a:solidFill>
                    <a:schemeClr val="bg1"/>
                  </a:solidFill>
                </a:rPr>
                <a:t>Übersicht</a:t>
              </a:r>
            </a:p>
          </p:txBody>
        </p:sp>
        <p:sp>
          <p:nvSpPr>
            <p:cNvPr id="107" name="Text Placeholder 5">
              <a:extLst>
                <a:ext uri="{FF2B5EF4-FFF2-40B4-BE49-F238E27FC236}">
                  <a16:creationId xmlns:a16="http://schemas.microsoft.com/office/drawing/2014/main" id="{93DEE5BF-CEC0-9E4F-9005-E77DFB050973}"/>
                </a:ext>
              </a:extLst>
            </p:cNvPr>
            <p:cNvSpPr txBox="1">
              <a:spLocks/>
            </p:cNvSpPr>
            <p:nvPr/>
          </p:nvSpPr>
          <p:spPr>
            <a:xfrm>
              <a:off x="7756379" y="3681494"/>
              <a:ext cx="3962145" cy="72344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de-DE" sz="1600" dirty="0">
                  <a:solidFill>
                    <a:schemeClr val="tx1"/>
                  </a:solidFill>
                </a:rPr>
                <a:t>...trotz verschiedener Datenquellen!</a:t>
              </a:r>
            </a:p>
          </p:txBody>
        </p:sp>
        <p:sp>
          <p:nvSpPr>
            <p:cNvPr id="108" name="Text Placeholder 5">
              <a:extLst>
                <a:ext uri="{FF2B5EF4-FFF2-40B4-BE49-F238E27FC236}">
                  <a16:creationId xmlns:a16="http://schemas.microsoft.com/office/drawing/2014/main" id="{9A64C1E0-5C12-D042-AFF2-4545113192D1}"/>
                </a:ext>
              </a:extLst>
            </p:cNvPr>
            <p:cNvSpPr txBox="1">
              <a:spLocks/>
            </p:cNvSpPr>
            <p:nvPr/>
          </p:nvSpPr>
          <p:spPr>
            <a:xfrm>
              <a:off x="7756379" y="4529740"/>
              <a:ext cx="3962145" cy="72359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 typeface="Wingdings" charset="2"/>
                <a:buNone/>
                <a:defRPr/>
              </a:pPr>
              <a:r>
                <a:rPr lang="de-DE" sz="1600" dirty="0">
                  <a:solidFill>
                    <a:schemeClr val="tx1"/>
                  </a:solidFill>
                </a:rPr>
                <a:t>...</a:t>
              </a:r>
              <a:r>
                <a:rPr lang="en-US" sz="1600" dirty="0" err="1">
                  <a:solidFill>
                    <a:schemeClr val="tx1"/>
                  </a:solidFill>
                </a:rPr>
                <a:t>über</a:t>
              </a:r>
              <a:r>
                <a:rPr lang="en-US" sz="1600" dirty="0">
                  <a:solidFill>
                    <a:schemeClr val="tx1"/>
                  </a:solidFill>
                </a:rPr>
                <a:t> den Show Case </a:t>
              </a:r>
              <a:r>
                <a:rPr lang="en-US" sz="1600" dirty="0" err="1">
                  <a:solidFill>
                    <a:schemeClr val="tx1"/>
                  </a:solidFill>
                </a:rPr>
                <a:t>hinaus</a:t>
              </a:r>
              <a:r>
                <a:rPr lang="en-US" sz="1600" dirty="0">
                  <a:solidFill>
                    <a:schemeClr val="tx1"/>
                  </a:solidFill>
                </a:rPr>
                <a:t>!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109" name="Text Placeholder 5">
              <a:extLst>
                <a:ext uri="{FF2B5EF4-FFF2-40B4-BE49-F238E27FC236}">
                  <a16:creationId xmlns:a16="http://schemas.microsoft.com/office/drawing/2014/main" id="{34EBCA12-4FF1-E246-87E4-F737241791D2}"/>
                </a:ext>
              </a:extLst>
            </p:cNvPr>
            <p:cNvSpPr txBox="1">
              <a:spLocks/>
            </p:cNvSpPr>
            <p:nvPr/>
          </p:nvSpPr>
          <p:spPr>
            <a:xfrm>
              <a:off x="7756379" y="5379162"/>
              <a:ext cx="3962145" cy="72412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.</a:t>
              </a:r>
              <a:r>
                <a:rPr lang="de-DE" sz="1600" dirty="0">
                  <a:solidFill>
                    <a:schemeClr val="tx1"/>
                  </a:solidFill>
                </a:rPr>
                <a:t>..des SCCs und der Simulation!</a:t>
              </a:r>
            </a:p>
          </p:txBody>
        </p:sp>
        <p:sp>
          <p:nvSpPr>
            <p:cNvPr id="110" name="Text Placeholder 5">
              <a:extLst>
                <a:ext uri="{FF2B5EF4-FFF2-40B4-BE49-F238E27FC236}">
                  <a16:creationId xmlns:a16="http://schemas.microsoft.com/office/drawing/2014/main" id="{B374EE4B-FC4A-094E-996A-76826DC136D7}"/>
                </a:ext>
              </a:extLst>
            </p:cNvPr>
            <p:cNvSpPr txBox="1">
              <a:spLocks/>
            </p:cNvSpPr>
            <p:nvPr/>
          </p:nvSpPr>
          <p:spPr>
            <a:xfrm>
              <a:off x="7756379" y="2833171"/>
              <a:ext cx="3962145" cy="72344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 typeface="Wingdings" charset="2"/>
                <a:buNone/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…in der </a:t>
              </a:r>
              <a:r>
                <a:rPr lang="en-US" sz="1600" dirty="0" err="1">
                  <a:solidFill>
                    <a:schemeClr val="tx1"/>
                  </a:solidFill>
                </a:rPr>
                <a:t>Verkehrsverwaltung</a:t>
              </a:r>
              <a:r>
                <a:rPr lang="en-US" sz="1600" dirty="0">
                  <a:solidFill>
                    <a:schemeClr val="tx1"/>
                  </a:solidFill>
                </a:rPr>
                <a:t>!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111" name="Text Placeholder 5">
              <a:extLst>
                <a:ext uri="{FF2B5EF4-FFF2-40B4-BE49-F238E27FC236}">
                  <a16:creationId xmlns:a16="http://schemas.microsoft.com/office/drawing/2014/main" id="{09ACBC21-C9ED-1D4E-8BE8-58F450962236}"/>
                </a:ext>
              </a:extLst>
            </p:cNvPr>
            <p:cNvSpPr txBox="1">
              <a:spLocks/>
            </p:cNvSpPr>
            <p:nvPr/>
          </p:nvSpPr>
          <p:spPr>
            <a:xfrm>
              <a:off x="7756379" y="1983762"/>
              <a:ext cx="3962145" cy="72359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 typeface="Wingdings" charset="2"/>
                <a:buNone/>
                <a:defRPr/>
              </a:pPr>
              <a:r>
                <a:rPr lang="de-DE" sz="1600" dirty="0">
                  <a:solidFill>
                    <a:schemeClr val="tx1"/>
                  </a:solidFill>
                </a:rPr>
                <a:t>...auch bei komplexen Daten!</a:t>
              </a:r>
            </a:p>
          </p:txBody>
        </p:sp>
        <p:sp>
          <p:nvSpPr>
            <p:cNvPr id="112" name="Text Placeholder 4">
              <a:extLst>
                <a:ext uri="{FF2B5EF4-FFF2-40B4-BE49-F238E27FC236}">
                  <a16:creationId xmlns:a16="http://schemas.microsoft.com/office/drawing/2014/main" id="{FB391D6A-6A85-E44F-AC2A-790A711CDA4D}"/>
                </a:ext>
              </a:extLst>
            </p:cNvPr>
            <p:cNvSpPr txBox="1">
              <a:spLocks/>
            </p:cNvSpPr>
            <p:nvPr/>
          </p:nvSpPr>
          <p:spPr>
            <a:xfrm>
              <a:off x="6266763" y="2830170"/>
              <a:ext cx="1431241" cy="729449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600" b="1">
                  <a:solidFill>
                    <a:schemeClr val="bg1"/>
                  </a:solidFill>
                </a:rPr>
                <a:t>Dynamik</a:t>
              </a:r>
            </a:p>
          </p:txBody>
        </p:sp>
        <p:sp>
          <p:nvSpPr>
            <p:cNvPr id="113" name="Text Placeholder 4">
              <a:extLst>
                <a:ext uri="{FF2B5EF4-FFF2-40B4-BE49-F238E27FC236}">
                  <a16:creationId xmlns:a16="http://schemas.microsoft.com/office/drawing/2014/main" id="{D466145E-92C7-3B46-81E0-D933283C67F0}"/>
                </a:ext>
              </a:extLst>
            </p:cNvPr>
            <p:cNvSpPr txBox="1">
              <a:spLocks/>
            </p:cNvSpPr>
            <p:nvPr/>
          </p:nvSpPr>
          <p:spPr>
            <a:xfrm>
              <a:off x="6266763" y="3678493"/>
              <a:ext cx="1431241" cy="72944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charset="2"/>
                <a:buNone/>
              </a:pPr>
              <a:r>
                <a:rPr lang="de-DE" sz="1600" b="1">
                  <a:solidFill>
                    <a:schemeClr val="bg1"/>
                  </a:solidFill>
                </a:rPr>
                <a:t>Konsistenz</a:t>
              </a:r>
            </a:p>
          </p:txBody>
        </p:sp>
        <p:sp>
          <p:nvSpPr>
            <p:cNvPr id="114" name="Text Placeholder 4">
              <a:extLst>
                <a:ext uri="{FF2B5EF4-FFF2-40B4-BE49-F238E27FC236}">
                  <a16:creationId xmlns:a16="http://schemas.microsoft.com/office/drawing/2014/main" id="{2693F869-3EEA-9349-8C2B-C036352FBBD4}"/>
                </a:ext>
              </a:extLst>
            </p:cNvPr>
            <p:cNvSpPr txBox="1">
              <a:spLocks/>
            </p:cNvSpPr>
            <p:nvPr/>
          </p:nvSpPr>
          <p:spPr>
            <a:xfrm>
              <a:off x="6266763" y="4526815"/>
              <a:ext cx="1431241" cy="72944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charset="2"/>
                <a:buNone/>
              </a:pPr>
              <a:r>
                <a:rPr lang="de-DE" sz="1600" b="1" dirty="0">
                  <a:solidFill>
                    <a:schemeClr val="bg1"/>
                  </a:solidFill>
                </a:rPr>
                <a:t>Skalierbarkeit</a:t>
              </a:r>
            </a:p>
          </p:txBody>
        </p:sp>
        <p:sp>
          <p:nvSpPr>
            <p:cNvPr id="116" name="Text Placeholder 4">
              <a:extLst>
                <a:ext uri="{FF2B5EF4-FFF2-40B4-BE49-F238E27FC236}">
                  <a16:creationId xmlns:a16="http://schemas.microsoft.com/office/drawing/2014/main" id="{DF19D911-5612-7047-BA7A-F512773D80B4}"/>
                </a:ext>
              </a:extLst>
            </p:cNvPr>
            <p:cNvSpPr txBox="1">
              <a:spLocks/>
            </p:cNvSpPr>
            <p:nvPr/>
          </p:nvSpPr>
          <p:spPr>
            <a:xfrm>
              <a:off x="6266763" y="5376502"/>
              <a:ext cx="1431241" cy="72944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600" b="1">
                  <a:solidFill>
                    <a:schemeClr val="bg1"/>
                  </a:solidFill>
                </a:rPr>
                <a:t>Konfiguration</a:t>
              </a: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5F63EA0-9FB0-114E-A3E0-9DDC79E08C79}"/>
                </a:ext>
              </a:extLst>
            </p:cNvPr>
            <p:cNvCxnSpPr>
              <a:cxnSpLocks/>
            </p:cNvCxnSpPr>
            <p:nvPr/>
          </p:nvCxnSpPr>
          <p:spPr>
            <a:xfrm>
              <a:off x="6266763" y="2770905"/>
              <a:ext cx="5451761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2">
              <a:extLst>
                <a:ext uri="{FF2B5EF4-FFF2-40B4-BE49-F238E27FC236}">
                  <a16:creationId xmlns:a16="http://schemas.microsoft.com/office/drawing/2014/main" id="{DC12BE99-462E-6D46-B42C-3D041152DC71}"/>
                </a:ext>
              </a:extLst>
            </p:cNvPr>
            <p:cNvCxnSpPr>
              <a:cxnSpLocks/>
            </p:cNvCxnSpPr>
            <p:nvPr/>
          </p:nvCxnSpPr>
          <p:spPr>
            <a:xfrm>
              <a:off x="6266763" y="3619568"/>
              <a:ext cx="5451761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2">
              <a:extLst>
                <a:ext uri="{FF2B5EF4-FFF2-40B4-BE49-F238E27FC236}">
                  <a16:creationId xmlns:a16="http://schemas.microsoft.com/office/drawing/2014/main" id="{330713EE-41C3-D445-BDB2-89EFE9CDEFFE}"/>
                </a:ext>
              </a:extLst>
            </p:cNvPr>
            <p:cNvCxnSpPr>
              <a:cxnSpLocks/>
            </p:cNvCxnSpPr>
            <p:nvPr/>
          </p:nvCxnSpPr>
          <p:spPr>
            <a:xfrm>
              <a:off x="6266763" y="4468231"/>
              <a:ext cx="5451761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2">
              <a:extLst>
                <a:ext uri="{FF2B5EF4-FFF2-40B4-BE49-F238E27FC236}">
                  <a16:creationId xmlns:a16="http://schemas.microsoft.com/office/drawing/2014/main" id="{E4610BE2-9490-A642-B31A-D3782FC2598C}"/>
                </a:ext>
              </a:extLst>
            </p:cNvPr>
            <p:cNvCxnSpPr>
              <a:cxnSpLocks/>
            </p:cNvCxnSpPr>
            <p:nvPr/>
          </p:nvCxnSpPr>
          <p:spPr>
            <a:xfrm>
              <a:off x="6266762" y="5316894"/>
              <a:ext cx="5451762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5AB8961-3753-1E43-9BD1-2693746C0A75}"/>
                </a:ext>
              </a:extLst>
            </p:cNvPr>
            <p:cNvCxnSpPr>
              <a:cxnSpLocks/>
            </p:cNvCxnSpPr>
            <p:nvPr/>
          </p:nvCxnSpPr>
          <p:spPr>
            <a:xfrm>
              <a:off x="6203950" y="1779665"/>
              <a:ext cx="5580062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38942FA-6E51-FA43-8F1D-7DDDDF3E6E0A}"/>
              </a:ext>
            </a:extLst>
          </p:cNvPr>
          <p:cNvGrpSpPr/>
          <p:nvPr/>
        </p:nvGrpSpPr>
        <p:grpSpPr>
          <a:xfrm>
            <a:off x="407988" y="6204071"/>
            <a:ext cx="3148107" cy="583102"/>
            <a:chOff x="6222372" y="6274898"/>
            <a:chExt cx="3148107" cy="583102"/>
          </a:xfrm>
        </p:grpSpPr>
        <p:sp>
          <p:nvSpPr>
            <p:cNvPr id="123" name="Text Placeholder 4">
              <a:extLst>
                <a:ext uri="{FF2B5EF4-FFF2-40B4-BE49-F238E27FC236}">
                  <a16:creationId xmlns:a16="http://schemas.microsoft.com/office/drawing/2014/main" id="{5FB01F41-DE29-BC4D-BAC3-7ADDD4C79FD2}"/>
                </a:ext>
              </a:extLst>
            </p:cNvPr>
            <p:cNvSpPr txBox="1">
              <a:spLocks/>
            </p:cNvSpPr>
            <p:nvPr/>
          </p:nvSpPr>
          <p:spPr>
            <a:xfrm>
              <a:off x="6222372" y="6367854"/>
              <a:ext cx="175816" cy="18222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de-DE" sz="1600" b="1">
                <a:solidFill>
                  <a:schemeClr val="bg1"/>
                </a:solidFill>
              </a:endParaRPr>
            </a:p>
          </p:txBody>
        </p:sp>
        <p:sp>
          <p:nvSpPr>
            <p:cNvPr id="124" name="Text Placeholder 5">
              <a:extLst>
                <a:ext uri="{FF2B5EF4-FFF2-40B4-BE49-F238E27FC236}">
                  <a16:creationId xmlns:a16="http://schemas.microsoft.com/office/drawing/2014/main" id="{C6AB2072-6882-7644-B0BA-40AE43ED4CFA}"/>
                </a:ext>
              </a:extLst>
            </p:cNvPr>
            <p:cNvSpPr txBox="1">
              <a:spLocks/>
            </p:cNvSpPr>
            <p:nvPr/>
          </p:nvSpPr>
          <p:spPr>
            <a:xfrm>
              <a:off x="6407066" y="6274898"/>
              <a:ext cx="2963413" cy="353857"/>
            </a:xfrm>
            <a:prstGeom prst="rect">
              <a:avLst/>
            </a:prstGeom>
            <a:noFill/>
          </p:spPr>
          <p:txBody>
            <a:bodyPr vert="horz" lIns="7200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de-DE" sz="1400" dirty="0">
                  <a:solidFill>
                    <a:schemeClr val="tx1"/>
                  </a:solidFill>
                </a:rPr>
                <a:t>Effektivitätsanforderungen</a:t>
              </a:r>
            </a:p>
          </p:txBody>
        </p:sp>
        <p:sp>
          <p:nvSpPr>
            <p:cNvPr id="125" name="Text Placeholder 4">
              <a:extLst>
                <a:ext uri="{FF2B5EF4-FFF2-40B4-BE49-F238E27FC236}">
                  <a16:creationId xmlns:a16="http://schemas.microsoft.com/office/drawing/2014/main" id="{35678639-2F20-C34F-88D0-2569A3C57E6D}"/>
                </a:ext>
              </a:extLst>
            </p:cNvPr>
            <p:cNvSpPr txBox="1">
              <a:spLocks/>
            </p:cNvSpPr>
            <p:nvPr/>
          </p:nvSpPr>
          <p:spPr>
            <a:xfrm>
              <a:off x="6222372" y="6597099"/>
              <a:ext cx="175816" cy="1822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de-DE" sz="1600" b="1">
                <a:solidFill>
                  <a:schemeClr val="bg1"/>
                </a:solidFill>
              </a:endParaRPr>
            </a:p>
          </p:txBody>
        </p:sp>
        <p:sp>
          <p:nvSpPr>
            <p:cNvPr id="126" name="Text Placeholder 5">
              <a:extLst>
                <a:ext uri="{FF2B5EF4-FFF2-40B4-BE49-F238E27FC236}">
                  <a16:creationId xmlns:a16="http://schemas.microsoft.com/office/drawing/2014/main" id="{7AE9D126-D4AB-604E-A68C-624F0AA79AA5}"/>
                </a:ext>
              </a:extLst>
            </p:cNvPr>
            <p:cNvSpPr txBox="1">
              <a:spLocks/>
            </p:cNvSpPr>
            <p:nvPr/>
          </p:nvSpPr>
          <p:spPr>
            <a:xfrm>
              <a:off x="6407066" y="6504143"/>
              <a:ext cx="2963413" cy="353857"/>
            </a:xfrm>
            <a:prstGeom prst="rect">
              <a:avLst/>
            </a:prstGeom>
            <a:noFill/>
          </p:spPr>
          <p:txBody>
            <a:bodyPr vert="horz" lIns="7200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de-DE" sz="1400" dirty="0">
                  <a:solidFill>
                    <a:schemeClr val="tx1"/>
                  </a:solidFill>
                </a:rPr>
                <a:t>Systemanforderungen</a:t>
              </a:r>
            </a:p>
          </p:txBody>
        </p:sp>
      </p:grpSp>
      <p:sp>
        <p:nvSpPr>
          <p:cNvPr id="129" name="Rechteck 38">
            <a:extLst>
              <a:ext uri="{FF2B5EF4-FFF2-40B4-BE49-F238E27FC236}">
                <a16:creationId xmlns:a16="http://schemas.microsoft.com/office/drawing/2014/main" id="{FA54D803-D5E6-47A3-BA1C-AAE1CB05976C}"/>
              </a:ext>
            </a:extLst>
          </p:cNvPr>
          <p:cNvSpPr/>
          <p:nvPr/>
        </p:nvSpPr>
        <p:spPr>
          <a:xfrm>
            <a:off x="1910226" y="5184737"/>
            <a:ext cx="3913058" cy="951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000" rtlCol="0" anchor="ctr"/>
          <a:lstStyle/>
          <a:p>
            <a:r>
              <a:rPr lang="en-US" dirty="0" err="1">
                <a:solidFill>
                  <a:schemeClr val="tx1"/>
                </a:solidFill>
                <a:latin typeface="Whitney Semibold" pitchFamily="2" charset="77"/>
              </a:rPr>
              <a:t>Hohe</a:t>
            </a:r>
            <a:r>
              <a:rPr lang="en-US" dirty="0">
                <a:solidFill>
                  <a:schemeClr val="tx1"/>
                </a:solidFill>
                <a:latin typeface="Whitney Semibold" pitchFamily="2" charset="77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Whitney Semibold" pitchFamily="2" charset="77"/>
              </a:rPr>
              <a:t>Vernetzung</a:t>
            </a:r>
            <a:r>
              <a:rPr lang="en-US" dirty="0">
                <a:solidFill>
                  <a:schemeClr val="tx1"/>
                </a:solidFill>
                <a:latin typeface="Whitney Semibold" pitchFamily="2" charset="77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Whitney Book" pitchFamily="2" charset="77"/>
              </a:rPr>
              <a:t>verschiedener</a:t>
            </a:r>
            <a:r>
              <a:rPr lang="en-US" dirty="0">
                <a:solidFill>
                  <a:schemeClr val="tx1"/>
                </a:solidFill>
                <a:latin typeface="Whitney Semibold" pitchFamily="2" charset="77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Whitney Semibold" pitchFamily="2" charset="77"/>
              </a:rPr>
              <a:t>Anwendungsbereiche</a:t>
            </a:r>
            <a:endParaRPr lang="de-DE" dirty="0">
              <a:solidFill>
                <a:schemeClr val="tx1"/>
              </a:solidFill>
              <a:latin typeface="Whitney Book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4C074D-D7CE-7A43-865E-803D70802AC3}"/>
              </a:ext>
            </a:extLst>
          </p:cNvPr>
          <p:cNvGrpSpPr/>
          <p:nvPr/>
        </p:nvGrpSpPr>
        <p:grpSpPr>
          <a:xfrm>
            <a:off x="407987" y="1437749"/>
            <a:ext cx="5688013" cy="4713694"/>
            <a:chOff x="407987" y="1445796"/>
            <a:chExt cx="5688013" cy="4713694"/>
          </a:xfrm>
        </p:grpSpPr>
        <p:sp>
          <p:nvSpPr>
            <p:cNvPr id="115" name="Rechteck 93">
              <a:extLst>
                <a:ext uri="{FF2B5EF4-FFF2-40B4-BE49-F238E27FC236}">
                  <a16:creationId xmlns:a16="http://schemas.microsoft.com/office/drawing/2014/main" id="{18FBC449-4628-EC4F-BAB4-37520FE2E549}"/>
                </a:ext>
              </a:extLst>
            </p:cNvPr>
            <p:cNvSpPr/>
            <p:nvPr/>
          </p:nvSpPr>
          <p:spPr>
            <a:xfrm>
              <a:off x="407988" y="1926943"/>
              <a:ext cx="1341449" cy="42325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49059" y="2078613"/>
              <a:ext cx="600526" cy="887734"/>
              <a:chOff x="3868458" y="2318145"/>
              <a:chExt cx="828000" cy="1224000"/>
            </a:xfrm>
            <a:solidFill>
              <a:schemeClr val="bg1">
                <a:lumMod val="50000"/>
              </a:schemeClr>
            </a:solidFill>
          </p:grpSpPr>
          <p:grpSp>
            <p:nvGrpSpPr>
              <p:cNvPr id="12" name="Group 48"/>
              <p:cNvGrpSpPr>
                <a:grpSpLocks/>
              </p:cNvGrpSpPr>
              <p:nvPr/>
            </p:nvGrpSpPr>
            <p:grpSpPr bwMode="auto">
              <a:xfrm flipH="1">
                <a:off x="4334816" y="2318145"/>
                <a:ext cx="358851" cy="568002"/>
                <a:chOff x="2454" y="864"/>
                <a:chExt cx="306" cy="688"/>
              </a:xfrm>
              <a:grpFill/>
            </p:grpSpPr>
            <p:sp>
              <p:nvSpPr>
                <p:cNvPr id="37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2506" y="1102"/>
                  <a:ext cx="24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" name="Freeform 50"/>
                <p:cNvSpPr>
                  <a:spLocks/>
                </p:cNvSpPr>
                <p:nvPr/>
              </p:nvSpPr>
              <p:spPr bwMode="auto">
                <a:xfrm>
                  <a:off x="2454" y="1004"/>
                  <a:ext cx="280" cy="354"/>
                </a:xfrm>
                <a:custGeom>
                  <a:avLst/>
                  <a:gdLst>
                    <a:gd name="T0" fmla="*/ 4 w 444"/>
                    <a:gd name="T1" fmla="*/ 21 h 566"/>
                    <a:gd name="T2" fmla="*/ 1 w 444"/>
                    <a:gd name="T3" fmla="*/ 20 h 566"/>
                    <a:gd name="T4" fmla="*/ 1 w 444"/>
                    <a:gd name="T5" fmla="*/ 20 h 566"/>
                    <a:gd name="T6" fmla="*/ 1 w 444"/>
                    <a:gd name="T7" fmla="*/ 19 h 566"/>
                    <a:gd name="T8" fmla="*/ 0 w 444"/>
                    <a:gd name="T9" fmla="*/ 18 h 566"/>
                    <a:gd name="T10" fmla="*/ 1 w 444"/>
                    <a:gd name="T11" fmla="*/ 15 h 566"/>
                    <a:gd name="T12" fmla="*/ 1 w 444"/>
                    <a:gd name="T13" fmla="*/ 13 h 566"/>
                    <a:gd name="T14" fmla="*/ 1 w 444"/>
                    <a:gd name="T15" fmla="*/ 12 h 566"/>
                    <a:gd name="T16" fmla="*/ 1 w 444"/>
                    <a:gd name="T17" fmla="*/ 11 h 566"/>
                    <a:gd name="T18" fmla="*/ 1 w 444"/>
                    <a:gd name="T19" fmla="*/ 9 h 566"/>
                    <a:gd name="T20" fmla="*/ 2 w 444"/>
                    <a:gd name="T21" fmla="*/ 7 h 566"/>
                    <a:gd name="T22" fmla="*/ 3 w 444"/>
                    <a:gd name="T23" fmla="*/ 6 h 566"/>
                    <a:gd name="T24" fmla="*/ 3 w 444"/>
                    <a:gd name="T25" fmla="*/ 5 h 566"/>
                    <a:gd name="T26" fmla="*/ 3 w 444"/>
                    <a:gd name="T27" fmla="*/ 4 h 566"/>
                    <a:gd name="T28" fmla="*/ 3 w 444"/>
                    <a:gd name="T29" fmla="*/ 4 h 566"/>
                    <a:gd name="T30" fmla="*/ 4 w 444"/>
                    <a:gd name="T31" fmla="*/ 3 h 566"/>
                    <a:gd name="T32" fmla="*/ 4 w 444"/>
                    <a:gd name="T33" fmla="*/ 3 h 566"/>
                    <a:gd name="T34" fmla="*/ 5 w 444"/>
                    <a:gd name="T35" fmla="*/ 3 h 566"/>
                    <a:gd name="T36" fmla="*/ 6 w 444"/>
                    <a:gd name="T37" fmla="*/ 2 h 566"/>
                    <a:gd name="T38" fmla="*/ 6 w 444"/>
                    <a:gd name="T39" fmla="*/ 2 h 566"/>
                    <a:gd name="T40" fmla="*/ 6 w 444"/>
                    <a:gd name="T41" fmla="*/ 2 h 566"/>
                    <a:gd name="T42" fmla="*/ 8 w 444"/>
                    <a:gd name="T43" fmla="*/ 1 h 566"/>
                    <a:gd name="T44" fmla="*/ 9 w 444"/>
                    <a:gd name="T45" fmla="*/ 1 h 566"/>
                    <a:gd name="T46" fmla="*/ 10 w 444"/>
                    <a:gd name="T47" fmla="*/ 1 h 566"/>
                    <a:gd name="T48" fmla="*/ 11 w 444"/>
                    <a:gd name="T49" fmla="*/ 0 h 566"/>
                    <a:gd name="T50" fmla="*/ 13 w 444"/>
                    <a:gd name="T51" fmla="*/ 0 h 566"/>
                    <a:gd name="T52" fmla="*/ 13 w 444"/>
                    <a:gd name="T53" fmla="*/ 1 h 566"/>
                    <a:gd name="T54" fmla="*/ 15 w 444"/>
                    <a:gd name="T55" fmla="*/ 1 h 566"/>
                    <a:gd name="T56" fmla="*/ 15 w 444"/>
                    <a:gd name="T57" fmla="*/ 1 h 566"/>
                    <a:gd name="T58" fmla="*/ 16 w 444"/>
                    <a:gd name="T59" fmla="*/ 1 h 566"/>
                    <a:gd name="T60" fmla="*/ 16 w 444"/>
                    <a:gd name="T61" fmla="*/ 1 h 566"/>
                    <a:gd name="T62" fmla="*/ 16 w 444"/>
                    <a:gd name="T63" fmla="*/ 2 h 566"/>
                    <a:gd name="T64" fmla="*/ 18 w 444"/>
                    <a:gd name="T65" fmla="*/ 3 h 566"/>
                    <a:gd name="T66" fmla="*/ 18 w 444"/>
                    <a:gd name="T67" fmla="*/ 3 h 56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444" h="566">
                      <a:moveTo>
                        <a:pt x="102" y="566"/>
                      </a:moveTo>
                      <a:lnTo>
                        <a:pt x="2" y="528"/>
                      </a:lnTo>
                      <a:lnTo>
                        <a:pt x="2" y="510"/>
                      </a:lnTo>
                      <a:lnTo>
                        <a:pt x="0" y="464"/>
                      </a:lnTo>
                      <a:lnTo>
                        <a:pt x="2" y="398"/>
                      </a:lnTo>
                      <a:lnTo>
                        <a:pt x="6" y="358"/>
                      </a:lnTo>
                      <a:lnTo>
                        <a:pt x="10" y="318"/>
                      </a:lnTo>
                      <a:lnTo>
                        <a:pt x="18" y="276"/>
                      </a:lnTo>
                      <a:lnTo>
                        <a:pt x="26" y="234"/>
                      </a:lnTo>
                      <a:lnTo>
                        <a:pt x="40" y="192"/>
                      </a:lnTo>
                      <a:lnTo>
                        <a:pt x="56" y="152"/>
                      </a:lnTo>
                      <a:lnTo>
                        <a:pt x="64" y="134"/>
                      </a:lnTo>
                      <a:lnTo>
                        <a:pt x="76" y="116"/>
                      </a:lnTo>
                      <a:lnTo>
                        <a:pt x="86" y="100"/>
                      </a:lnTo>
                      <a:lnTo>
                        <a:pt x="100" y="84"/>
                      </a:lnTo>
                      <a:lnTo>
                        <a:pt x="112" y="70"/>
                      </a:lnTo>
                      <a:lnTo>
                        <a:pt x="128" y="58"/>
                      </a:lnTo>
                      <a:lnTo>
                        <a:pt x="144" y="46"/>
                      </a:lnTo>
                      <a:lnTo>
                        <a:pt x="160" y="36"/>
                      </a:lnTo>
                      <a:lnTo>
                        <a:pt x="196" y="20"/>
                      </a:lnTo>
                      <a:lnTo>
                        <a:pt x="228" y="10"/>
                      </a:lnTo>
                      <a:lnTo>
                        <a:pt x="258" y="4"/>
                      </a:lnTo>
                      <a:lnTo>
                        <a:pt x="286" y="0"/>
                      </a:lnTo>
                      <a:lnTo>
                        <a:pt x="312" y="0"/>
                      </a:lnTo>
                      <a:lnTo>
                        <a:pt x="334" y="4"/>
                      </a:lnTo>
                      <a:lnTo>
                        <a:pt x="356" y="8"/>
                      </a:lnTo>
                      <a:lnTo>
                        <a:pt x="374" y="14"/>
                      </a:lnTo>
                      <a:lnTo>
                        <a:pt x="390" y="22"/>
                      </a:lnTo>
                      <a:lnTo>
                        <a:pt x="404" y="30"/>
                      </a:lnTo>
                      <a:lnTo>
                        <a:pt x="426" y="46"/>
                      </a:lnTo>
                      <a:lnTo>
                        <a:pt x="440" y="58"/>
                      </a:lnTo>
                      <a:lnTo>
                        <a:pt x="444" y="64"/>
                      </a:lnTo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" name="Freeform 51"/>
                <p:cNvSpPr>
                  <a:spLocks/>
                </p:cNvSpPr>
                <p:nvPr/>
              </p:nvSpPr>
              <p:spPr bwMode="auto">
                <a:xfrm>
                  <a:off x="2506" y="1023"/>
                  <a:ext cx="254" cy="529"/>
                </a:xfrm>
                <a:custGeom>
                  <a:avLst/>
                  <a:gdLst>
                    <a:gd name="T0" fmla="*/ 130 w 402"/>
                    <a:gd name="T1" fmla="*/ 846 h 846"/>
                    <a:gd name="T2" fmla="*/ 268 w 402"/>
                    <a:gd name="T3" fmla="*/ 812 h 846"/>
                    <a:gd name="T4" fmla="*/ 310 w 402"/>
                    <a:gd name="T5" fmla="*/ 474 h 846"/>
                    <a:gd name="T6" fmla="*/ 376 w 402"/>
                    <a:gd name="T7" fmla="*/ 458 h 846"/>
                    <a:gd name="T8" fmla="*/ 376 w 402"/>
                    <a:gd name="T9" fmla="*/ 458 h 846"/>
                    <a:gd name="T10" fmla="*/ 382 w 402"/>
                    <a:gd name="T11" fmla="*/ 434 h 846"/>
                    <a:gd name="T12" fmla="*/ 392 w 402"/>
                    <a:gd name="T13" fmla="*/ 374 h 846"/>
                    <a:gd name="T14" fmla="*/ 396 w 402"/>
                    <a:gd name="T15" fmla="*/ 334 h 846"/>
                    <a:gd name="T16" fmla="*/ 400 w 402"/>
                    <a:gd name="T17" fmla="*/ 290 h 846"/>
                    <a:gd name="T18" fmla="*/ 402 w 402"/>
                    <a:gd name="T19" fmla="*/ 244 h 846"/>
                    <a:gd name="T20" fmla="*/ 402 w 402"/>
                    <a:gd name="T21" fmla="*/ 196 h 846"/>
                    <a:gd name="T22" fmla="*/ 398 w 402"/>
                    <a:gd name="T23" fmla="*/ 150 h 846"/>
                    <a:gd name="T24" fmla="*/ 394 w 402"/>
                    <a:gd name="T25" fmla="*/ 128 h 846"/>
                    <a:gd name="T26" fmla="*/ 390 w 402"/>
                    <a:gd name="T27" fmla="*/ 108 h 846"/>
                    <a:gd name="T28" fmla="*/ 384 w 402"/>
                    <a:gd name="T29" fmla="*/ 88 h 846"/>
                    <a:gd name="T30" fmla="*/ 376 w 402"/>
                    <a:gd name="T31" fmla="*/ 70 h 846"/>
                    <a:gd name="T32" fmla="*/ 368 w 402"/>
                    <a:gd name="T33" fmla="*/ 52 h 846"/>
                    <a:gd name="T34" fmla="*/ 356 w 402"/>
                    <a:gd name="T35" fmla="*/ 38 h 846"/>
                    <a:gd name="T36" fmla="*/ 344 w 402"/>
                    <a:gd name="T37" fmla="*/ 26 h 846"/>
                    <a:gd name="T38" fmla="*/ 330 w 402"/>
                    <a:gd name="T39" fmla="*/ 14 h 846"/>
                    <a:gd name="T40" fmla="*/ 314 w 402"/>
                    <a:gd name="T41" fmla="*/ 6 h 846"/>
                    <a:gd name="T42" fmla="*/ 296 w 402"/>
                    <a:gd name="T43" fmla="*/ 2 h 846"/>
                    <a:gd name="T44" fmla="*/ 276 w 402"/>
                    <a:gd name="T45" fmla="*/ 0 h 846"/>
                    <a:gd name="T46" fmla="*/ 254 w 402"/>
                    <a:gd name="T47" fmla="*/ 0 h 846"/>
                    <a:gd name="T48" fmla="*/ 230 w 402"/>
                    <a:gd name="T49" fmla="*/ 4 h 846"/>
                    <a:gd name="T50" fmla="*/ 204 w 402"/>
                    <a:gd name="T51" fmla="*/ 12 h 846"/>
                    <a:gd name="T52" fmla="*/ 204 w 402"/>
                    <a:gd name="T53" fmla="*/ 12 h 846"/>
                    <a:gd name="T54" fmla="*/ 180 w 402"/>
                    <a:gd name="T55" fmla="*/ 22 h 846"/>
                    <a:gd name="T56" fmla="*/ 156 w 402"/>
                    <a:gd name="T57" fmla="*/ 34 h 846"/>
                    <a:gd name="T58" fmla="*/ 136 w 402"/>
                    <a:gd name="T59" fmla="*/ 46 h 846"/>
                    <a:gd name="T60" fmla="*/ 118 w 402"/>
                    <a:gd name="T61" fmla="*/ 62 h 846"/>
                    <a:gd name="T62" fmla="*/ 100 w 402"/>
                    <a:gd name="T63" fmla="*/ 78 h 846"/>
                    <a:gd name="T64" fmla="*/ 84 w 402"/>
                    <a:gd name="T65" fmla="*/ 96 h 846"/>
                    <a:gd name="T66" fmla="*/ 72 w 402"/>
                    <a:gd name="T67" fmla="*/ 114 h 846"/>
                    <a:gd name="T68" fmla="*/ 58 w 402"/>
                    <a:gd name="T69" fmla="*/ 134 h 846"/>
                    <a:gd name="T70" fmla="*/ 48 w 402"/>
                    <a:gd name="T71" fmla="*/ 154 h 846"/>
                    <a:gd name="T72" fmla="*/ 38 w 402"/>
                    <a:gd name="T73" fmla="*/ 176 h 846"/>
                    <a:gd name="T74" fmla="*/ 30 w 402"/>
                    <a:gd name="T75" fmla="*/ 198 h 846"/>
                    <a:gd name="T76" fmla="*/ 24 w 402"/>
                    <a:gd name="T77" fmla="*/ 220 h 846"/>
                    <a:gd name="T78" fmla="*/ 12 w 402"/>
                    <a:gd name="T79" fmla="*/ 264 h 846"/>
                    <a:gd name="T80" fmla="*/ 6 w 402"/>
                    <a:gd name="T81" fmla="*/ 310 h 846"/>
                    <a:gd name="T82" fmla="*/ 2 w 402"/>
                    <a:gd name="T83" fmla="*/ 354 h 846"/>
                    <a:gd name="T84" fmla="*/ 0 w 402"/>
                    <a:gd name="T85" fmla="*/ 396 h 846"/>
                    <a:gd name="T86" fmla="*/ 0 w 402"/>
                    <a:gd name="T87" fmla="*/ 434 h 846"/>
                    <a:gd name="T88" fmla="*/ 2 w 402"/>
                    <a:gd name="T89" fmla="*/ 468 h 846"/>
                    <a:gd name="T90" fmla="*/ 8 w 402"/>
                    <a:gd name="T91" fmla="*/ 518 h 846"/>
                    <a:gd name="T92" fmla="*/ 10 w 402"/>
                    <a:gd name="T93" fmla="*/ 536 h 846"/>
                    <a:gd name="T94" fmla="*/ 86 w 402"/>
                    <a:gd name="T95" fmla="*/ 522 h 846"/>
                    <a:gd name="T96" fmla="*/ 130 w 402"/>
                    <a:gd name="T97" fmla="*/ 846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2" h="846">
                      <a:moveTo>
                        <a:pt x="130" y="846"/>
                      </a:moveTo>
                      <a:lnTo>
                        <a:pt x="268" y="812"/>
                      </a:lnTo>
                      <a:lnTo>
                        <a:pt x="310" y="474"/>
                      </a:lnTo>
                      <a:lnTo>
                        <a:pt x="376" y="458"/>
                      </a:lnTo>
                      <a:lnTo>
                        <a:pt x="382" y="434"/>
                      </a:lnTo>
                      <a:lnTo>
                        <a:pt x="392" y="374"/>
                      </a:lnTo>
                      <a:lnTo>
                        <a:pt x="396" y="334"/>
                      </a:lnTo>
                      <a:lnTo>
                        <a:pt x="400" y="290"/>
                      </a:lnTo>
                      <a:lnTo>
                        <a:pt x="402" y="244"/>
                      </a:lnTo>
                      <a:lnTo>
                        <a:pt x="402" y="196"/>
                      </a:lnTo>
                      <a:lnTo>
                        <a:pt x="398" y="150"/>
                      </a:lnTo>
                      <a:lnTo>
                        <a:pt x="394" y="128"/>
                      </a:lnTo>
                      <a:lnTo>
                        <a:pt x="390" y="108"/>
                      </a:lnTo>
                      <a:lnTo>
                        <a:pt x="384" y="88"/>
                      </a:lnTo>
                      <a:lnTo>
                        <a:pt x="376" y="70"/>
                      </a:lnTo>
                      <a:lnTo>
                        <a:pt x="368" y="52"/>
                      </a:lnTo>
                      <a:lnTo>
                        <a:pt x="356" y="38"/>
                      </a:lnTo>
                      <a:lnTo>
                        <a:pt x="344" y="26"/>
                      </a:lnTo>
                      <a:lnTo>
                        <a:pt x="330" y="14"/>
                      </a:lnTo>
                      <a:lnTo>
                        <a:pt x="314" y="6"/>
                      </a:lnTo>
                      <a:lnTo>
                        <a:pt x="296" y="2"/>
                      </a:lnTo>
                      <a:lnTo>
                        <a:pt x="276" y="0"/>
                      </a:lnTo>
                      <a:lnTo>
                        <a:pt x="254" y="0"/>
                      </a:lnTo>
                      <a:lnTo>
                        <a:pt x="230" y="4"/>
                      </a:lnTo>
                      <a:lnTo>
                        <a:pt x="204" y="12"/>
                      </a:lnTo>
                      <a:lnTo>
                        <a:pt x="180" y="22"/>
                      </a:lnTo>
                      <a:lnTo>
                        <a:pt x="156" y="34"/>
                      </a:lnTo>
                      <a:lnTo>
                        <a:pt x="136" y="46"/>
                      </a:lnTo>
                      <a:lnTo>
                        <a:pt x="118" y="62"/>
                      </a:lnTo>
                      <a:lnTo>
                        <a:pt x="100" y="78"/>
                      </a:lnTo>
                      <a:lnTo>
                        <a:pt x="84" y="96"/>
                      </a:lnTo>
                      <a:lnTo>
                        <a:pt x="72" y="114"/>
                      </a:lnTo>
                      <a:lnTo>
                        <a:pt x="58" y="134"/>
                      </a:lnTo>
                      <a:lnTo>
                        <a:pt x="48" y="154"/>
                      </a:lnTo>
                      <a:lnTo>
                        <a:pt x="38" y="176"/>
                      </a:lnTo>
                      <a:lnTo>
                        <a:pt x="30" y="198"/>
                      </a:lnTo>
                      <a:lnTo>
                        <a:pt x="24" y="220"/>
                      </a:lnTo>
                      <a:lnTo>
                        <a:pt x="12" y="264"/>
                      </a:lnTo>
                      <a:lnTo>
                        <a:pt x="6" y="310"/>
                      </a:lnTo>
                      <a:lnTo>
                        <a:pt x="2" y="354"/>
                      </a:lnTo>
                      <a:lnTo>
                        <a:pt x="0" y="396"/>
                      </a:lnTo>
                      <a:lnTo>
                        <a:pt x="0" y="434"/>
                      </a:lnTo>
                      <a:lnTo>
                        <a:pt x="2" y="468"/>
                      </a:lnTo>
                      <a:lnTo>
                        <a:pt x="8" y="518"/>
                      </a:lnTo>
                      <a:lnTo>
                        <a:pt x="10" y="536"/>
                      </a:lnTo>
                      <a:lnTo>
                        <a:pt x="86" y="522"/>
                      </a:lnTo>
                      <a:lnTo>
                        <a:pt x="130" y="846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  <a:defRPr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" name="Freeform 52"/>
                <p:cNvSpPr>
                  <a:spLocks/>
                </p:cNvSpPr>
                <p:nvPr/>
              </p:nvSpPr>
              <p:spPr bwMode="auto">
                <a:xfrm>
                  <a:off x="2520" y="1350"/>
                  <a:ext cx="68" cy="202"/>
                </a:xfrm>
                <a:custGeom>
                  <a:avLst/>
                  <a:gdLst>
                    <a:gd name="T0" fmla="*/ 4 w 108"/>
                    <a:gd name="T1" fmla="*/ 12 h 324"/>
                    <a:gd name="T2" fmla="*/ 1 w 108"/>
                    <a:gd name="T3" fmla="*/ 10 h 324"/>
                    <a:gd name="T4" fmla="*/ 0 w 108"/>
                    <a:gd name="T5" fmla="*/ 1 h 324"/>
                    <a:gd name="T6" fmla="*/ 3 w 108"/>
                    <a:gd name="T7" fmla="*/ 0 h 324"/>
                    <a:gd name="T8" fmla="*/ 4 w 108"/>
                    <a:gd name="T9" fmla="*/ 12 h 3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8" h="324">
                      <a:moveTo>
                        <a:pt x="108" y="324"/>
                      </a:moveTo>
                      <a:lnTo>
                        <a:pt x="14" y="278"/>
                      </a:lnTo>
                      <a:lnTo>
                        <a:pt x="0" y="12"/>
                      </a:lnTo>
                      <a:lnTo>
                        <a:pt x="66" y="0"/>
                      </a:lnTo>
                      <a:lnTo>
                        <a:pt x="108" y="324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2545" y="1213"/>
                  <a:ext cx="15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703" y="1183"/>
                  <a:ext cx="23" cy="133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Oval 55"/>
                <p:cNvSpPr>
                  <a:spLocks noChangeArrowheads="1"/>
                </p:cNvSpPr>
                <p:nvPr/>
              </p:nvSpPr>
              <p:spPr bwMode="auto">
                <a:xfrm>
                  <a:off x="2538" y="864"/>
                  <a:ext cx="168" cy="168"/>
                </a:xfrm>
                <a:prstGeom prst="ellips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70000"/>
                    </a:spcBef>
                    <a:buClr>
                      <a:schemeClr val="accent1"/>
                    </a:buClr>
                    <a:buFont typeface="Wingdings" pitchFamily="2" charset="2"/>
                    <a:buBlip>
                      <a:blip r:embed="rId3"/>
                    </a:buBlip>
                    <a:defRPr sz="2200">
                      <a:solidFill>
                        <a:schemeClr val="accent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endParaRPr lang="de-DE" altLang="de-DE" sz="180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3" name="Group 48"/>
              <p:cNvGrpSpPr>
                <a:grpSpLocks/>
              </p:cNvGrpSpPr>
              <p:nvPr/>
            </p:nvGrpSpPr>
            <p:grpSpPr bwMode="auto">
              <a:xfrm flipH="1">
                <a:off x="3868458" y="2318145"/>
                <a:ext cx="358851" cy="568002"/>
                <a:chOff x="2454" y="864"/>
                <a:chExt cx="306" cy="688"/>
              </a:xfrm>
              <a:grpFill/>
            </p:grpSpPr>
            <p:sp>
              <p:nvSpPr>
                <p:cNvPr id="30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2506" y="1102"/>
                  <a:ext cx="24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" name="Freeform 50"/>
                <p:cNvSpPr>
                  <a:spLocks/>
                </p:cNvSpPr>
                <p:nvPr/>
              </p:nvSpPr>
              <p:spPr bwMode="auto">
                <a:xfrm>
                  <a:off x="2454" y="1004"/>
                  <a:ext cx="280" cy="354"/>
                </a:xfrm>
                <a:custGeom>
                  <a:avLst/>
                  <a:gdLst>
                    <a:gd name="T0" fmla="*/ 4 w 444"/>
                    <a:gd name="T1" fmla="*/ 21 h 566"/>
                    <a:gd name="T2" fmla="*/ 1 w 444"/>
                    <a:gd name="T3" fmla="*/ 20 h 566"/>
                    <a:gd name="T4" fmla="*/ 1 w 444"/>
                    <a:gd name="T5" fmla="*/ 20 h 566"/>
                    <a:gd name="T6" fmla="*/ 1 w 444"/>
                    <a:gd name="T7" fmla="*/ 19 h 566"/>
                    <a:gd name="T8" fmla="*/ 0 w 444"/>
                    <a:gd name="T9" fmla="*/ 18 h 566"/>
                    <a:gd name="T10" fmla="*/ 1 w 444"/>
                    <a:gd name="T11" fmla="*/ 15 h 566"/>
                    <a:gd name="T12" fmla="*/ 1 w 444"/>
                    <a:gd name="T13" fmla="*/ 13 h 566"/>
                    <a:gd name="T14" fmla="*/ 1 w 444"/>
                    <a:gd name="T15" fmla="*/ 12 h 566"/>
                    <a:gd name="T16" fmla="*/ 1 w 444"/>
                    <a:gd name="T17" fmla="*/ 11 h 566"/>
                    <a:gd name="T18" fmla="*/ 1 w 444"/>
                    <a:gd name="T19" fmla="*/ 9 h 566"/>
                    <a:gd name="T20" fmla="*/ 2 w 444"/>
                    <a:gd name="T21" fmla="*/ 7 h 566"/>
                    <a:gd name="T22" fmla="*/ 3 w 444"/>
                    <a:gd name="T23" fmla="*/ 6 h 566"/>
                    <a:gd name="T24" fmla="*/ 3 w 444"/>
                    <a:gd name="T25" fmla="*/ 5 h 566"/>
                    <a:gd name="T26" fmla="*/ 3 w 444"/>
                    <a:gd name="T27" fmla="*/ 4 h 566"/>
                    <a:gd name="T28" fmla="*/ 3 w 444"/>
                    <a:gd name="T29" fmla="*/ 4 h 566"/>
                    <a:gd name="T30" fmla="*/ 4 w 444"/>
                    <a:gd name="T31" fmla="*/ 3 h 566"/>
                    <a:gd name="T32" fmla="*/ 4 w 444"/>
                    <a:gd name="T33" fmla="*/ 3 h 566"/>
                    <a:gd name="T34" fmla="*/ 5 w 444"/>
                    <a:gd name="T35" fmla="*/ 3 h 566"/>
                    <a:gd name="T36" fmla="*/ 6 w 444"/>
                    <a:gd name="T37" fmla="*/ 2 h 566"/>
                    <a:gd name="T38" fmla="*/ 6 w 444"/>
                    <a:gd name="T39" fmla="*/ 2 h 566"/>
                    <a:gd name="T40" fmla="*/ 6 w 444"/>
                    <a:gd name="T41" fmla="*/ 2 h 566"/>
                    <a:gd name="T42" fmla="*/ 8 w 444"/>
                    <a:gd name="T43" fmla="*/ 1 h 566"/>
                    <a:gd name="T44" fmla="*/ 9 w 444"/>
                    <a:gd name="T45" fmla="*/ 1 h 566"/>
                    <a:gd name="T46" fmla="*/ 10 w 444"/>
                    <a:gd name="T47" fmla="*/ 1 h 566"/>
                    <a:gd name="T48" fmla="*/ 11 w 444"/>
                    <a:gd name="T49" fmla="*/ 0 h 566"/>
                    <a:gd name="T50" fmla="*/ 13 w 444"/>
                    <a:gd name="T51" fmla="*/ 0 h 566"/>
                    <a:gd name="T52" fmla="*/ 13 w 444"/>
                    <a:gd name="T53" fmla="*/ 1 h 566"/>
                    <a:gd name="T54" fmla="*/ 15 w 444"/>
                    <a:gd name="T55" fmla="*/ 1 h 566"/>
                    <a:gd name="T56" fmla="*/ 15 w 444"/>
                    <a:gd name="T57" fmla="*/ 1 h 566"/>
                    <a:gd name="T58" fmla="*/ 16 w 444"/>
                    <a:gd name="T59" fmla="*/ 1 h 566"/>
                    <a:gd name="T60" fmla="*/ 16 w 444"/>
                    <a:gd name="T61" fmla="*/ 1 h 566"/>
                    <a:gd name="T62" fmla="*/ 16 w 444"/>
                    <a:gd name="T63" fmla="*/ 2 h 566"/>
                    <a:gd name="T64" fmla="*/ 18 w 444"/>
                    <a:gd name="T65" fmla="*/ 3 h 566"/>
                    <a:gd name="T66" fmla="*/ 18 w 444"/>
                    <a:gd name="T67" fmla="*/ 3 h 56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444" h="566">
                      <a:moveTo>
                        <a:pt x="102" y="566"/>
                      </a:moveTo>
                      <a:lnTo>
                        <a:pt x="2" y="528"/>
                      </a:lnTo>
                      <a:lnTo>
                        <a:pt x="2" y="510"/>
                      </a:lnTo>
                      <a:lnTo>
                        <a:pt x="0" y="464"/>
                      </a:lnTo>
                      <a:lnTo>
                        <a:pt x="2" y="398"/>
                      </a:lnTo>
                      <a:lnTo>
                        <a:pt x="6" y="358"/>
                      </a:lnTo>
                      <a:lnTo>
                        <a:pt x="10" y="318"/>
                      </a:lnTo>
                      <a:lnTo>
                        <a:pt x="18" y="276"/>
                      </a:lnTo>
                      <a:lnTo>
                        <a:pt x="26" y="234"/>
                      </a:lnTo>
                      <a:lnTo>
                        <a:pt x="40" y="192"/>
                      </a:lnTo>
                      <a:lnTo>
                        <a:pt x="56" y="152"/>
                      </a:lnTo>
                      <a:lnTo>
                        <a:pt x="64" y="134"/>
                      </a:lnTo>
                      <a:lnTo>
                        <a:pt x="76" y="116"/>
                      </a:lnTo>
                      <a:lnTo>
                        <a:pt x="86" y="100"/>
                      </a:lnTo>
                      <a:lnTo>
                        <a:pt x="100" y="84"/>
                      </a:lnTo>
                      <a:lnTo>
                        <a:pt x="112" y="70"/>
                      </a:lnTo>
                      <a:lnTo>
                        <a:pt x="128" y="58"/>
                      </a:lnTo>
                      <a:lnTo>
                        <a:pt x="144" y="46"/>
                      </a:lnTo>
                      <a:lnTo>
                        <a:pt x="160" y="36"/>
                      </a:lnTo>
                      <a:lnTo>
                        <a:pt x="196" y="20"/>
                      </a:lnTo>
                      <a:lnTo>
                        <a:pt x="228" y="10"/>
                      </a:lnTo>
                      <a:lnTo>
                        <a:pt x="258" y="4"/>
                      </a:lnTo>
                      <a:lnTo>
                        <a:pt x="286" y="0"/>
                      </a:lnTo>
                      <a:lnTo>
                        <a:pt x="312" y="0"/>
                      </a:lnTo>
                      <a:lnTo>
                        <a:pt x="334" y="4"/>
                      </a:lnTo>
                      <a:lnTo>
                        <a:pt x="356" y="8"/>
                      </a:lnTo>
                      <a:lnTo>
                        <a:pt x="374" y="14"/>
                      </a:lnTo>
                      <a:lnTo>
                        <a:pt x="390" y="22"/>
                      </a:lnTo>
                      <a:lnTo>
                        <a:pt x="404" y="30"/>
                      </a:lnTo>
                      <a:lnTo>
                        <a:pt x="426" y="46"/>
                      </a:lnTo>
                      <a:lnTo>
                        <a:pt x="440" y="58"/>
                      </a:lnTo>
                      <a:lnTo>
                        <a:pt x="444" y="64"/>
                      </a:lnTo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Freeform 51"/>
                <p:cNvSpPr>
                  <a:spLocks/>
                </p:cNvSpPr>
                <p:nvPr/>
              </p:nvSpPr>
              <p:spPr bwMode="auto">
                <a:xfrm>
                  <a:off x="2506" y="1023"/>
                  <a:ext cx="254" cy="529"/>
                </a:xfrm>
                <a:custGeom>
                  <a:avLst/>
                  <a:gdLst>
                    <a:gd name="T0" fmla="*/ 130 w 402"/>
                    <a:gd name="T1" fmla="*/ 846 h 846"/>
                    <a:gd name="T2" fmla="*/ 268 w 402"/>
                    <a:gd name="T3" fmla="*/ 812 h 846"/>
                    <a:gd name="T4" fmla="*/ 310 w 402"/>
                    <a:gd name="T5" fmla="*/ 474 h 846"/>
                    <a:gd name="T6" fmla="*/ 376 w 402"/>
                    <a:gd name="T7" fmla="*/ 458 h 846"/>
                    <a:gd name="T8" fmla="*/ 376 w 402"/>
                    <a:gd name="T9" fmla="*/ 458 h 846"/>
                    <a:gd name="T10" fmla="*/ 382 w 402"/>
                    <a:gd name="T11" fmla="*/ 434 h 846"/>
                    <a:gd name="T12" fmla="*/ 392 w 402"/>
                    <a:gd name="T13" fmla="*/ 374 h 846"/>
                    <a:gd name="T14" fmla="*/ 396 w 402"/>
                    <a:gd name="T15" fmla="*/ 334 h 846"/>
                    <a:gd name="T16" fmla="*/ 400 w 402"/>
                    <a:gd name="T17" fmla="*/ 290 h 846"/>
                    <a:gd name="T18" fmla="*/ 402 w 402"/>
                    <a:gd name="T19" fmla="*/ 244 h 846"/>
                    <a:gd name="T20" fmla="*/ 402 w 402"/>
                    <a:gd name="T21" fmla="*/ 196 h 846"/>
                    <a:gd name="T22" fmla="*/ 398 w 402"/>
                    <a:gd name="T23" fmla="*/ 150 h 846"/>
                    <a:gd name="T24" fmla="*/ 394 w 402"/>
                    <a:gd name="T25" fmla="*/ 128 h 846"/>
                    <a:gd name="T26" fmla="*/ 390 w 402"/>
                    <a:gd name="T27" fmla="*/ 108 h 846"/>
                    <a:gd name="T28" fmla="*/ 384 w 402"/>
                    <a:gd name="T29" fmla="*/ 88 h 846"/>
                    <a:gd name="T30" fmla="*/ 376 w 402"/>
                    <a:gd name="T31" fmla="*/ 70 h 846"/>
                    <a:gd name="T32" fmla="*/ 368 w 402"/>
                    <a:gd name="T33" fmla="*/ 52 h 846"/>
                    <a:gd name="T34" fmla="*/ 356 w 402"/>
                    <a:gd name="T35" fmla="*/ 38 h 846"/>
                    <a:gd name="T36" fmla="*/ 344 w 402"/>
                    <a:gd name="T37" fmla="*/ 26 h 846"/>
                    <a:gd name="T38" fmla="*/ 330 w 402"/>
                    <a:gd name="T39" fmla="*/ 14 h 846"/>
                    <a:gd name="T40" fmla="*/ 314 w 402"/>
                    <a:gd name="T41" fmla="*/ 6 h 846"/>
                    <a:gd name="T42" fmla="*/ 296 w 402"/>
                    <a:gd name="T43" fmla="*/ 2 h 846"/>
                    <a:gd name="T44" fmla="*/ 276 w 402"/>
                    <a:gd name="T45" fmla="*/ 0 h 846"/>
                    <a:gd name="T46" fmla="*/ 254 w 402"/>
                    <a:gd name="T47" fmla="*/ 0 h 846"/>
                    <a:gd name="T48" fmla="*/ 230 w 402"/>
                    <a:gd name="T49" fmla="*/ 4 h 846"/>
                    <a:gd name="T50" fmla="*/ 204 w 402"/>
                    <a:gd name="T51" fmla="*/ 12 h 846"/>
                    <a:gd name="T52" fmla="*/ 204 w 402"/>
                    <a:gd name="T53" fmla="*/ 12 h 846"/>
                    <a:gd name="T54" fmla="*/ 180 w 402"/>
                    <a:gd name="T55" fmla="*/ 22 h 846"/>
                    <a:gd name="T56" fmla="*/ 156 w 402"/>
                    <a:gd name="T57" fmla="*/ 34 h 846"/>
                    <a:gd name="T58" fmla="*/ 136 w 402"/>
                    <a:gd name="T59" fmla="*/ 46 h 846"/>
                    <a:gd name="T60" fmla="*/ 118 w 402"/>
                    <a:gd name="T61" fmla="*/ 62 h 846"/>
                    <a:gd name="T62" fmla="*/ 100 w 402"/>
                    <a:gd name="T63" fmla="*/ 78 h 846"/>
                    <a:gd name="T64" fmla="*/ 84 w 402"/>
                    <a:gd name="T65" fmla="*/ 96 h 846"/>
                    <a:gd name="T66" fmla="*/ 72 w 402"/>
                    <a:gd name="T67" fmla="*/ 114 h 846"/>
                    <a:gd name="T68" fmla="*/ 58 w 402"/>
                    <a:gd name="T69" fmla="*/ 134 h 846"/>
                    <a:gd name="T70" fmla="*/ 48 w 402"/>
                    <a:gd name="T71" fmla="*/ 154 h 846"/>
                    <a:gd name="T72" fmla="*/ 38 w 402"/>
                    <a:gd name="T73" fmla="*/ 176 h 846"/>
                    <a:gd name="T74" fmla="*/ 30 w 402"/>
                    <a:gd name="T75" fmla="*/ 198 h 846"/>
                    <a:gd name="T76" fmla="*/ 24 w 402"/>
                    <a:gd name="T77" fmla="*/ 220 h 846"/>
                    <a:gd name="T78" fmla="*/ 12 w 402"/>
                    <a:gd name="T79" fmla="*/ 264 h 846"/>
                    <a:gd name="T80" fmla="*/ 6 w 402"/>
                    <a:gd name="T81" fmla="*/ 310 h 846"/>
                    <a:gd name="T82" fmla="*/ 2 w 402"/>
                    <a:gd name="T83" fmla="*/ 354 h 846"/>
                    <a:gd name="T84" fmla="*/ 0 w 402"/>
                    <a:gd name="T85" fmla="*/ 396 h 846"/>
                    <a:gd name="T86" fmla="*/ 0 w 402"/>
                    <a:gd name="T87" fmla="*/ 434 h 846"/>
                    <a:gd name="T88" fmla="*/ 2 w 402"/>
                    <a:gd name="T89" fmla="*/ 468 h 846"/>
                    <a:gd name="T90" fmla="*/ 8 w 402"/>
                    <a:gd name="T91" fmla="*/ 518 h 846"/>
                    <a:gd name="T92" fmla="*/ 10 w 402"/>
                    <a:gd name="T93" fmla="*/ 536 h 846"/>
                    <a:gd name="T94" fmla="*/ 86 w 402"/>
                    <a:gd name="T95" fmla="*/ 522 h 846"/>
                    <a:gd name="T96" fmla="*/ 130 w 402"/>
                    <a:gd name="T97" fmla="*/ 846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2" h="846">
                      <a:moveTo>
                        <a:pt x="130" y="846"/>
                      </a:moveTo>
                      <a:lnTo>
                        <a:pt x="268" y="812"/>
                      </a:lnTo>
                      <a:lnTo>
                        <a:pt x="310" y="474"/>
                      </a:lnTo>
                      <a:lnTo>
                        <a:pt x="376" y="458"/>
                      </a:lnTo>
                      <a:lnTo>
                        <a:pt x="382" y="434"/>
                      </a:lnTo>
                      <a:lnTo>
                        <a:pt x="392" y="374"/>
                      </a:lnTo>
                      <a:lnTo>
                        <a:pt x="396" y="334"/>
                      </a:lnTo>
                      <a:lnTo>
                        <a:pt x="400" y="290"/>
                      </a:lnTo>
                      <a:lnTo>
                        <a:pt x="402" y="244"/>
                      </a:lnTo>
                      <a:lnTo>
                        <a:pt x="402" y="196"/>
                      </a:lnTo>
                      <a:lnTo>
                        <a:pt x="398" y="150"/>
                      </a:lnTo>
                      <a:lnTo>
                        <a:pt x="394" y="128"/>
                      </a:lnTo>
                      <a:lnTo>
                        <a:pt x="390" y="108"/>
                      </a:lnTo>
                      <a:lnTo>
                        <a:pt x="384" y="88"/>
                      </a:lnTo>
                      <a:lnTo>
                        <a:pt x="376" y="70"/>
                      </a:lnTo>
                      <a:lnTo>
                        <a:pt x="368" y="52"/>
                      </a:lnTo>
                      <a:lnTo>
                        <a:pt x="356" y="38"/>
                      </a:lnTo>
                      <a:lnTo>
                        <a:pt x="344" y="26"/>
                      </a:lnTo>
                      <a:lnTo>
                        <a:pt x="330" y="14"/>
                      </a:lnTo>
                      <a:lnTo>
                        <a:pt x="314" y="6"/>
                      </a:lnTo>
                      <a:lnTo>
                        <a:pt x="296" y="2"/>
                      </a:lnTo>
                      <a:lnTo>
                        <a:pt x="276" y="0"/>
                      </a:lnTo>
                      <a:lnTo>
                        <a:pt x="254" y="0"/>
                      </a:lnTo>
                      <a:lnTo>
                        <a:pt x="230" y="4"/>
                      </a:lnTo>
                      <a:lnTo>
                        <a:pt x="204" y="12"/>
                      </a:lnTo>
                      <a:lnTo>
                        <a:pt x="180" y="22"/>
                      </a:lnTo>
                      <a:lnTo>
                        <a:pt x="156" y="34"/>
                      </a:lnTo>
                      <a:lnTo>
                        <a:pt x="136" y="46"/>
                      </a:lnTo>
                      <a:lnTo>
                        <a:pt x="118" y="62"/>
                      </a:lnTo>
                      <a:lnTo>
                        <a:pt x="100" y="78"/>
                      </a:lnTo>
                      <a:lnTo>
                        <a:pt x="84" y="96"/>
                      </a:lnTo>
                      <a:lnTo>
                        <a:pt x="72" y="114"/>
                      </a:lnTo>
                      <a:lnTo>
                        <a:pt x="58" y="134"/>
                      </a:lnTo>
                      <a:lnTo>
                        <a:pt x="48" y="154"/>
                      </a:lnTo>
                      <a:lnTo>
                        <a:pt x="38" y="176"/>
                      </a:lnTo>
                      <a:lnTo>
                        <a:pt x="30" y="198"/>
                      </a:lnTo>
                      <a:lnTo>
                        <a:pt x="24" y="220"/>
                      </a:lnTo>
                      <a:lnTo>
                        <a:pt x="12" y="264"/>
                      </a:lnTo>
                      <a:lnTo>
                        <a:pt x="6" y="310"/>
                      </a:lnTo>
                      <a:lnTo>
                        <a:pt x="2" y="354"/>
                      </a:lnTo>
                      <a:lnTo>
                        <a:pt x="0" y="396"/>
                      </a:lnTo>
                      <a:lnTo>
                        <a:pt x="0" y="434"/>
                      </a:lnTo>
                      <a:lnTo>
                        <a:pt x="2" y="468"/>
                      </a:lnTo>
                      <a:lnTo>
                        <a:pt x="8" y="518"/>
                      </a:lnTo>
                      <a:lnTo>
                        <a:pt x="10" y="536"/>
                      </a:lnTo>
                      <a:lnTo>
                        <a:pt x="86" y="522"/>
                      </a:lnTo>
                      <a:lnTo>
                        <a:pt x="130" y="846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  <a:defRPr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Freeform 52"/>
                <p:cNvSpPr>
                  <a:spLocks/>
                </p:cNvSpPr>
                <p:nvPr/>
              </p:nvSpPr>
              <p:spPr bwMode="auto">
                <a:xfrm>
                  <a:off x="2520" y="1350"/>
                  <a:ext cx="68" cy="202"/>
                </a:xfrm>
                <a:custGeom>
                  <a:avLst/>
                  <a:gdLst>
                    <a:gd name="T0" fmla="*/ 4 w 108"/>
                    <a:gd name="T1" fmla="*/ 12 h 324"/>
                    <a:gd name="T2" fmla="*/ 1 w 108"/>
                    <a:gd name="T3" fmla="*/ 10 h 324"/>
                    <a:gd name="T4" fmla="*/ 0 w 108"/>
                    <a:gd name="T5" fmla="*/ 1 h 324"/>
                    <a:gd name="T6" fmla="*/ 3 w 108"/>
                    <a:gd name="T7" fmla="*/ 0 h 324"/>
                    <a:gd name="T8" fmla="*/ 4 w 108"/>
                    <a:gd name="T9" fmla="*/ 12 h 3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8" h="324">
                      <a:moveTo>
                        <a:pt x="108" y="324"/>
                      </a:moveTo>
                      <a:lnTo>
                        <a:pt x="14" y="278"/>
                      </a:lnTo>
                      <a:lnTo>
                        <a:pt x="0" y="12"/>
                      </a:lnTo>
                      <a:lnTo>
                        <a:pt x="66" y="0"/>
                      </a:lnTo>
                      <a:lnTo>
                        <a:pt x="108" y="324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2545" y="1213"/>
                  <a:ext cx="15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703" y="1183"/>
                  <a:ext cx="23" cy="133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Oval 55"/>
                <p:cNvSpPr>
                  <a:spLocks noChangeArrowheads="1"/>
                </p:cNvSpPr>
                <p:nvPr/>
              </p:nvSpPr>
              <p:spPr bwMode="auto">
                <a:xfrm>
                  <a:off x="2538" y="864"/>
                  <a:ext cx="168" cy="168"/>
                </a:xfrm>
                <a:prstGeom prst="ellips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70000"/>
                    </a:spcBef>
                    <a:buClr>
                      <a:schemeClr val="accent1"/>
                    </a:buClr>
                    <a:buFont typeface="Wingdings" pitchFamily="2" charset="2"/>
                    <a:buBlip>
                      <a:blip r:embed="rId3"/>
                    </a:buBlip>
                    <a:defRPr sz="2200">
                      <a:solidFill>
                        <a:schemeClr val="accent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endParaRPr lang="de-DE" altLang="de-DE" sz="180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4" name="Group 48"/>
              <p:cNvGrpSpPr>
                <a:grpSpLocks/>
              </p:cNvGrpSpPr>
              <p:nvPr/>
            </p:nvGrpSpPr>
            <p:grpSpPr bwMode="auto">
              <a:xfrm flipH="1">
                <a:off x="4337607" y="2974143"/>
                <a:ext cx="358851" cy="568002"/>
                <a:chOff x="2454" y="864"/>
                <a:chExt cx="306" cy="688"/>
              </a:xfrm>
              <a:grpFill/>
            </p:grpSpPr>
            <p:sp>
              <p:nvSpPr>
                <p:cNvPr id="23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2506" y="1102"/>
                  <a:ext cx="24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" name="Freeform 50"/>
                <p:cNvSpPr>
                  <a:spLocks/>
                </p:cNvSpPr>
                <p:nvPr/>
              </p:nvSpPr>
              <p:spPr bwMode="auto">
                <a:xfrm>
                  <a:off x="2454" y="1004"/>
                  <a:ext cx="280" cy="354"/>
                </a:xfrm>
                <a:custGeom>
                  <a:avLst/>
                  <a:gdLst>
                    <a:gd name="T0" fmla="*/ 4 w 444"/>
                    <a:gd name="T1" fmla="*/ 21 h 566"/>
                    <a:gd name="T2" fmla="*/ 1 w 444"/>
                    <a:gd name="T3" fmla="*/ 20 h 566"/>
                    <a:gd name="T4" fmla="*/ 1 w 444"/>
                    <a:gd name="T5" fmla="*/ 20 h 566"/>
                    <a:gd name="T6" fmla="*/ 1 w 444"/>
                    <a:gd name="T7" fmla="*/ 19 h 566"/>
                    <a:gd name="T8" fmla="*/ 0 w 444"/>
                    <a:gd name="T9" fmla="*/ 18 h 566"/>
                    <a:gd name="T10" fmla="*/ 1 w 444"/>
                    <a:gd name="T11" fmla="*/ 15 h 566"/>
                    <a:gd name="T12" fmla="*/ 1 w 444"/>
                    <a:gd name="T13" fmla="*/ 13 h 566"/>
                    <a:gd name="T14" fmla="*/ 1 w 444"/>
                    <a:gd name="T15" fmla="*/ 12 h 566"/>
                    <a:gd name="T16" fmla="*/ 1 w 444"/>
                    <a:gd name="T17" fmla="*/ 11 h 566"/>
                    <a:gd name="T18" fmla="*/ 1 w 444"/>
                    <a:gd name="T19" fmla="*/ 9 h 566"/>
                    <a:gd name="T20" fmla="*/ 2 w 444"/>
                    <a:gd name="T21" fmla="*/ 7 h 566"/>
                    <a:gd name="T22" fmla="*/ 3 w 444"/>
                    <a:gd name="T23" fmla="*/ 6 h 566"/>
                    <a:gd name="T24" fmla="*/ 3 w 444"/>
                    <a:gd name="T25" fmla="*/ 5 h 566"/>
                    <a:gd name="T26" fmla="*/ 3 w 444"/>
                    <a:gd name="T27" fmla="*/ 4 h 566"/>
                    <a:gd name="T28" fmla="*/ 3 w 444"/>
                    <a:gd name="T29" fmla="*/ 4 h 566"/>
                    <a:gd name="T30" fmla="*/ 4 w 444"/>
                    <a:gd name="T31" fmla="*/ 3 h 566"/>
                    <a:gd name="T32" fmla="*/ 4 w 444"/>
                    <a:gd name="T33" fmla="*/ 3 h 566"/>
                    <a:gd name="T34" fmla="*/ 5 w 444"/>
                    <a:gd name="T35" fmla="*/ 3 h 566"/>
                    <a:gd name="T36" fmla="*/ 6 w 444"/>
                    <a:gd name="T37" fmla="*/ 2 h 566"/>
                    <a:gd name="T38" fmla="*/ 6 w 444"/>
                    <a:gd name="T39" fmla="*/ 2 h 566"/>
                    <a:gd name="T40" fmla="*/ 6 w 444"/>
                    <a:gd name="T41" fmla="*/ 2 h 566"/>
                    <a:gd name="T42" fmla="*/ 8 w 444"/>
                    <a:gd name="T43" fmla="*/ 1 h 566"/>
                    <a:gd name="T44" fmla="*/ 9 w 444"/>
                    <a:gd name="T45" fmla="*/ 1 h 566"/>
                    <a:gd name="T46" fmla="*/ 10 w 444"/>
                    <a:gd name="T47" fmla="*/ 1 h 566"/>
                    <a:gd name="T48" fmla="*/ 11 w 444"/>
                    <a:gd name="T49" fmla="*/ 0 h 566"/>
                    <a:gd name="T50" fmla="*/ 13 w 444"/>
                    <a:gd name="T51" fmla="*/ 0 h 566"/>
                    <a:gd name="T52" fmla="*/ 13 w 444"/>
                    <a:gd name="T53" fmla="*/ 1 h 566"/>
                    <a:gd name="T54" fmla="*/ 15 w 444"/>
                    <a:gd name="T55" fmla="*/ 1 h 566"/>
                    <a:gd name="T56" fmla="*/ 15 w 444"/>
                    <a:gd name="T57" fmla="*/ 1 h 566"/>
                    <a:gd name="T58" fmla="*/ 16 w 444"/>
                    <a:gd name="T59" fmla="*/ 1 h 566"/>
                    <a:gd name="T60" fmla="*/ 16 w 444"/>
                    <a:gd name="T61" fmla="*/ 1 h 566"/>
                    <a:gd name="T62" fmla="*/ 16 w 444"/>
                    <a:gd name="T63" fmla="*/ 2 h 566"/>
                    <a:gd name="T64" fmla="*/ 18 w 444"/>
                    <a:gd name="T65" fmla="*/ 3 h 566"/>
                    <a:gd name="T66" fmla="*/ 18 w 444"/>
                    <a:gd name="T67" fmla="*/ 3 h 56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444" h="566">
                      <a:moveTo>
                        <a:pt x="102" y="566"/>
                      </a:moveTo>
                      <a:lnTo>
                        <a:pt x="2" y="528"/>
                      </a:lnTo>
                      <a:lnTo>
                        <a:pt x="2" y="510"/>
                      </a:lnTo>
                      <a:lnTo>
                        <a:pt x="0" y="464"/>
                      </a:lnTo>
                      <a:lnTo>
                        <a:pt x="2" y="398"/>
                      </a:lnTo>
                      <a:lnTo>
                        <a:pt x="6" y="358"/>
                      </a:lnTo>
                      <a:lnTo>
                        <a:pt x="10" y="318"/>
                      </a:lnTo>
                      <a:lnTo>
                        <a:pt x="18" y="276"/>
                      </a:lnTo>
                      <a:lnTo>
                        <a:pt x="26" y="234"/>
                      </a:lnTo>
                      <a:lnTo>
                        <a:pt x="40" y="192"/>
                      </a:lnTo>
                      <a:lnTo>
                        <a:pt x="56" y="152"/>
                      </a:lnTo>
                      <a:lnTo>
                        <a:pt x="64" y="134"/>
                      </a:lnTo>
                      <a:lnTo>
                        <a:pt x="76" y="116"/>
                      </a:lnTo>
                      <a:lnTo>
                        <a:pt x="86" y="100"/>
                      </a:lnTo>
                      <a:lnTo>
                        <a:pt x="100" y="84"/>
                      </a:lnTo>
                      <a:lnTo>
                        <a:pt x="112" y="70"/>
                      </a:lnTo>
                      <a:lnTo>
                        <a:pt x="128" y="58"/>
                      </a:lnTo>
                      <a:lnTo>
                        <a:pt x="144" y="46"/>
                      </a:lnTo>
                      <a:lnTo>
                        <a:pt x="160" y="36"/>
                      </a:lnTo>
                      <a:lnTo>
                        <a:pt x="196" y="20"/>
                      </a:lnTo>
                      <a:lnTo>
                        <a:pt x="228" y="10"/>
                      </a:lnTo>
                      <a:lnTo>
                        <a:pt x="258" y="4"/>
                      </a:lnTo>
                      <a:lnTo>
                        <a:pt x="286" y="0"/>
                      </a:lnTo>
                      <a:lnTo>
                        <a:pt x="312" y="0"/>
                      </a:lnTo>
                      <a:lnTo>
                        <a:pt x="334" y="4"/>
                      </a:lnTo>
                      <a:lnTo>
                        <a:pt x="356" y="8"/>
                      </a:lnTo>
                      <a:lnTo>
                        <a:pt x="374" y="14"/>
                      </a:lnTo>
                      <a:lnTo>
                        <a:pt x="390" y="22"/>
                      </a:lnTo>
                      <a:lnTo>
                        <a:pt x="404" y="30"/>
                      </a:lnTo>
                      <a:lnTo>
                        <a:pt x="426" y="46"/>
                      </a:lnTo>
                      <a:lnTo>
                        <a:pt x="440" y="58"/>
                      </a:lnTo>
                      <a:lnTo>
                        <a:pt x="444" y="64"/>
                      </a:lnTo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" name="Freeform 51"/>
                <p:cNvSpPr>
                  <a:spLocks/>
                </p:cNvSpPr>
                <p:nvPr/>
              </p:nvSpPr>
              <p:spPr bwMode="auto">
                <a:xfrm>
                  <a:off x="2506" y="1023"/>
                  <a:ext cx="254" cy="529"/>
                </a:xfrm>
                <a:custGeom>
                  <a:avLst/>
                  <a:gdLst>
                    <a:gd name="T0" fmla="*/ 130 w 402"/>
                    <a:gd name="T1" fmla="*/ 846 h 846"/>
                    <a:gd name="T2" fmla="*/ 268 w 402"/>
                    <a:gd name="T3" fmla="*/ 812 h 846"/>
                    <a:gd name="T4" fmla="*/ 310 w 402"/>
                    <a:gd name="T5" fmla="*/ 474 h 846"/>
                    <a:gd name="T6" fmla="*/ 376 w 402"/>
                    <a:gd name="T7" fmla="*/ 458 h 846"/>
                    <a:gd name="T8" fmla="*/ 376 w 402"/>
                    <a:gd name="T9" fmla="*/ 458 h 846"/>
                    <a:gd name="T10" fmla="*/ 382 w 402"/>
                    <a:gd name="T11" fmla="*/ 434 h 846"/>
                    <a:gd name="T12" fmla="*/ 392 w 402"/>
                    <a:gd name="T13" fmla="*/ 374 h 846"/>
                    <a:gd name="T14" fmla="*/ 396 w 402"/>
                    <a:gd name="T15" fmla="*/ 334 h 846"/>
                    <a:gd name="T16" fmla="*/ 400 w 402"/>
                    <a:gd name="T17" fmla="*/ 290 h 846"/>
                    <a:gd name="T18" fmla="*/ 402 w 402"/>
                    <a:gd name="T19" fmla="*/ 244 h 846"/>
                    <a:gd name="T20" fmla="*/ 402 w 402"/>
                    <a:gd name="T21" fmla="*/ 196 h 846"/>
                    <a:gd name="T22" fmla="*/ 398 w 402"/>
                    <a:gd name="T23" fmla="*/ 150 h 846"/>
                    <a:gd name="T24" fmla="*/ 394 w 402"/>
                    <a:gd name="T25" fmla="*/ 128 h 846"/>
                    <a:gd name="T26" fmla="*/ 390 w 402"/>
                    <a:gd name="T27" fmla="*/ 108 h 846"/>
                    <a:gd name="T28" fmla="*/ 384 w 402"/>
                    <a:gd name="T29" fmla="*/ 88 h 846"/>
                    <a:gd name="T30" fmla="*/ 376 w 402"/>
                    <a:gd name="T31" fmla="*/ 70 h 846"/>
                    <a:gd name="T32" fmla="*/ 368 w 402"/>
                    <a:gd name="T33" fmla="*/ 52 h 846"/>
                    <a:gd name="T34" fmla="*/ 356 w 402"/>
                    <a:gd name="T35" fmla="*/ 38 h 846"/>
                    <a:gd name="T36" fmla="*/ 344 w 402"/>
                    <a:gd name="T37" fmla="*/ 26 h 846"/>
                    <a:gd name="T38" fmla="*/ 330 w 402"/>
                    <a:gd name="T39" fmla="*/ 14 h 846"/>
                    <a:gd name="T40" fmla="*/ 314 w 402"/>
                    <a:gd name="T41" fmla="*/ 6 h 846"/>
                    <a:gd name="T42" fmla="*/ 296 w 402"/>
                    <a:gd name="T43" fmla="*/ 2 h 846"/>
                    <a:gd name="T44" fmla="*/ 276 w 402"/>
                    <a:gd name="T45" fmla="*/ 0 h 846"/>
                    <a:gd name="T46" fmla="*/ 254 w 402"/>
                    <a:gd name="T47" fmla="*/ 0 h 846"/>
                    <a:gd name="T48" fmla="*/ 230 w 402"/>
                    <a:gd name="T49" fmla="*/ 4 h 846"/>
                    <a:gd name="T50" fmla="*/ 204 w 402"/>
                    <a:gd name="T51" fmla="*/ 12 h 846"/>
                    <a:gd name="T52" fmla="*/ 204 w 402"/>
                    <a:gd name="T53" fmla="*/ 12 h 846"/>
                    <a:gd name="T54" fmla="*/ 180 w 402"/>
                    <a:gd name="T55" fmla="*/ 22 h 846"/>
                    <a:gd name="T56" fmla="*/ 156 w 402"/>
                    <a:gd name="T57" fmla="*/ 34 h 846"/>
                    <a:gd name="T58" fmla="*/ 136 w 402"/>
                    <a:gd name="T59" fmla="*/ 46 h 846"/>
                    <a:gd name="T60" fmla="*/ 118 w 402"/>
                    <a:gd name="T61" fmla="*/ 62 h 846"/>
                    <a:gd name="T62" fmla="*/ 100 w 402"/>
                    <a:gd name="T63" fmla="*/ 78 h 846"/>
                    <a:gd name="T64" fmla="*/ 84 w 402"/>
                    <a:gd name="T65" fmla="*/ 96 h 846"/>
                    <a:gd name="T66" fmla="*/ 72 w 402"/>
                    <a:gd name="T67" fmla="*/ 114 h 846"/>
                    <a:gd name="T68" fmla="*/ 58 w 402"/>
                    <a:gd name="T69" fmla="*/ 134 h 846"/>
                    <a:gd name="T70" fmla="*/ 48 w 402"/>
                    <a:gd name="T71" fmla="*/ 154 h 846"/>
                    <a:gd name="T72" fmla="*/ 38 w 402"/>
                    <a:gd name="T73" fmla="*/ 176 h 846"/>
                    <a:gd name="T74" fmla="*/ 30 w 402"/>
                    <a:gd name="T75" fmla="*/ 198 h 846"/>
                    <a:gd name="T76" fmla="*/ 24 w 402"/>
                    <a:gd name="T77" fmla="*/ 220 h 846"/>
                    <a:gd name="T78" fmla="*/ 12 w 402"/>
                    <a:gd name="T79" fmla="*/ 264 h 846"/>
                    <a:gd name="T80" fmla="*/ 6 w 402"/>
                    <a:gd name="T81" fmla="*/ 310 h 846"/>
                    <a:gd name="T82" fmla="*/ 2 w 402"/>
                    <a:gd name="T83" fmla="*/ 354 h 846"/>
                    <a:gd name="T84" fmla="*/ 0 w 402"/>
                    <a:gd name="T85" fmla="*/ 396 h 846"/>
                    <a:gd name="T86" fmla="*/ 0 w 402"/>
                    <a:gd name="T87" fmla="*/ 434 h 846"/>
                    <a:gd name="T88" fmla="*/ 2 w 402"/>
                    <a:gd name="T89" fmla="*/ 468 h 846"/>
                    <a:gd name="T90" fmla="*/ 8 w 402"/>
                    <a:gd name="T91" fmla="*/ 518 h 846"/>
                    <a:gd name="T92" fmla="*/ 10 w 402"/>
                    <a:gd name="T93" fmla="*/ 536 h 846"/>
                    <a:gd name="T94" fmla="*/ 86 w 402"/>
                    <a:gd name="T95" fmla="*/ 522 h 846"/>
                    <a:gd name="T96" fmla="*/ 130 w 402"/>
                    <a:gd name="T97" fmla="*/ 846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2" h="846">
                      <a:moveTo>
                        <a:pt x="130" y="846"/>
                      </a:moveTo>
                      <a:lnTo>
                        <a:pt x="268" y="812"/>
                      </a:lnTo>
                      <a:lnTo>
                        <a:pt x="310" y="474"/>
                      </a:lnTo>
                      <a:lnTo>
                        <a:pt x="376" y="458"/>
                      </a:lnTo>
                      <a:lnTo>
                        <a:pt x="382" y="434"/>
                      </a:lnTo>
                      <a:lnTo>
                        <a:pt x="392" y="374"/>
                      </a:lnTo>
                      <a:lnTo>
                        <a:pt x="396" y="334"/>
                      </a:lnTo>
                      <a:lnTo>
                        <a:pt x="400" y="290"/>
                      </a:lnTo>
                      <a:lnTo>
                        <a:pt x="402" y="244"/>
                      </a:lnTo>
                      <a:lnTo>
                        <a:pt x="402" y="196"/>
                      </a:lnTo>
                      <a:lnTo>
                        <a:pt x="398" y="150"/>
                      </a:lnTo>
                      <a:lnTo>
                        <a:pt x="394" y="128"/>
                      </a:lnTo>
                      <a:lnTo>
                        <a:pt x="390" y="108"/>
                      </a:lnTo>
                      <a:lnTo>
                        <a:pt x="384" y="88"/>
                      </a:lnTo>
                      <a:lnTo>
                        <a:pt x="376" y="70"/>
                      </a:lnTo>
                      <a:lnTo>
                        <a:pt x="368" y="52"/>
                      </a:lnTo>
                      <a:lnTo>
                        <a:pt x="356" y="38"/>
                      </a:lnTo>
                      <a:lnTo>
                        <a:pt x="344" y="26"/>
                      </a:lnTo>
                      <a:lnTo>
                        <a:pt x="330" y="14"/>
                      </a:lnTo>
                      <a:lnTo>
                        <a:pt x="314" y="6"/>
                      </a:lnTo>
                      <a:lnTo>
                        <a:pt x="296" y="2"/>
                      </a:lnTo>
                      <a:lnTo>
                        <a:pt x="276" y="0"/>
                      </a:lnTo>
                      <a:lnTo>
                        <a:pt x="254" y="0"/>
                      </a:lnTo>
                      <a:lnTo>
                        <a:pt x="230" y="4"/>
                      </a:lnTo>
                      <a:lnTo>
                        <a:pt x="204" y="12"/>
                      </a:lnTo>
                      <a:lnTo>
                        <a:pt x="180" y="22"/>
                      </a:lnTo>
                      <a:lnTo>
                        <a:pt x="156" y="34"/>
                      </a:lnTo>
                      <a:lnTo>
                        <a:pt x="136" y="46"/>
                      </a:lnTo>
                      <a:lnTo>
                        <a:pt x="118" y="62"/>
                      </a:lnTo>
                      <a:lnTo>
                        <a:pt x="100" y="78"/>
                      </a:lnTo>
                      <a:lnTo>
                        <a:pt x="84" y="96"/>
                      </a:lnTo>
                      <a:lnTo>
                        <a:pt x="72" y="114"/>
                      </a:lnTo>
                      <a:lnTo>
                        <a:pt x="58" y="134"/>
                      </a:lnTo>
                      <a:lnTo>
                        <a:pt x="48" y="154"/>
                      </a:lnTo>
                      <a:lnTo>
                        <a:pt x="38" y="176"/>
                      </a:lnTo>
                      <a:lnTo>
                        <a:pt x="30" y="198"/>
                      </a:lnTo>
                      <a:lnTo>
                        <a:pt x="24" y="220"/>
                      </a:lnTo>
                      <a:lnTo>
                        <a:pt x="12" y="264"/>
                      </a:lnTo>
                      <a:lnTo>
                        <a:pt x="6" y="310"/>
                      </a:lnTo>
                      <a:lnTo>
                        <a:pt x="2" y="354"/>
                      </a:lnTo>
                      <a:lnTo>
                        <a:pt x="0" y="396"/>
                      </a:lnTo>
                      <a:lnTo>
                        <a:pt x="0" y="434"/>
                      </a:lnTo>
                      <a:lnTo>
                        <a:pt x="2" y="468"/>
                      </a:lnTo>
                      <a:lnTo>
                        <a:pt x="8" y="518"/>
                      </a:lnTo>
                      <a:lnTo>
                        <a:pt x="10" y="536"/>
                      </a:lnTo>
                      <a:lnTo>
                        <a:pt x="86" y="522"/>
                      </a:lnTo>
                      <a:lnTo>
                        <a:pt x="130" y="846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  <a:defRPr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" name="Freeform 52"/>
                <p:cNvSpPr>
                  <a:spLocks/>
                </p:cNvSpPr>
                <p:nvPr/>
              </p:nvSpPr>
              <p:spPr bwMode="auto">
                <a:xfrm>
                  <a:off x="2520" y="1350"/>
                  <a:ext cx="68" cy="202"/>
                </a:xfrm>
                <a:custGeom>
                  <a:avLst/>
                  <a:gdLst>
                    <a:gd name="T0" fmla="*/ 4 w 108"/>
                    <a:gd name="T1" fmla="*/ 12 h 324"/>
                    <a:gd name="T2" fmla="*/ 1 w 108"/>
                    <a:gd name="T3" fmla="*/ 10 h 324"/>
                    <a:gd name="T4" fmla="*/ 0 w 108"/>
                    <a:gd name="T5" fmla="*/ 1 h 324"/>
                    <a:gd name="T6" fmla="*/ 3 w 108"/>
                    <a:gd name="T7" fmla="*/ 0 h 324"/>
                    <a:gd name="T8" fmla="*/ 4 w 108"/>
                    <a:gd name="T9" fmla="*/ 12 h 3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8" h="324">
                      <a:moveTo>
                        <a:pt x="108" y="324"/>
                      </a:moveTo>
                      <a:lnTo>
                        <a:pt x="14" y="278"/>
                      </a:lnTo>
                      <a:lnTo>
                        <a:pt x="0" y="12"/>
                      </a:lnTo>
                      <a:lnTo>
                        <a:pt x="66" y="0"/>
                      </a:lnTo>
                      <a:lnTo>
                        <a:pt x="108" y="324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2545" y="1213"/>
                  <a:ext cx="15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703" y="1183"/>
                  <a:ext cx="23" cy="133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9" name="Oval 55"/>
                <p:cNvSpPr>
                  <a:spLocks noChangeArrowheads="1"/>
                </p:cNvSpPr>
                <p:nvPr/>
              </p:nvSpPr>
              <p:spPr bwMode="auto">
                <a:xfrm>
                  <a:off x="2538" y="864"/>
                  <a:ext cx="168" cy="168"/>
                </a:xfrm>
                <a:prstGeom prst="ellips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70000"/>
                    </a:spcBef>
                    <a:buClr>
                      <a:schemeClr val="accent1"/>
                    </a:buClr>
                    <a:buFont typeface="Wingdings" pitchFamily="2" charset="2"/>
                    <a:buBlip>
                      <a:blip r:embed="rId3"/>
                    </a:buBlip>
                    <a:defRPr sz="2200">
                      <a:solidFill>
                        <a:schemeClr val="accent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endParaRPr lang="de-DE" altLang="de-DE" sz="180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5" name="Group 48"/>
              <p:cNvGrpSpPr>
                <a:grpSpLocks/>
              </p:cNvGrpSpPr>
              <p:nvPr/>
            </p:nvGrpSpPr>
            <p:grpSpPr bwMode="auto">
              <a:xfrm flipH="1">
                <a:off x="3871249" y="2974143"/>
                <a:ext cx="358851" cy="568002"/>
                <a:chOff x="2454" y="864"/>
                <a:chExt cx="306" cy="688"/>
              </a:xfrm>
              <a:grpFill/>
            </p:grpSpPr>
            <p:sp>
              <p:nvSpPr>
                <p:cNvPr id="16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2506" y="1102"/>
                  <a:ext cx="24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" name="Freeform 50"/>
                <p:cNvSpPr>
                  <a:spLocks/>
                </p:cNvSpPr>
                <p:nvPr/>
              </p:nvSpPr>
              <p:spPr bwMode="auto">
                <a:xfrm>
                  <a:off x="2454" y="1004"/>
                  <a:ext cx="280" cy="354"/>
                </a:xfrm>
                <a:custGeom>
                  <a:avLst/>
                  <a:gdLst>
                    <a:gd name="T0" fmla="*/ 4 w 444"/>
                    <a:gd name="T1" fmla="*/ 21 h 566"/>
                    <a:gd name="T2" fmla="*/ 1 w 444"/>
                    <a:gd name="T3" fmla="*/ 20 h 566"/>
                    <a:gd name="T4" fmla="*/ 1 w 444"/>
                    <a:gd name="T5" fmla="*/ 20 h 566"/>
                    <a:gd name="T6" fmla="*/ 1 w 444"/>
                    <a:gd name="T7" fmla="*/ 19 h 566"/>
                    <a:gd name="T8" fmla="*/ 0 w 444"/>
                    <a:gd name="T9" fmla="*/ 18 h 566"/>
                    <a:gd name="T10" fmla="*/ 1 w 444"/>
                    <a:gd name="T11" fmla="*/ 15 h 566"/>
                    <a:gd name="T12" fmla="*/ 1 w 444"/>
                    <a:gd name="T13" fmla="*/ 13 h 566"/>
                    <a:gd name="T14" fmla="*/ 1 w 444"/>
                    <a:gd name="T15" fmla="*/ 12 h 566"/>
                    <a:gd name="T16" fmla="*/ 1 w 444"/>
                    <a:gd name="T17" fmla="*/ 11 h 566"/>
                    <a:gd name="T18" fmla="*/ 1 w 444"/>
                    <a:gd name="T19" fmla="*/ 9 h 566"/>
                    <a:gd name="T20" fmla="*/ 2 w 444"/>
                    <a:gd name="T21" fmla="*/ 7 h 566"/>
                    <a:gd name="T22" fmla="*/ 3 w 444"/>
                    <a:gd name="T23" fmla="*/ 6 h 566"/>
                    <a:gd name="T24" fmla="*/ 3 w 444"/>
                    <a:gd name="T25" fmla="*/ 5 h 566"/>
                    <a:gd name="T26" fmla="*/ 3 w 444"/>
                    <a:gd name="T27" fmla="*/ 4 h 566"/>
                    <a:gd name="T28" fmla="*/ 3 w 444"/>
                    <a:gd name="T29" fmla="*/ 4 h 566"/>
                    <a:gd name="T30" fmla="*/ 4 w 444"/>
                    <a:gd name="T31" fmla="*/ 3 h 566"/>
                    <a:gd name="T32" fmla="*/ 4 w 444"/>
                    <a:gd name="T33" fmla="*/ 3 h 566"/>
                    <a:gd name="T34" fmla="*/ 5 w 444"/>
                    <a:gd name="T35" fmla="*/ 3 h 566"/>
                    <a:gd name="T36" fmla="*/ 6 w 444"/>
                    <a:gd name="T37" fmla="*/ 2 h 566"/>
                    <a:gd name="T38" fmla="*/ 6 w 444"/>
                    <a:gd name="T39" fmla="*/ 2 h 566"/>
                    <a:gd name="T40" fmla="*/ 6 w 444"/>
                    <a:gd name="T41" fmla="*/ 2 h 566"/>
                    <a:gd name="T42" fmla="*/ 8 w 444"/>
                    <a:gd name="T43" fmla="*/ 1 h 566"/>
                    <a:gd name="T44" fmla="*/ 9 w 444"/>
                    <a:gd name="T45" fmla="*/ 1 h 566"/>
                    <a:gd name="T46" fmla="*/ 10 w 444"/>
                    <a:gd name="T47" fmla="*/ 1 h 566"/>
                    <a:gd name="T48" fmla="*/ 11 w 444"/>
                    <a:gd name="T49" fmla="*/ 0 h 566"/>
                    <a:gd name="T50" fmla="*/ 13 w 444"/>
                    <a:gd name="T51" fmla="*/ 0 h 566"/>
                    <a:gd name="T52" fmla="*/ 13 w 444"/>
                    <a:gd name="T53" fmla="*/ 1 h 566"/>
                    <a:gd name="T54" fmla="*/ 15 w 444"/>
                    <a:gd name="T55" fmla="*/ 1 h 566"/>
                    <a:gd name="T56" fmla="*/ 15 w 444"/>
                    <a:gd name="T57" fmla="*/ 1 h 566"/>
                    <a:gd name="T58" fmla="*/ 16 w 444"/>
                    <a:gd name="T59" fmla="*/ 1 h 566"/>
                    <a:gd name="T60" fmla="*/ 16 w 444"/>
                    <a:gd name="T61" fmla="*/ 1 h 566"/>
                    <a:gd name="T62" fmla="*/ 16 w 444"/>
                    <a:gd name="T63" fmla="*/ 2 h 566"/>
                    <a:gd name="T64" fmla="*/ 18 w 444"/>
                    <a:gd name="T65" fmla="*/ 3 h 566"/>
                    <a:gd name="T66" fmla="*/ 18 w 444"/>
                    <a:gd name="T67" fmla="*/ 3 h 56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444" h="566">
                      <a:moveTo>
                        <a:pt x="102" y="566"/>
                      </a:moveTo>
                      <a:lnTo>
                        <a:pt x="2" y="528"/>
                      </a:lnTo>
                      <a:lnTo>
                        <a:pt x="2" y="510"/>
                      </a:lnTo>
                      <a:lnTo>
                        <a:pt x="0" y="464"/>
                      </a:lnTo>
                      <a:lnTo>
                        <a:pt x="2" y="398"/>
                      </a:lnTo>
                      <a:lnTo>
                        <a:pt x="6" y="358"/>
                      </a:lnTo>
                      <a:lnTo>
                        <a:pt x="10" y="318"/>
                      </a:lnTo>
                      <a:lnTo>
                        <a:pt x="18" y="276"/>
                      </a:lnTo>
                      <a:lnTo>
                        <a:pt x="26" y="234"/>
                      </a:lnTo>
                      <a:lnTo>
                        <a:pt x="40" y="192"/>
                      </a:lnTo>
                      <a:lnTo>
                        <a:pt x="56" y="152"/>
                      </a:lnTo>
                      <a:lnTo>
                        <a:pt x="64" y="134"/>
                      </a:lnTo>
                      <a:lnTo>
                        <a:pt x="76" y="116"/>
                      </a:lnTo>
                      <a:lnTo>
                        <a:pt x="86" y="100"/>
                      </a:lnTo>
                      <a:lnTo>
                        <a:pt x="100" y="84"/>
                      </a:lnTo>
                      <a:lnTo>
                        <a:pt x="112" y="70"/>
                      </a:lnTo>
                      <a:lnTo>
                        <a:pt x="128" y="58"/>
                      </a:lnTo>
                      <a:lnTo>
                        <a:pt x="144" y="46"/>
                      </a:lnTo>
                      <a:lnTo>
                        <a:pt x="160" y="36"/>
                      </a:lnTo>
                      <a:lnTo>
                        <a:pt x="196" y="20"/>
                      </a:lnTo>
                      <a:lnTo>
                        <a:pt x="228" y="10"/>
                      </a:lnTo>
                      <a:lnTo>
                        <a:pt x="258" y="4"/>
                      </a:lnTo>
                      <a:lnTo>
                        <a:pt x="286" y="0"/>
                      </a:lnTo>
                      <a:lnTo>
                        <a:pt x="312" y="0"/>
                      </a:lnTo>
                      <a:lnTo>
                        <a:pt x="334" y="4"/>
                      </a:lnTo>
                      <a:lnTo>
                        <a:pt x="356" y="8"/>
                      </a:lnTo>
                      <a:lnTo>
                        <a:pt x="374" y="14"/>
                      </a:lnTo>
                      <a:lnTo>
                        <a:pt x="390" y="22"/>
                      </a:lnTo>
                      <a:lnTo>
                        <a:pt x="404" y="30"/>
                      </a:lnTo>
                      <a:lnTo>
                        <a:pt x="426" y="46"/>
                      </a:lnTo>
                      <a:lnTo>
                        <a:pt x="440" y="58"/>
                      </a:lnTo>
                      <a:lnTo>
                        <a:pt x="444" y="64"/>
                      </a:lnTo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" name="Freeform 51"/>
                <p:cNvSpPr>
                  <a:spLocks/>
                </p:cNvSpPr>
                <p:nvPr/>
              </p:nvSpPr>
              <p:spPr bwMode="auto">
                <a:xfrm>
                  <a:off x="2506" y="1023"/>
                  <a:ext cx="254" cy="529"/>
                </a:xfrm>
                <a:custGeom>
                  <a:avLst/>
                  <a:gdLst>
                    <a:gd name="T0" fmla="*/ 130 w 402"/>
                    <a:gd name="T1" fmla="*/ 846 h 846"/>
                    <a:gd name="T2" fmla="*/ 268 w 402"/>
                    <a:gd name="T3" fmla="*/ 812 h 846"/>
                    <a:gd name="T4" fmla="*/ 310 w 402"/>
                    <a:gd name="T5" fmla="*/ 474 h 846"/>
                    <a:gd name="T6" fmla="*/ 376 w 402"/>
                    <a:gd name="T7" fmla="*/ 458 h 846"/>
                    <a:gd name="T8" fmla="*/ 376 w 402"/>
                    <a:gd name="T9" fmla="*/ 458 h 846"/>
                    <a:gd name="T10" fmla="*/ 382 w 402"/>
                    <a:gd name="T11" fmla="*/ 434 h 846"/>
                    <a:gd name="T12" fmla="*/ 392 w 402"/>
                    <a:gd name="T13" fmla="*/ 374 h 846"/>
                    <a:gd name="T14" fmla="*/ 396 w 402"/>
                    <a:gd name="T15" fmla="*/ 334 h 846"/>
                    <a:gd name="T16" fmla="*/ 400 w 402"/>
                    <a:gd name="T17" fmla="*/ 290 h 846"/>
                    <a:gd name="T18" fmla="*/ 402 w 402"/>
                    <a:gd name="T19" fmla="*/ 244 h 846"/>
                    <a:gd name="T20" fmla="*/ 402 w 402"/>
                    <a:gd name="T21" fmla="*/ 196 h 846"/>
                    <a:gd name="T22" fmla="*/ 398 w 402"/>
                    <a:gd name="T23" fmla="*/ 150 h 846"/>
                    <a:gd name="T24" fmla="*/ 394 w 402"/>
                    <a:gd name="T25" fmla="*/ 128 h 846"/>
                    <a:gd name="T26" fmla="*/ 390 w 402"/>
                    <a:gd name="T27" fmla="*/ 108 h 846"/>
                    <a:gd name="T28" fmla="*/ 384 w 402"/>
                    <a:gd name="T29" fmla="*/ 88 h 846"/>
                    <a:gd name="T30" fmla="*/ 376 w 402"/>
                    <a:gd name="T31" fmla="*/ 70 h 846"/>
                    <a:gd name="T32" fmla="*/ 368 w 402"/>
                    <a:gd name="T33" fmla="*/ 52 h 846"/>
                    <a:gd name="T34" fmla="*/ 356 w 402"/>
                    <a:gd name="T35" fmla="*/ 38 h 846"/>
                    <a:gd name="T36" fmla="*/ 344 w 402"/>
                    <a:gd name="T37" fmla="*/ 26 h 846"/>
                    <a:gd name="T38" fmla="*/ 330 w 402"/>
                    <a:gd name="T39" fmla="*/ 14 h 846"/>
                    <a:gd name="T40" fmla="*/ 314 w 402"/>
                    <a:gd name="T41" fmla="*/ 6 h 846"/>
                    <a:gd name="T42" fmla="*/ 296 w 402"/>
                    <a:gd name="T43" fmla="*/ 2 h 846"/>
                    <a:gd name="T44" fmla="*/ 276 w 402"/>
                    <a:gd name="T45" fmla="*/ 0 h 846"/>
                    <a:gd name="T46" fmla="*/ 254 w 402"/>
                    <a:gd name="T47" fmla="*/ 0 h 846"/>
                    <a:gd name="T48" fmla="*/ 230 w 402"/>
                    <a:gd name="T49" fmla="*/ 4 h 846"/>
                    <a:gd name="T50" fmla="*/ 204 w 402"/>
                    <a:gd name="T51" fmla="*/ 12 h 846"/>
                    <a:gd name="T52" fmla="*/ 204 w 402"/>
                    <a:gd name="T53" fmla="*/ 12 h 846"/>
                    <a:gd name="T54" fmla="*/ 180 w 402"/>
                    <a:gd name="T55" fmla="*/ 22 h 846"/>
                    <a:gd name="T56" fmla="*/ 156 w 402"/>
                    <a:gd name="T57" fmla="*/ 34 h 846"/>
                    <a:gd name="T58" fmla="*/ 136 w 402"/>
                    <a:gd name="T59" fmla="*/ 46 h 846"/>
                    <a:gd name="T60" fmla="*/ 118 w 402"/>
                    <a:gd name="T61" fmla="*/ 62 h 846"/>
                    <a:gd name="T62" fmla="*/ 100 w 402"/>
                    <a:gd name="T63" fmla="*/ 78 h 846"/>
                    <a:gd name="T64" fmla="*/ 84 w 402"/>
                    <a:gd name="T65" fmla="*/ 96 h 846"/>
                    <a:gd name="T66" fmla="*/ 72 w 402"/>
                    <a:gd name="T67" fmla="*/ 114 h 846"/>
                    <a:gd name="T68" fmla="*/ 58 w 402"/>
                    <a:gd name="T69" fmla="*/ 134 h 846"/>
                    <a:gd name="T70" fmla="*/ 48 w 402"/>
                    <a:gd name="T71" fmla="*/ 154 h 846"/>
                    <a:gd name="T72" fmla="*/ 38 w 402"/>
                    <a:gd name="T73" fmla="*/ 176 h 846"/>
                    <a:gd name="T74" fmla="*/ 30 w 402"/>
                    <a:gd name="T75" fmla="*/ 198 h 846"/>
                    <a:gd name="T76" fmla="*/ 24 w 402"/>
                    <a:gd name="T77" fmla="*/ 220 h 846"/>
                    <a:gd name="T78" fmla="*/ 12 w 402"/>
                    <a:gd name="T79" fmla="*/ 264 h 846"/>
                    <a:gd name="T80" fmla="*/ 6 w 402"/>
                    <a:gd name="T81" fmla="*/ 310 h 846"/>
                    <a:gd name="T82" fmla="*/ 2 w 402"/>
                    <a:gd name="T83" fmla="*/ 354 h 846"/>
                    <a:gd name="T84" fmla="*/ 0 w 402"/>
                    <a:gd name="T85" fmla="*/ 396 h 846"/>
                    <a:gd name="T86" fmla="*/ 0 w 402"/>
                    <a:gd name="T87" fmla="*/ 434 h 846"/>
                    <a:gd name="T88" fmla="*/ 2 w 402"/>
                    <a:gd name="T89" fmla="*/ 468 h 846"/>
                    <a:gd name="T90" fmla="*/ 8 w 402"/>
                    <a:gd name="T91" fmla="*/ 518 h 846"/>
                    <a:gd name="T92" fmla="*/ 10 w 402"/>
                    <a:gd name="T93" fmla="*/ 536 h 846"/>
                    <a:gd name="T94" fmla="*/ 86 w 402"/>
                    <a:gd name="T95" fmla="*/ 522 h 846"/>
                    <a:gd name="T96" fmla="*/ 130 w 402"/>
                    <a:gd name="T97" fmla="*/ 846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02" h="846">
                      <a:moveTo>
                        <a:pt x="130" y="846"/>
                      </a:moveTo>
                      <a:lnTo>
                        <a:pt x="268" y="812"/>
                      </a:lnTo>
                      <a:lnTo>
                        <a:pt x="310" y="474"/>
                      </a:lnTo>
                      <a:lnTo>
                        <a:pt x="376" y="458"/>
                      </a:lnTo>
                      <a:lnTo>
                        <a:pt x="382" y="434"/>
                      </a:lnTo>
                      <a:lnTo>
                        <a:pt x="392" y="374"/>
                      </a:lnTo>
                      <a:lnTo>
                        <a:pt x="396" y="334"/>
                      </a:lnTo>
                      <a:lnTo>
                        <a:pt x="400" y="290"/>
                      </a:lnTo>
                      <a:lnTo>
                        <a:pt x="402" y="244"/>
                      </a:lnTo>
                      <a:lnTo>
                        <a:pt x="402" y="196"/>
                      </a:lnTo>
                      <a:lnTo>
                        <a:pt x="398" y="150"/>
                      </a:lnTo>
                      <a:lnTo>
                        <a:pt x="394" y="128"/>
                      </a:lnTo>
                      <a:lnTo>
                        <a:pt x="390" y="108"/>
                      </a:lnTo>
                      <a:lnTo>
                        <a:pt x="384" y="88"/>
                      </a:lnTo>
                      <a:lnTo>
                        <a:pt x="376" y="70"/>
                      </a:lnTo>
                      <a:lnTo>
                        <a:pt x="368" y="52"/>
                      </a:lnTo>
                      <a:lnTo>
                        <a:pt x="356" y="38"/>
                      </a:lnTo>
                      <a:lnTo>
                        <a:pt x="344" y="26"/>
                      </a:lnTo>
                      <a:lnTo>
                        <a:pt x="330" y="14"/>
                      </a:lnTo>
                      <a:lnTo>
                        <a:pt x="314" y="6"/>
                      </a:lnTo>
                      <a:lnTo>
                        <a:pt x="296" y="2"/>
                      </a:lnTo>
                      <a:lnTo>
                        <a:pt x="276" y="0"/>
                      </a:lnTo>
                      <a:lnTo>
                        <a:pt x="254" y="0"/>
                      </a:lnTo>
                      <a:lnTo>
                        <a:pt x="230" y="4"/>
                      </a:lnTo>
                      <a:lnTo>
                        <a:pt x="204" y="12"/>
                      </a:lnTo>
                      <a:lnTo>
                        <a:pt x="180" y="22"/>
                      </a:lnTo>
                      <a:lnTo>
                        <a:pt x="156" y="34"/>
                      </a:lnTo>
                      <a:lnTo>
                        <a:pt x="136" y="46"/>
                      </a:lnTo>
                      <a:lnTo>
                        <a:pt x="118" y="62"/>
                      </a:lnTo>
                      <a:lnTo>
                        <a:pt x="100" y="78"/>
                      </a:lnTo>
                      <a:lnTo>
                        <a:pt x="84" y="96"/>
                      </a:lnTo>
                      <a:lnTo>
                        <a:pt x="72" y="114"/>
                      </a:lnTo>
                      <a:lnTo>
                        <a:pt x="58" y="134"/>
                      </a:lnTo>
                      <a:lnTo>
                        <a:pt x="48" y="154"/>
                      </a:lnTo>
                      <a:lnTo>
                        <a:pt x="38" y="176"/>
                      </a:lnTo>
                      <a:lnTo>
                        <a:pt x="30" y="198"/>
                      </a:lnTo>
                      <a:lnTo>
                        <a:pt x="24" y="220"/>
                      </a:lnTo>
                      <a:lnTo>
                        <a:pt x="12" y="264"/>
                      </a:lnTo>
                      <a:lnTo>
                        <a:pt x="6" y="310"/>
                      </a:lnTo>
                      <a:lnTo>
                        <a:pt x="2" y="354"/>
                      </a:lnTo>
                      <a:lnTo>
                        <a:pt x="0" y="396"/>
                      </a:lnTo>
                      <a:lnTo>
                        <a:pt x="0" y="434"/>
                      </a:lnTo>
                      <a:lnTo>
                        <a:pt x="2" y="468"/>
                      </a:lnTo>
                      <a:lnTo>
                        <a:pt x="8" y="518"/>
                      </a:lnTo>
                      <a:lnTo>
                        <a:pt x="10" y="536"/>
                      </a:lnTo>
                      <a:lnTo>
                        <a:pt x="86" y="522"/>
                      </a:lnTo>
                      <a:lnTo>
                        <a:pt x="130" y="846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  <a:defRPr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" name="Freeform 52"/>
                <p:cNvSpPr>
                  <a:spLocks/>
                </p:cNvSpPr>
                <p:nvPr/>
              </p:nvSpPr>
              <p:spPr bwMode="auto">
                <a:xfrm>
                  <a:off x="2520" y="1350"/>
                  <a:ext cx="68" cy="202"/>
                </a:xfrm>
                <a:custGeom>
                  <a:avLst/>
                  <a:gdLst>
                    <a:gd name="T0" fmla="*/ 4 w 108"/>
                    <a:gd name="T1" fmla="*/ 12 h 324"/>
                    <a:gd name="T2" fmla="*/ 1 w 108"/>
                    <a:gd name="T3" fmla="*/ 10 h 324"/>
                    <a:gd name="T4" fmla="*/ 0 w 108"/>
                    <a:gd name="T5" fmla="*/ 1 h 324"/>
                    <a:gd name="T6" fmla="*/ 3 w 108"/>
                    <a:gd name="T7" fmla="*/ 0 h 324"/>
                    <a:gd name="T8" fmla="*/ 4 w 108"/>
                    <a:gd name="T9" fmla="*/ 12 h 3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8" h="324">
                      <a:moveTo>
                        <a:pt x="108" y="324"/>
                      </a:moveTo>
                      <a:lnTo>
                        <a:pt x="14" y="278"/>
                      </a:lnTo>
                      <a:lnTo>
                        <a:pt x="0" y="12"/>
                      </a:lnTo>
                      <a:lnTo>
                        <a:pt x="66" y="0"/>
                      </a:lnTo>
                      <a:lnTo>
                        <a:pt x="108" y="324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2545" y="1213"/>
                  <a:ext cx="15" cy="13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703" y="1183"/>
                  <a:ext cx="23" cy="133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12000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charset="0"/>
                    <a:buChar char="–"/>
                  </a:pPr>
                  <a:endParaRPr lang="de-DE" sz="1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" name="Oval 55"/>
                <p:cNvSpPr>
                  <a:spLocks noChangeArrowheads="1"/>
                </p:cNvSpPr>
                <p:nvPr/>
              </p:nvSpPr>
              <p:spPr bwMode="auto">
                <a:xfrm>
                  <a:off x="2538" y="864"/>
                  <a:ext cx="168" cy="168"/>
                </a:xfrm>
                <a:prstGeom prst="ellipse">
                  <a:avLst/>
                </a:prstGeom>
                <a:grp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70000"/>
                    </a:spcBef>
                    <a:buClr>
                      <a:schemeClr val="accent1"/>
                    </a:buClr>
                    <a:buFont typeface="Wingdings" pitchFamily="2" charset="2"/>
                    <a:buBlip>
                      <a:blip r:embed="rId3"/>
                    </a:buBlip>
                    <a:defRPr sz="2200">
                      <a:solidFill>
                        <a:schemeClr val="accent1"/>
                      </a:solidFill>
                      <a:latin typeface="Arial" charset="0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buChar char="§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Char char="-"/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endParaRPr lang="de-DE" altLang="de-DE" sz="180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  <p:sp>
          <p:nvSpPr>
            <p:cNvPr id="92" name="Text Placeholder 6"/>
            <p:cNvSpPr txBox="1">
              <a:spLocks/>
            </p:cNvSpPr>
            <p:nvPr/>
          </p:nvSpPr>
          <p:spPr>
            <a:xfrm>
              <a:off x="407987" y="1445796"/>
              <a:ext cx="5580063" cy="330750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  <a:defRPr/>
              </a:pPr>
              <a:r>
                <a:rPr lang="de-DE" sz="1800" dirty="0">
                  <a:solidFill>
                    <a:schemeClr val="tx1"/>
                  </a:solidFill>
                  <a:latin typeface="Whitney Semibold" charset="0"/>
                  <a:ea typeface="Whitney Semibold" charset="0"/>
                  <a:cs typeface="Whitney Semibold" charset="0"/>
                </a:rPr>
                <a:t>Anforderungen</a:t>
              </a:r>
            </a:p>
          </p:txBody>
        </p:sp>
        <p:cxnSp>
          <p:nvCxnSpPr>
            <p:cNvPr id="94" name="Straight Connector 93"/>
            <p:cNvCxnSpPr>
              <a:cxnSpLocks/>
            </p:cNvCxnSpPr>
            <p:nvPr/>
          </p:nvCxnSpPr>
          <p:spPr>
            <a:xfrm flipV="1">
              <a:off x="407987" y="1784479"/>
              <a:ext cx="5415297" cy="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BEEB7596-EB9B-1A46-84AF-AAB8491DECE2}"/>
                </a:ext>
              </a:extLst>
            </p:cNvPr>
            <p:cNvGrpSpPr/>
            <p:nvPr/>
          </p:nvGrpSpPr>
          <p:grpSpPr>
            <a:xfrm>
              <a:off x="425520" y="4655883"/>
              <a:ext cx="1247605" cy="1372728"/>
              <a:chOff x="464633" y="5055736"/>
              <a:chExt cx="1247605" cy="1372728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25380" y="5055736"/>
                <a:ext cx="454272" cy="671532"/>
                <a:chOff x="1072753" y="4698016"/>
                <a:chExt cx="828000" cy="1224000"/>
              </a:xfrm>
            </p:grpSpPr>
            <p:grpSp>
              <p:nvGrpSpPr>
                <p:cNvPr id="44" name="Group 48"/>
                <p:cNvGrpSpPr>
                  <a:grpSpLocks/>
                </p:cNvGrpSpPr>
                <p:nvPr/>
              </p:nvGrpSpPr>
              <p:grpSpPr bwMode="auto">
                <a:xfrm>
                  <a:off x="1075544" y="4698016"/>
                  <a:ext cx="358851" cy="568002"/>
                  <a:chOff x="2454" y="864"/>
                  <a:chExt cx="306" cy="688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69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06" y="1102"/>
                    <a:ext cx="24" cy="135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0" name="Freeform 50"/>
                  <p:cNvSpPr>
                    <a:spLocks/>
                  </p:cNvSpPr>
                  <p:nvPr/>
                </p:nvSpPr>
                <p:spPr bwMode="auto">
                  <a:xfrm>
                    <a:off x="2454" y="1004"/>
                    <a:ext cx="280" cy="354"/>
                  </a:xfrm>
                  <a:custGeom>
                    <a:avLst/>
                    <a:gdLst>
                      <a:gd name="T0" fmla="*/ 4 w 444"/>
                      <a:gd name="T1" fmla="*/ 21 h 566"/>
                      <a:gd name="T2" fmla="*/ 1 w 444"/>
                      <a:gd name="T3" fmla="*/ 20 h 566"/>
                      <a:gd name="T4" fmla="*/ 1 w 444"/>
                      <a:gd name="T5" fmla="*/ 20 h 566"/>
                      <a:gd name="T6" fmla="*/ 1 w 444"/>
                      <a:gd name="T7" fmla="*/ 19 h 566"/>
                      <a:gd name="T8" fmla="*/ 0 w 444"/>
                      <a:gd name="T9" fmla="*/ 18 h 566"/>
                      <a:gd name="T10" fmla="*/ 1 w 444"/>
                      <a:gd name="T11" fmla="*/ 15 h 566"/>
                      <a:gd name="T12" fmla="*/ 1 w 444"/>
                      <a:gd name="T13" fmla="*/ 13 h 566"/>
                      <a:gd name="T14" fmla="*/ 1 w 444"/>
                      <a:gd name="T15" fmla="*/ 12 h 566"/>
                      <a:gd name="T16" fmla="*/ 1 w 444"/>
                      <a:gd name="T17" fmla="*/ 11 h 566"/>
                      <a:gd name="T18" fmla="*/ 1 w 444"/>
                      <a:gd name="T19" fmla="*/ 9 h 566"/>
                      <a:gd name="T20" fmla="*/ 2 w 444"/>
                      <a:gd name="T21" fmla="*/ 7 h 566"/>
                      <a:gd name="T22" fmla="*/ 3 w 444"/>
                      <a:gd name="T23" fmla="*/ 6 h 566"/>
                      <a:gd name="T24" fmla="*/ 3 w 444"/>
                      <a:gd name="T25" fmla="*/ 5 h 566"/>
                      <a:gd name="T26" fmla="*/ 3 w 444"/>
                      <a:gd name="T27" fmla="*/ 4 h 566"/>
                      <a:gd name="T28" fmla="*/ 3 w 444"/>
                      <a:gd name="T29" fmla="*/ 4 h 566"/>
                      <a:gd name="T30" fmla="*/ 4 w 444"/>
                      <a:gd name="T31" fmla="*/ 3 h 566"/>
                      <a:gd name="T32" fmla="*/ 4 w 444"/>
                      <a:gd name="T33" fmla="*/ 3 h 566"/>
                      <a:gd name="T34" fmla="*/ 5 w 444"/>
                      <a:gd name="T35" fmla="*/ 3 h 566"/>
                      <a:gd name="T36" fmla="*/ 6 w 444"/>
                      <a:gd name="T37" fmla="*/ 2 h 566"/>
                      <a:gd name="T38" fmla="*/ 6 w 444"/>
                      <a:gd name="T39" fmla="*/ 2 h 566"/>
                      <a:gd name="T40" fmla="*/ 6 w 444"/>
                      <a:gd name="T41" fmla="*/ 2 h 566"/>
                      <a:gd name="T42" fmla="*/ 8 w 444"/>
                      <a:gd name="T43" fmla="*/ 1 h 566"/>
                      <a:gd name="T44" fmla="*/ 9 w 444"/>
                      <a:gd name="T45" fmla="*/ 1 h 566"/>
                      <a:gd name="T46" fmla="*/ 10 w 444"/>
                      <a:gd name="T47" fmla="*/ 1 h 566"/>
                      <a:gd name="T48" fmla="*/ 11 w 444"/>
                      <a:gd name="T49" fmla="*/ 0 h 566"/>
                      <a:gd name="T50" fmla="*/ 13 w 444"/>
                      <a:gd name="T51" fmla="*/ 0 h 566"/>
                      <a:gd name="T52" fmla="*/ 13 w 444"/>
                      <a:gd name="T53" fmla="*/ 1 h 566"/>
                      <a:gd name="T54" fmla="*/ 15 w 444"/>
                      <a:gd name="T55" fmla="*/ 1 h 566"/>
                      <a:gd name="T56" fmla="*/ 15 w 444"/>
                      <a:gd name="T57" fmla="*/ 1 h 566"/>
                      <a:gd name="T58" fmla="*/ 16 w 444"/>
                      <a:gd name="T59" fmla="*/ 1 h 566"/>
                      <a:gd name="T60" fmla="*/ 16 w 444"/>
                      <a:gd name="T61" fmla="*/ 1 h 566"/>
                      <a:gd name="T62" fmla="*/ 16 w 444"/>
                      <a:gd name="T63" fmla="*/ 2 h 566"/>
                      <a:gd name="T64" fmla="*/ 18 w 444"/>
                      <a:gd name="T65" fmla="*/ 3 h 566"/>
                      <a:gd name="T66" fmla="*/ 18 w 444"/>
                      <a:gd name="T67" fmla="*/ 3 h 56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</a:gdLst>
                    <a:ahLst/>
                    <a:cxnLst>
                      <a:cxn ang="T68">
                        <a:pos x="T0" y="T1"/>
                      </a:cxn>
                      <a:cxn ang="T69">
                        <a:pos x="T2" y="T3"/>
                      </a:cxn>
                      <a:cxn ang="T70">
                        <a:pos x="T4" y="T5"/>
                      </a:cxn>
                      <a:cxn ang="T71">
                        <a:pos x="T6" y="T7"/>
                      </a:cxn>
                      <a:cxn ang="T72">
                        <a:pos x="T8" y="T9"/>
                      </a:cxn>
                      <a:cxn ang="T73">
                        <a:pos x="T10" y="T11"/>
                      </a:cxn>
                      <a:cxn ang="T74">
                        <a:pos x="T12" y="T13"/>
                      </a:cxn>
                      <a:cxn ang="T75">
                        <a:pos x="T14" y="T15"/>
                      </a:cxn>
                      <a:cxn ang="T76">
                        <a:pos x="T16" y="T17"/>
                      </a:cxn>
                      <a:cxn ang="T77">
                        <a:pos x="T18" y="T19"/>
                      </a:cxn>
                      <a:cxn ang="T78">
                        <a:pos x="T20" y="T21"/>
                      </a:cxn>
                      <a:cxn ang="T79">
                        <a:pos x="T22" y="T23"/>
                      </a:cxn>
                      <a:cxn ang="T80">
                        <a:pos x="T24" y="T25"/>
                      </a:cxn>
                      <a:cxn ang="T81">
                        <a:pos x="T26" y="T27"/>
                      </a:cxn>
                      <a:cxn ang="T82">
                        <a:pos x="T28" y="T29"/>
                      </a:cxn>
                      <a:cxn ang="T83">
                        <a:pos x="T30" y="T31"/>
                      </a:cxn>
                      <a:cxn ang="T84">
                        <a:pos x="T32" y="T33"/>
                      </a:cxn>
                      <a:cxn ang="T85">
                        <a:pos x="T34" y="T35"/>
                      </a:cxn>
                      <a:cxn ang="T86">
                        <a:pos x="T36" y="T37"/>
                      </a:cxn>
                      <a:cxn ang="T87">
                        <a:pos x="T38" y="T39"/>
                      </a:cxn>
                      <a:cxn ang="T88">
                        <a:pos x="T40" y="T41"/>
                      </a:cxn>
                      <a:cxn ang="T89">
                        <a:pos x="T42" y="T43"/>
                      </a:cxn>
                      <a:cxn ang="T90">
                        <a:pos x="T44" y="T45"/>
                      </a:cxn>
                      <a:cxn ang="T91">
                        <a:pos x="T46" y="T47"/>
                      </a:cxn>
                      <a:cxn ang="T92">
                        <a:pos x="T48" y="T49"/>
                      </a:cxn>
                      <a:cxn ang="T93">
                        <a:pos x="T50" y="T51"/>
                      </a:cxn>
                      <a:cxn ang="T94">
                        <a:pos x="T52" y="T53"/>
                      </a:cxn>
                      <a:cxn ang="T95">
                        <a:pos x="T54" y="T55"/>
                      </a:cxn>
                      <a:cxn ang="T96">
                        <a:pos x="T56" y="T57"/>
                      </a:cxn>
                      <a:cxn ang="T97">
                        <a:pos x="T58" y="T59"/>
                      </a:cxn>
                      <a:cxn ang="T98">
                        <a:pos x="T60" y="T61"/>
                      </a:cxn>
                      <a:cxn ang="T99">
                        <a:pos x="T62" y="T63"/>
                      </a:cxn>
                      <a:cxn ang="T100">
                        <a:pos x="T64" y="T65"/>
                      </a:cxn>
                      <a:cxn ang="T101">
                        <a:pos x="T66" y="T67"/>
                      </a:cxn>
                    </a:cxnLst>
                    <a:rect l="0" t="0" r="r" b="b"/>
                    <a:pathLst>
                      <a:path w="444" h="566">
                        <a:moveTo>
                          <a:pt x="102" y="566"/>
                        </a:moveTo>
                        <a:lnTo>
                          <a:pt x="2" y="528"/>
                        </a:lnTo>
                        <a:lnTo>
                          <a:pt x="2" y="510"/>
                        </a:lnTo>
                        <a:lnTo>
                          <a:pt x="0" y="464"/>
                        </a:lnTo>
                        <a:lnTo>
                          <a:pt x="2" y="398"/>
                        </a:lnTo>
                        <a:lnTo>
                          <a:pt x="6" y="358"/>
                        </a:lnTo>
                        <a:lnTo>
                          <a:pt x="10" y="318"/>
                        </a:lnTo>
                        <a:lnTo>
                          <a:pt x="18" y="276"/>
                        </a:lnTo>
                        <a:lnTo>
                          <a:pt x="26" y="234"/>
                        </a:lnTo>
                        <a:lnTo>
                          <a:pt x="40" y="192"/>
                        </a:lnTo>
                        <a:lnTo>
                          <a:pt x="56" y="152"/>
                        </a:lnTo>
                        <a:lnTo>
                          <a:pt x="64" y="134"/>
                        </a:lnTo>
                        <a:lnTo>
                          <a:pt x="76" y="116"/>
                        </a:lnTo>
                        <a:lnTo>
                          <a:pt x="86" y="100"/>
                        </a:lnTo>
                        <a:lnTo>
                          <a:pt x="100" y="84"/>
                        </a:lnTo>
                        <a:lnTo>
                          <a:pt x="112" y="70"/>
                        </a:lnTo>
                        <a:lnTo>
                          <a:pt x="128" y="58"/>
                        </a:lnTo>
                        <a:lnTo>
                          <a:pt x="144" y="46"/>
                        </a:lnTo>
                        <a:lnTo>
                          <a:pt x="160" y="36"/>
                        </a:lnTo>
                        <a:lnTo>
                          <a:pt x="196" y="20"/>
                        </a:lnTo>
                        <a:lnTo>
                          <a:pt x="228" y="10"/>
                        </a:lnTo>
                        <a:lnTo>
                          <a:pt x="258" y="4"/>
                        </a:lnTo>
                        <a:lnTo>
                          <a:pt x="286" y="0"/>
                        </a:lnTo>
                        <a:lnTo>
                          <a:pt x="312" y="0"/>
                        </a:lnTo>
                        <a:lnTo>
                          <a:pt x="334" y="4"/>
                        </a:lnTo>
                        <a:lnTo>
                          <a:pt x="356" y="8"/>
                        </a:lnTo>
                        <a:lnTo>
                          <a:pt x="374" y="14"/>
                        </a:lnTo>
                        <a:lnTo>
                          <a:pt x="390" y="22"/>
                        </a:lnTo>
                        <a:lnTo>
                          <a:pt x="404" y="30"/>
                        </a:lnTo>
                        <a:lnTo>
                          <a:pt x="426" y="46"/>
                        </a:lnTo>
                        <a:lnTo>
                          <a:pt x="440" y="58"/>
                        </a:lnTo>
                        <a:lnTo>
                          <a:pt x="444" y="64"/>
                        </a:lnTo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1" name="Freeform 51"/>
                  <p:cNvSpPr>
                    <a:spLocks/>
                  </p:cNvSpPr>
                  <p:nvPr/>
                </p:nvSpPr>
                <p:spPr bwMode="auto">
                  <a:xfrm>
                    <a:off x="2506" y="1023"/>
                    <a:ext cx="254" cy="529"/>
                  </a:xfrm>
                  <a:custGeom>
                    <a:avLst/>
                    <a:gdLst>
                      <a:gd name="T0" fmla="*/ 130 w 402"/>
                      <a:gd name="T1" fmla="*/ 846 h 846"/>
                      <a:gd name="T2" fmla="*/ 268 w 402"/>
                      <a:gd name="T3" fmla="*/ 812 h 846"/>
                      <a:gd name="T4" fmla="*/ 310 w 402"/>
                      <a:gd name="T5" fmla="*/ 474 h 846"/>
                      <a:gd name="T6" fmla="*/ 376 w 402"/>
                      <a:gd name="T7" fmla="*/ 458 h 846"/>
                      <a:gd name="T8" fmla="*/ 376 w 402"/>
                      <a:gd name="T9" fmla="*/ 458 h 846"/>
                      <a:gd name="T10" fmla="*/ 382 w 402"/>
                      <a:gd name="T11" fmla="*/ 434 h 846"/>
                      <a:gd name="T12" fmla="*/ 392 w 402"/>
                      <a:gd name="T13" fmla="*/ 374 h 846"/>
                      <a:gd name="T14" fmla="*/ 396 w 402"/>
                      <a:gd name="T15" fmla="*/ 334 h 846"/>
                      <a:gd name="T16" fmla="*/ 400 w 402"/>
                      <a:gd name="T17" fmla="*/ 290 h 846"/>
                      <a:gd name="T18" fmla="*/ 402 w 402"/>
                      <a:gd name="T19" fmla="*/ 244 h 846"/>
                      <a:gd name="T20" fmla="*/ 402 w 402"/>
                      <a:gd name="T21" fmla="*/ 196 h 846"/>
                      <a:gd name="T22" fmla="*/ 398 w 402"/>
                      <a:gd name="T23" fmla="*/ 150 h 846"/>
                      <a:gd name="T24" fmla="*/ 394 w 402"/>
                      <a:gd name="T25" fmla="*/ 128 h 846"/>
                      <a:gd name="T26" fmla="*/ 390 w 402"/>
                      <a:gd name="T27" fmla="*/ 108 h 846"/>
                      <a:gd name="T28" fmla="*/ 384 w 402"/>
                      <a:gd name="T29" fmla="*/ 88 h 846"/>
                      <a:gd name="T30" fmla="*/ 376 w 402"/>
                      <a:gd name="T31" fmla="*/ 70 h 846"/>
                      <a:gd name="T32" fmla="*/ 368 w 402"/>
                      <a:gd name="T33" fmla="*/ 52 h 846"/>
                      <a:gd name="T34" fmla="*/ 356 w 402"/>
                      <a:gd name="T35" fmla="*/ 38 h 846"/>
                      <a:gd name="T36" fmla="*/ 344 w 402"/>
                      <a:gd name="T37" fmla="*/ 26 h 846"/>
                      <a:gd name="T38" fmla="*/ 330 w 402"/>
                      <a:gd name="T39" fmla="*/ 14 h 846"/>
                      <a:gd name="T40" fmla="*/ 314 w 402"/>
                      <a:gd name="T41" fmla="*/ 6 h 846"/>
                      <a:gd name="T42" fmla="*/ 296 w 402"/>
                      <a:gd name="T43" fmla="*/ 2 h 846"/>
                      <a:gd name="T44" fmla="*/ 276 w 402"/>
                      <a:gd name="T45" fmla="*/ 0 h 846"/>
                      <a:gd name="T46" fmla="*/ 254 w 402"/>
                      <a:gd name="T47" fmla="*/ 0 h 846"/>
                      <a:gd name="T48" fmla="*/ 230 w 402"/>
                      <a:gd name="T49" fmla="*/ 4 h 846"/>
                      <a:gd name="T50" fmla="*/ 204 w 402"/>
                      <a:gd name="T51" fmla="*/ 12 h 846"/>
                      <a:gd name="T52" fmla="*/ 204 w 402"/>
                      <a:gd name="T53" fmla="*/ 12 h 846"/>
                      <a:gd name="T54" fmla="*/ 180 w 402"/>
                      <a:gd name="T55" fmla="*/ 22 h 846"/>
                      <a:gd name="T56" fmla="*/ 156 w 402"/>
                      <a:gd name="T57" fmla="*/ 34 h 846"/>
                      <a:gd name="T58" fmla="*/ 136 w 402"/>
                      <a:gd name="T59" fmla="*/ 46 h 846"/>
                      <a:gd name="T60" fmla="*/ 118 w 402"/>
                      <a:gd name="T61" fmla="*/ 62 h 846"/>
                      <a:gd name="T62" fmla="*/ 100 w 402"/>
                      <a:gd name="T63" fmla="*/ 78 h 846"/>
                      <a:gd name="T64" fmla="*/ 84 w 402"/>
                      <a:gd name="T65" fmla="*/ 96 h 846"/>
                      <a:gd name="T66" fmla="*/ 72 w 402"/>
                      <a:gd name="T67" fmla="*/ 114 h 846"/>
                      <a:gd name="T68" fmla="*/ 58 w 402"/>
                      <a:gd name="T69" fmla="*/ 134 h 846"/>
                      <a:gd name="T70" fmla="*/ 48 w 402"/>
                      <a:gd name="T71" fmla="*/ 154 h 846"/>
                      <a:gd name="T72" fmla="*/ 38 w 402"/>
                      <a:gd name="T73" fmla="*/ 176 h 846"/>
                      <a:gd name="T74" fmla="*/ 30 w 402"/>
                      <a:gd name="T75" fmla="*/ 198 h 846"/>
                      <a:gd name="T76" fmla="*/ 24 w 402"/>
                      <a:gd name="T77" fmla="*/ 220 h 846"/>
                      <a:gd name="T78" fmla="*/ 12 w 402"/>
                      <a:gd name="T79" fmla="*/ 264 h 846"/>
                      <a:gd name="T80" fmla="*/ 6 w 402"/>
                      <a:gd name="T81" fmla="*/ 310 h 846"/>
                      <a:gd name="T82" fmla="*/ 2 w 402"/>
                      <a:gd name="T83" fmla="*/ 354 h 846"/>
                      <a:gd name="T84" fmla="*/ 0 w 402"/>
                      <a:gd name="T85" fmla="*/ 396 h 846"/>
                      <a:gd name="T86" fmla="*/ 0 w 402"/>
                      <a:gd name="T87" fmla="*/ 434 h 846"/>
                      <a:gd name="T88" fmla="*/ 2 w 402"/>
                      <a:gd name="T89" fmla="*/ 468 h 846"/>
                      <a:gd name="T90" fmla="*/ 8 w 402"/>
                      <a:gd name="T91" fmla="*/ 518 h 846"/>
                      <a:gd name="T92" fmla="*/ 10 w 402"/>
                      <a:gd name="T93" fmla="*/ 536 h 846"/>
                      <a:gd name="T94" fmla="*/ 86 w 402"/>
                      <a:gd name="T95" fmla="*/ 522 h 846"/>
                      <a:gd name="T96" fmla="*/ 130 w 402"/>
                      <a:gd name="T97" fmla="*/ 84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402" h="846">
                        <a:moveTo>
                          <a:pt x="130" y="846"/>
                        </a:moveTo>
                        <a:lnTo>
                          <a:pt x="268" y="812"/>
                        </a:lnTo>
                        <a:lnTo>
                          <a:pt x="310" y="474"/>
                        </a:lnTo>
                        <a:lnTo>
                          <a:pt x="376" y="458"/>
                        </a:lnTo>
                        <a:lnTo>
                          <a:pt x="382" y="434"/>
                        </a:lnTo>
                        <a:lnTo>
                          <a:pt x="392" y="374"/>
                        </a:lnTo>
                        <a:lnTo>
                          <a:pt x="396" y="334"/>
                        </a:lnTo>
                        <a:lnTo>
                          <a:pt x="400" y="290"/>
                        </a:lnTo>
                        <a:lnTo>
                          <a:pt x="402" y="244"/>
                        </a:lnTo>
                        <a:lnTo>
                          <a:pt x="402" y="196"/>
                        </a:lnTo>
                        <a:lnTo>
                          <a:pt x="398" y="150"/>
                        </a:lnTo>
                        <a:lnTo>
                          <a:pt x="394" y="128"/>
                        </a:lnTo>
                        <a:lnTo>
                          <a:pt x="390" y="108"/>
                        </a:lnTo>
                        <a:lnTo>
                          <a:pt x="384" y="88"/>
                        </a:lnTo>
                        <a:lnTo>
                          <a:pt x="376" y="70"/>
                        </a:lnTo>
                        <a:lnTo>
                          <a:pt x="368" y="52"/>
                        </a:lnTo>
                        <a:lnTo>
                          <a:pt x="356" y="38"/>
                        </a:lnTo>
                        <a:lnTo>
                          <a:pt x="344" y="26"/>
                        </a:lnTo>
                        <a:lnTo>
                          <a:pt x="330" y="14"/>
                        </a:lnTo>
                        <a:lnTo>
                          <a:pt x="314" y="6"/>
                        </a:lnTo>
                        <a:lnTo>
                          <a:pt x="296" y="2"/>
                        </a:lnTo>
                        <a:lnTo>
                          <a:pt x="276" y="0"/>
                        </a:lnTo>
                        <a:lnTo>
                          <a:pt x="254" y="0"/>
                        </a:lnTo>
                        <a:lnTo>
                          <a:pt x="230" y="4"/>
                        </a:lnTo>
                        <a:lnTo>
                          <a:pt x="204" y="12"/>
                        </a:lnTo>
                        <a:lnTo>
                          <a:pt x="180" y="22"/>
                        </a:lnTo>
                        <a:lnTo>
                          <a:pt x="156" y="34"/>
                        </a:lnTo>
                        <a:lnTo>
                          <a:pt x="136" y="46"/>
                        </a:lnTo>
                        <a:lnTo>
                          <a:pt x="118" y="62"/>
                        </a:lnTo>
                        <a:lnTo>
                          <a:pt x="100" y="78"/>
                        </a:lnTo>
                        <a:lnTo>
                          <a:pt x="84" y="96"/>
                        </a:lnTo>
                        <a:lnTo>
                          <a:pt x="72" y="114"/>
                        </a:lnTo>
                        <a:lnTo>
                          <a:pt x="58" y="134"/>
                        </a:lnTo>
                        <a:lnTo>
                          <a:pt x="48" y="154"/>
                        </a:lnTo>
                        <a:lnTo>
                          <a:pt x="38" y="176"/>
                        </a:lnTo>
                        <a:lnTo>
                          <a:pt x="30" y="198"/>
                        </a:lnTo>
                        <a:lnTo>
                          <a:pt x="24" y="220"/>
                        </a:lnTo>
                        <a:lnTo>
                          <a:pt x="12" y="264"/>
                        </a:lnTo>
                        <a:lnTo>
                          <a:pt x="6" y="310"/>
                        </a:lnTo>
                        <a:lnTo>
                          <a:pt x="2" y="354"/>
                        </a:lnTo>
                        <a:lnTo>
                          <a:pt x="0" y="396"/>
                        </a:lnTo>
                        <a:lnTo>
                          <a:pt x="0" y="434"/>
                        </a:lnTo>
                        <a:lnTo>
                          <a:pt x="2" y="468"/>
                        </a:lnTo>
                        <a:lnTo>
                          <a:pt x="8" y="518"/>
                        </a:lnTo>
                        <a:lnTo>
                          <a:pt x="10" y="536"/>
                        </a:lnTo>
                        <a:lnTo>
                          <a:pt x="86" y="522"/>
                        </a:lnTo>
                        <a:lnTo>
                          <a:pt x="130" y="846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  <a:defRPr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2" name="Freeform 52"/>
                  <p:cNvSpPr>
                    <a:spLocks/>
                  </p:cNvSpPr>
                  <p:nvPr/>
                </p:nvSpPr>
                <p:spPr bwMode="auto">
                  <a:xfrm>
                    <a:off x="2520" y="1350"/>
                    <a:ext cx="68" cy="202"/>
                  </a:xfrm>
                  <a:custGeom>
                    <a:avLst/>
                    <a:gdLst>
                      <a:gd name="T0" fmla="*/ 4 w 108"/>
                      <a:gd name="T1" fmla="*/ 12 h 324"/>
                      <a:gd name="T2" fmla="*/ 1 w 108"/>
                      <a:gd name="T3" fmla="*/ 10 h 324"/>
                      <a:gd name="T4" fmla="*/ 0 w 108"/>
                      <a:gd name="T5" fmla="*/ 1 h 324"/>
                      <a:gd name="T6" fmla="*/ 3 w 108"/>
                      <a:gd name="T7" fmla="*/ 0 h 324"/>
                      <a:gd name="T8" fmla="*/ 4 w 108"/>
                      <a:gd name="T9" fmla="*/ 12 h 3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8" h="324">
                        <a:moveTo>
                          <a:pt x="108" y="324"/>
                        </a:moveTo>
                        <a:lnTo>
                          <a:pt x="14" y="278"/>
                        </a:lnTo>
                        <a:lnTo>
                          <a:pt x="0" y="12"/>
                        </a:lnTo>
                        <a:lnTo>
                          <a:pt x="66" y="0"/>
                        </a:lnTo>
                        <a:lnTo>
                          <a:pt x="108" y="324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3" name="Line 5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545" y="1213"/>
                    <a:ext cx="15" cy="135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4" name="Line 5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03" y="1183"/>
                    <a:ext cx="23" cy="133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5" name="Oval 55"/>
                  <p:cNvSpPr>
                    <a:spLocks noChangeArrowheads="1"/>
                  </p:cNvSpPr>
                  <p:nvPr/>
                </p:nvSpPr>
                <p:spPr bwMode="auto">
                  <a:xfrm>
                    <a:off x="2538" y="864"/>
                    <a:ext cx="168" cy="168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 eaLnBrk="0" hangingPunct="0">
                      <a:spcBef>
                        <a:spcPct val="70000"/>
                      </a:spcBef>
                      <a:buClr>
                        <a:schemeClr val="accent1"/>
                      </a:buClr>
                      <a:buFont typeface="Wingdings" pitchFamily="2" charset="2"/>
                      <a:buBlip>
                        <a:blip r:embed="rId3"/>
                      </a:buBlip>
                      <a:defRPr sz="2200">
                        <a:solidFill>
                          <a:schemeClr val="accent1"/>
                        </a:solidFill>
                        <a:latin typeface="Arial" charset="0"/>
                      </a:defRPr>
                    </a:lvl1pPr>
                    <a:lvl2pPr marL="742950" indent="-28575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Char char="-"/>
                      <a:defRPr sz="16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Char char="-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de-DE" altLang="de-DE" sz="180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</p:grpSp>
            <p:grpSp>
              <p:nvGrpSpPr>
                <p:cNvPr id="45" name="Group 48"/>
                <p:cNvGrpSpPr>
                  <a:grpSpLocks/>
                </p:cNvGrpSpPr>
                <p:nvPr/>
              </p:nvGrpSpPr>
              <p:grpSpPr bwMode="auto">
                <a:xfrm>
                  <a:off x="1541902" y="4698016"/>
                  <a:ext cx="358851" cy="568002"/>
                  <a:chOff x="2454" y="864"/>
                  <a:chExt cx="306" cy="688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62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06" y="1102"/>
                    <a:ext cx="24" cy="135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63" name="Freeform 50"/>
                  <p:cNvSpPr>
                    <a:spLocks/>
                  </p:cNvSpPr>
                  <p:nvPr/>
                </p:nvSpPr>
                <p:spPr bwMode="auto">
                  <a:xfrm>
                    <a:off x="2454" y="1004"/>
                    <a:ext cx="280" cy="354"/>
                  </a:xfrm>
                  <a:custGeom>
                    <a:avLst/>
                    <a:gdLst>
                      <a:gd name="T0" fmla="*/ 4 w 444"/>
                      <a:gd name="T1" fmla="*/ 21 h 566"/>
                      <a:gd name="T2" fmla="*/ 1 w 444"/>
                      <a:gd name="T3" fmla="*/ 20 h 566"/>
                      <a:gd name="T4" fmla="*/ 1 w 444"/>
                      <a:gd name="T5" fmla="*/ 20 h 566"/>
                      <a:gd name="T6" fmla="*/ 1 w 444"/>
                      <a:gd name="T7" fmla="*/ 19 h 566"/>
                      <a:gd name="T8" fmla="*/ 0 w 444"/>
                      <a:gd name="T9" fmla="*/ 18 h 566"/>
                      <a:gd name="T10" fmla="*/ 1 w 444"/>
                      <a:gd name="T11" fmla="*/ 15 h 566"/>
                      <a:gd name="T12" fmla="*/ 1 w 444"/>
                      <a:gd name="T13" fmla="*/ 13 h 566"/>
                      <a:gd name="T14" fmla="*/ 1 w 444"/>
                      <a:gd name="T15" fmla="*/ 12 h 566"/>
                      <a:gd name="T16" fmla="*/ 1 w 444"/>
                      <a:gd name="T17" fmla="*/ 11 h 566"/>
                      <a:gd name="T18" fmla="*/ 1 w 444"/>
                      <a:gd name="T19" fmla="*/ 9 h 566"/>
                      <a:gd name="T20" fmla="*/ 2 w 444"/>
                      <a:gd name="T21" fmla="*/ 7 h 566"/>
                      <a:gd name="T22" fmla="*/ 3 w 444"/>
                      <a:gd name="T23" fmla="*/ 6 h 566"/>
                      <a:gd name="T24" fmla="*/ 3 w 444"/>
                      <a:gd name="T25" fmla="*/ 5 h 566"/>
                      <a:gd name="T26" fmla="*/ 3 w 444"/>
                      <a:gd name="T27" fmla="*/ 4 h 566"/>
                      <a:gd name="T28" fmla="*/ 3 w 444"/>
                      <a:gd name="T29" fmla="*/ 4 h 566"/>
                      <a:gd name="T30" fmla="*/ 4 w 444"/>
                      <a:gd name="T31" fmla="*/ 3 h 566"/>
                      <a:gd name="T32" fmla="*/ 4 w 444"/>
                      <a:gd name="T33" fmla="*/ 3 h 566"/>
                      <a:gd name="T34" fmla="*/ 5 w 444"/>
                      <a:gd name="T35" fmla="*/ 3 h 566"/>
                      <a:gd name="T36" fmla="*/ 6 w 444"/>
                      <a:gd name="T37" fmla="*/ 2 h 566"/>
                      <a:gd name="T38" fmla="*/ 6 w 444"/>
                      <a:gd name="T39" fmla="*/ 2 h 566"/>
                      <a:gd name="T40" fmla="*/ 6 w 444"/>
                      <a:gd name="T41" fmla="*/ 2 h 566"/>
                      <a:gd name="T42" fmla="*/ 8 w 444"/>
                      <a:gd name="T43" fmla="*/ 1 h 566"/>
                      <a:gd name="T44" fmla="*/ 9 w 444"/>
                      <a:gd name="T45" fmla="*/ 1 h 566"/>
                      <a:gd name="T46" fmla="*/ 10 w 444"/>
                      <a:gd name="T47" fmla="*/ 1 h 566"/>
                      <a:gd name="T48" fmla="*/ 11 w 444"/>
                      <a:gd name="T49" fmla="*/ 0 h 566"/>
                      <a:gd name="T50" fmla="*/ 13 w 444"/>
                      <a:gd name="T51" fmla="*/ 0 h 566"/>
                      <a:gd name="T52" fmla="*/ 13 w 444"/>
                      <a:gd name="T53" fmla="*/ 1 h 566"/>
                      <a:gd name="T54" fmla="*/ 15 w 444"/>
                      <a:gd name="T55" fmla="*/ 1 h 566"/>
                      <a:gd name="T56" fmla="*/ 15 w 444"/>
                      <a:gd name="T57" fmla="*/ 1 h 566"/>
                      <a:gd name="T58" fmla="*/ 16 w 444"/>
                      <a:gd name="T59" fmla="*/ 1 h 566"/>
                      <a:gd name="T60" fmla="*/ 16 w 444"/>
                      <a:gd name="T61" fmla="*/ 1 h 566"/>
                      <a:gd name="T62" fmla="*/ 16 w 444"/>
                      <a:gd name="T63" fmla="*/ 2 h 566"/>
                      <a:gd name="T64" fmla="*/ 18 w 444"/>
                      <a:gd name="T65" fmla="*/ 3 h 566"/>
                      <a:gd name="T66" fmla="*/ 18 w 444"/>
                      <a:gd name="T67" fmla="*/ 3 h 56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</a:gdLst>
                    <a:ahLst/>
                    <a:cxnLst>
                      <a:cxn ang="T68">
                        <a:pos x="T0" y="T1"/>
                      </a:cxn>
                      <a:cxn ang="T69">
                        <a:pos x="T2" y="T3"/>
                      </a:cxn>
                      <a:cxn ang="T70">
                        <a:pos x="T4" y="T5"/>
                      </a:cxn>
                      <a:cxn ang="T71">
                        <a:pos x="T6" y="T7"/>
                      </a:cxn>
                      <a:cxn ang="T72">
                        <a:pos x="T8" y="T9"/>
                      </a:cxn>
                      <a:cxn ang="T73">
                        <a:pos x="T10" y="T11"/>
                      </a:cxn>
                      <a:cxn ang="T74">
                        <a:pos x="T12" y="T13"/>
                      </a:cxn>
                      <a:cxn ang="T75">
                        <a:pos x="T14" y="T15"/>
                      </a:cxn>
                      <a:cxn ang="T76">
                        <a:pos x="T16" y="T17"/>
                      </a:cxn>
                      <a:cxn ang="T77">
                        <a:pos x="T18" y="T19"/>
                      </a:cxn>
                      <a:cxn ang="T78">
                        <a:pos x="T20" y="T21"/>
                      </a:cxn>
                      <a:cxn ang="T79">
                        <a:pos x="T22" y="T23"/>
                      </a:cxn>
                      <a:cxn ang="T80">
                        <a:pos x="T24" y="T25"/>
                      </a:cxn>
                      <a:cxn ang="T81">
                        <a:pos x="T26" y="T27"/>
                      </a:cxn>
                      <a:cxn ang="T82">
                        <a:pos x="T28" y="T29"/>
                      </a:cxn>
                      <a:cxn ang="T83">
                        <a:pos x="T30" y="T31"/>
                      </a:cxn>
                      <a:cxn ang="T84">
                        <a:pos x="T32" y="T33"/>
                      </a:cxn>
                      <a:cxn ang="T85">
                        <a:pos x="T34" y="T35"/>
                      </a:cxn>
                      <a:cxn ang="T86">
                        <a:pos x="T36" y="T37"/>
                      </a:cxn>
                      <a:cxn ang="T87">
                        <a:pos x="T38" y="T39"/>
                      </a:cxn>
                      <a:cxn ang="T88">
                        <a:pos x="T40" y="T41"/>
                      </a:cxn>
                      <a:cxn ang="T89">
                        <a:pos x="T42" y="T43"/>
                      </a:cxn>
                      <a:cxn ang="T90">
                        <a:pos x="T44" y="T45"/>
                      </a:cxn>
                      <a:cxn ang="T91">
                        <a:pos x="T46" y="T47"/>
                      </a:cxn>
                      <a:cxn ang="T92">
                        <a:pos x="T48" y="T49"/>
                      </a:cxn>
                      <a:cxn ang="T93">
                        <a:pos x="T50" y="T51"/>
                      </a:cxn>
                      <a:cxn ang="T94">
                        <a:pos x="T52" y="T53"/>
                      </a:cxn>
                      <a:cxn ang="T95">
                        <a:pos x="T54" y="T55"/>
                      </a:cxn>
                      <a:cxn ang="T96">
                        <a:pos x="T56" y="T57"/>
                      </a:cxn>
                      <a:cxn ang="T97">
                        <a:pos x="T58" y="T59"/>
                      </a:cxn>
                      <a:cxn ang="T98">
                        <a:pos x="T60" y="T61"/>
                      </a:cxn>
                      <a:cxn ang="T99">
                        <a:pos x="T62" y="T63"/>
                      </a:cxn>
                      <a:cxn ang="T100">
                        <a:pos x="T64" y="T65"/>
                      </a:cxn>
                      <a:cxn ang="T101">
                        <a:pos x="T66" y="T67"/>
                      </a:cxn>
                    </a:cxnLst>
                    <a:rect l="0" t="0" r="r" b="b"/>
                    <a:pathLst>
                      <a:path w="444" h="566">
                        <a:moveTo>
                          <a:pt x="102" y="566"/>
                        </a:moveTo>
                        <a:lnTo>
                          <a:pt x="2" y="528"/>
                        </a:lnTo>
                        <a:lnTo>
                          <a:pt x="2" y="510"/>
                        </a:lnTo>
                        <a:lnTo>
                          <a:pt x="0" y="464"/>
                        </a:lnTo>
                        <a:lnTo>
                          <a:pt x="2" y="398"/>
                        </a:lnTo>
                        <a:lnTo>
                          <a:pt x="6" y="358"/>
                        </a:lnTo>
                        <a:lnTo>
                          <a:pt x="10" y="318"/>
                        </a:lnTo>
                        <a:lnTo>
                          <a:pt x="18" y="276"/>
                        </a:lnTo>
                        <a:lnTo>
                          <a:pt x="26" y="234"/>
                        </a:lnTo>
                        <a:lnTo>
                          <a:pt x="40" y="192"/>
                        </a:lnTo>
                        <a:lnTo>
                          <a:pt x="56" y="152"/>
                        </a:lnTo>
                        <a:lnTo>
                          <a:pt x="64" y="134"/>
                        </a:lnTo>
                        <a:lnTo>
                          <a:pt x="76" y="116"/>
                        </a:lnTo>
                        <a:lnTo>
                          <a:pt x="86" y="100"/>
                        </a:lnTo>
                        <a:lnTo>
                          <a:pt x="100" y="84"/>
                        </a:lnTo>
                        <a:lnTo>
                          <a:pt x="112" y="70"/>
                        </a:lnTo>
                        <a:lnTo>
                          <a:pt x="128" y="58"/>
                        </a:lnTo>
                        <a:lnTo>
                          <a:pt x="144" y="46"/>
                        </a:lnTo>
                        <a:lnTo>
                          <a:pt x="160" y="36"/>
                        </a:lnTo>
                        <a:lnTo>
                          <a:pt x="196" y="20"/>
                        </a:lnTo>
                        <a:lnTo>
                          <a:pt x="228" y="10"/>
                        </a:lnTo>
                        <a:lnTo>
                          <a:pt x="258" y="4"/>
                        </a:lnTo>
                        <a:lnTo>
                          <a:pt x="286" y="0"/>
                        </a:lnTo>
                        <a:lnTo>
                          <a:pt x="312" y="0"/>
                        </a:lnTo>
                        <a:lnTo>
                          <a:pt x="334" y="4"/>
                        </a:lnTo>
                        <a:lnTo>
                          <a:pt x="356" y="8"/>
                        </a:lnTo>
                        <a:lnTo>
                          <a:pt x="374" y="14"/>
                        </a:lnTo>
                        <a:lnTo>
                          <a:pt x="390" y="22"/>
                        </a:lnTo>
                        <a:lnTo>
                          <a:pt x="404" y="30"/>
                        </a:lnTo>
                        <a:lnTo>
                          <a:pt x="426" y="46"/>
                        </a:lnTo>
                        <a:lnTo>
                          <a:pt x="440" y="58"/>
                        </a:lnTo>
                        <a:lnTo>
                          <a:pt x="444" y="64"/>
                        </a:lnTo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64" name="Freeform 51"/>
                  <p:cNvSpPr>
                    <a:spLocks/>
                  </p:cNvSpPr>
                  <p:nvPr/>
                </p:nvSpPr>
                <p:spPr bwMode="auto">
                  <a:xfrm>
                    <a:off x="2506" y="1023"/>
                    <a:ext cx="254" cy="529"/>
                  </a:xfrm>
                  <a:custGeom>
                    <a:avLst/>
                    <a:gdLst>
                      <a:gd name="T0" fmla="*/ 130 w 402"/>
                      <a:gd name="T1" fmla="*/ 846 h 846"/>
                      <a:gd name="T2" fmla="*/ 268 w 402"/>
                      <a:gd name="T3" fmla="*/ 812 h 846"/>
                      <a:gd name="T4" fmla="*/ 310 w 402"/>
                      <a:gd name="T5" fmla="*/ 474 h 846"/>
                      <a:gd name="T6" fmla="*/ 376 w 402"/>
                      <a:gd name="T7" fmla="*/ 458 h 846"/>
                      <a:gd name="T8" fmla="*/ 376 w 402"/>
                      <a:gd name="T9" fmla="*/ 458 h 846"/>
                      <a:gd name="T10" fmla="*/ 382 w 402"/>
                      <a:gd name="T11" fmla="*/ 434 h 846"/>
                      <a:gd name="T12" fmla="*/ 392 w 402"/>
                      <a:gd name="T13" fmla="*/ 374 h 846"/>
                      <a:gd name="T14" fmla="*/ 396 w 402"/>
                      <a:gd name="T15" fmla="*/ 334 h 846"/>
                      <a:gd name="T16" fmla="*/ 400 w 402"/>
                      <a:gd name="T17" fmla="*/ 290 h 846"/>
                      <a:gd name="T18" fmla="*/ 402 w 402"/>
                      <a:gd name="T19" fmla="*/ 244 h 846"/>
                      <a:gd name="T20" fmla="*/ 402 w 402"/>
                      <a:gd name="T21" fmla="*/ 196 h 846"/>
                      <a:gd name="T22" fmla="*/ 398 w 402"/>
                      <a:gd name="T23" fmla="*/ 150 h 846"/>
                      <a:gd name="T24" fmla="*/ 394 w 402"/>
                      <a:gd name="T25" fmla="*/ 128 h 846"/>
                      <a:gd name="T26" fmla="*/ 390 w 402"/>
                      <a:gd name="T27" fmla="*/ 108 h 846"/>
                      <a:gd name="T28" fmla="*/ 384 w 402"/>
                      <a:gd name="T29" fmla="*/ 88 h 846"/>
                      <a:gd name="T30" fmla="*/ 376 w 402"/>
                      <a:gd name="T31" fmla="*/ 70 h 846"/>
                      <a:gd name="T32" fmla="*/ 368 w 402"/>
                      <a:gd name="T33" fmla="*/ 52 h 846"/>
                      <a:gd name="T34" fmla="*/ 356 w 402"/>
                      <a:gd name="T35" fmla="*/ 38 h 846"/>
                      <a:gd name="T36" fmla="*/ 344 w 402"/>
                      <a:gd name="T37" fmla="*/ 26 h 846"/>
                      <a:gd name="T38" fmla="*/ 330 w 402"/>
                      <a:gd name="T39" fmla="*/ 14 h 846"/>
                      <a:gd name="T40" fmla="*/ 314 w 402"/>
                      <a:gd name="T41" fmla="*/ 6 h 846"/>
                      <a:gd name="T42" fmla="*/ 296 w 402"/>
                      <a:gd name="T43" fmla="*/ 2 h 846"/>
                      <a:gd name="T44" fmla="*/ 276 w 402"/>
                      <a:gd name="T45" fmla="*/ 0 h 846"/>
                      <a:gd name="T46" fmla="*/ 254 w 402"/>
                      <a:gd name="T47" fmla="*/ 0 h 846"/>
                      <a:gd name="T48" fmla="*/ 230 w 402"/>
                      <a:gd name="T49" fmla="*/ 4 h 846"/>
                      <a:gd name="T50" fmla="*/ 204 w 402"/>
                      <a:gd name="T51" fmla="*/ 12 h 846"/>
                      <a:gd name="T52" fmla="*/ 204 w 402"/>
                      <a:gd name="T53" fmla="*/ 12 h 846"/>
                      <a:gd name="T54" fmla="*/ 180 w 402"/>
                      <a:gd name="T55" fmla="*/ 22 h 846"/>
                      <a:gd name="T56" fmla="*/ 156 w 402"/>
                      <a:gd name="T57" fmla="*/ 34 h 846"/>
                      <a:gd name="T58" fmla="*/ 136 w 402"/>
                      <a:gd name="T59" fmla="*/ 46 h 846"/>
                      <a:gd name="T60" fmla="*/ 118 w 402"/>
                      <a:gd name="T61" fmla="*/ 62 h 846"/>
                      <a:gd name="T62" fmla="*/ 100 w 402"/>
                      <a:gd name="T63" fmla="*/ 78 h 846"/>
                      <a:gd name="T64" fmla="*/ 84 w 402"/>
                      <a:gd name="T65" fmla="*/ 96 h 846"/>
                      <a:gd name="T66" fmla="*/ 72 w 402"/>
                      <a:gd name="T67" fmla="*/ 114 h 846"/>
                      <a:gd name="T68" fmla="*/ 58 w 402"/>
                      <a:gd name="T69" fmla="*/ 134 h 846"/>
                      <a:gd name="T70" fmla="*/ 48 w 402"/>
                      <a:gd name="T71" fmla="*/ 154 h 846"/>
                      <a:gd name="T72" fmla="*/ 38 w 402"/>
                      <a:gd name="T73" fmla="*/ 176 h 846"/>
                      <a:gd name="T74" fmla="*/ 30 w 402"/>
                      <a:gd name="T75" fmla="*/ 198 h 846"/>
                      <a:gd name="T76" fmla="*/ 24 w 402"/>
                      <a:gd name="T77" fmla="*/ 220 h 846"/>
                      <a:gd name="T78" fmla="*/ 12 w 402"/>
                      <a:gd name="T79" fmla="*/ 264 h 846"/>
                      <a:gd name="T80" fmla="*/ 6 w 402"/>
                      <a:gd name="T81" fmla="*/ 310 h 846"/>
                      <a:gd name="T82" fmla="*/ 2 w 402"/>
                      <a:gd name="T83" fmla="*/ 354 h 846"/>
                      <a:gd name="T84" fmla="*/ 0 w 402"/>
                      <a:gd name="T85" fmla="*/ 396 h 846"/>
                      <a:gd name="T86" fmla="*/ 0 w 402"/>
                      <a:gd name="T87" fmla="*/ 434 h 846"/>
                      <a:gd name="T88" fmla="*/ 2 w 402"/>
                      <a:gd name="T89" fmla="*/ 468 h 846"/>
                      <a:gd name="T90" fmla="*/ 8 w 402"/>
                      <a:gd name="T91" fmla="*/ 518 h 846"/>
                      <a:gd name="T92" fmla="*/ 10 w 402"/>
                      <a:gd name="T93" fmla="*/ 536 h 846"/>
                      <a:gd name="T94" fmla="*/ 86 w 402"/>
                      <a:gd name="T95" fmla="*/ 522 h 846"/>
                      <a:gd name="T96" fmla="*/ 130 w 402"/>
                      <a:gd name="T97" fmla="*/ 84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402" h="846">
                        <a:moveTo>
                          <a:pt x="130" y="846"/>
                        </a:moveTo>
                        <a:lnTo>
                          <a:pt x="268" y="812"/>
                        </a:lnTo>
                        <a:lnTo>
                          <a:pt x="310" y="474"/>
                        </a:lnTo>
                        <a:lnTo>
                          <a:pt x="376" y="458"/>
                        </a:lnTo>
                        <a:lnTo>
                          <a:pt x="382" y="434"/>
                        </a:lnTo>
                        <a:lnTo>
                          <a:pt x="392" y="374"/>
                        </a:lnTo>
                        <a:lnTo>
                          <a:pt x="396" y="334"/>
                        </a:lnTo>
                        <a:lnTo>
                          <a:pt x="400" y="290"/>
                        </a:lnTo>
                        <a:lnTo>
                          <a:pt x="402" y="244"/>
                        </a:lnTo>
                        <a:lnTo>
                          <a:pt x="402" y="196"/>
                        </a:lnTo>
                        <a:lnTo>
                          <a:pt x="398" y="150"/>
                        </a:lnTo>
                        <a:lnTo>
                          <a:pt x="394" y="128"/>
                        </a:lnTo>
                        <a:lnTo>
                          <a:pt x="390" y="108"/>
                        </a:lnTo>
                        <a:lnTo>
                          <a:pt x="384" y="88"/>
                        </a:lnTo>
                        <a:lnTo>
                          <a:pt x="376" y="70"/>
                        </a:lnTo>
                        <a:lnTo>
                          <a:pt x="368" y="52"/>
                        </a:lnTo>
                        <a:lnTo>
                          <a:pt x="356" y="38"/>
                        </a:lnTo>
                        <a:lnTo>
                          <a:pt x="344" y="26"/>
                        </a:lnTo>
                        <a:lnTo>
                          <a:pt x="330" y="14"/>
                        </a:lnTo>
                        <a:lnTo>
                          <a:pt x="314" y="6"/>
                        </a:lnTo>
                        <a:lnTo>
                          <a:pt x="296" y="2"/>
                        </a:lnTo>
                        <a:lnTo>
                          <a:pt x="276" y="0"/>
                        </a:lnTo>
                        <a:lnTo>
                          <a:pt x="254" y="0"/>
                        </a:lnTo>
                        <a:lnTo>
                          <a:pt x="230" y="4"/>
                        </a:lnTo>
                        <a:lnTo>
                          <a:pt x="204" y="12"/>
                        </a:lnTo>
                        <a:lnTo>
                          <a:pt x="180" y="22"/>
                        </a:lnTo>
                        <a:lnTo>
                          <a:pt x="156" y="34"/>
                        </a:lnTo>
                        <a:lnTo>
                          <a:pt x="136" y="46"/>
                        </a:lnTo>
                        <a:lnTo>
                          <a:pt x="118" y="62"/>
                        </a:lnTo>
                        <a:lnTo>
                          <a:pt x="100" y="78"/>
                        </a:lnTo>
                        <a:lnTo>
                          <a:pt x="84" y="96"/>
                        </a:lnTo>
                        <a:lnTo>
                          <a:pt x="72" y="114"/>
                        </a:lnTo>
                        <a:lnTo>
                          <a:pt x="58" y="134"/>
                        </a:lnTo>
                        <a:lnTo>
                          <a:pt x="48" y="154"/>
                        </a:lnTo>
                        <a:lnTo>
                          <a:pt x="38" y="176"/>
                        </a:lnTo>
                        <a:lnTo>
                          <a:pt x="30" y="198"/>
                        </a:lnTo>
                        <a:lnTo>
                          <a:pt x="24" y="220"/>
                        </a:lnTo>
                        <a:lnTo>
                          <a:pt x="12" y="264"/>
                        </a:lnTo>
                        <a:lnTo>
                          <a:pt x="6" y="310"/>
                        </a:lnTo>
                        <a:lnTo>
                          <a:pt x="2" y="354"/>
                        </a:lnTo>
                        <a:lnTo>
                          <a:pt x="0" y="396"/>
                        </a:lnTo>
                        <a:lnTo>
                          <a:pt x="0" y="434"/>
                        </a:lnTo>
                        <a:lnTo>
                          <a:pt x="2" y="468"/>
                        </a:lnTo>
                        <a:lnTo>
                          <a:pt x="8" y="518"/>
                        </a:lnTo>
                        <a:lnTo>
                          <a:pt x="10" y="536"/>
                        </a:lnTo>
                        <a:lnTo>
                          <a:pt x="86" y="522"/>
                        </a:lnTo>
                        <a:lnTo>
                          <a:pt x="130" y="846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  <a:defRPr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65" name="Freeform 52"/>
                  <p:cNvSpPr>
                    <a:spLocks/>
                  </p:cNvSpPr>
                  <p:nvPr/>
                </p:nvSpPr>
                <p:spPr bwMode="auto">
                  <a:xfrm>
                    <a:off x="2520" y="1350"/>
                    <a:ext cx="68" cy="202"/>
                  </a:xfrm>
                  <a:custGeom>
                    <a:avLst/>
                    <a:gdLst>
                      <a:gd name="T0" fmla="*/ 4 w 108"/>
                      <a:gd name="T1" fmla="*/ 12 h 324"/>
                      <a:gd name="T2" fmla="*/ 1 w 108"/>
                      <a:gd name="T3" fmla="*/ 10 h 324"/>
                      <a:gd name="T4" fmla="*/ 0 w 108"/>
                      <a:gd name="T5" fmla="*/ 1 h 324"/>
                      <a:gd name="T6" fmla="*/ 3 w 108"/>
                      <a:gd name="T7" fmla="*/ 0 h 324"/>
                      <a:gd name="T8" fmla="*/ 4 w 108"/>
                      <a:gd name="T9" fmla="*/ 12 h 3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8" h="324">
                        <a:moveTo>
                          <a:pt x="108" y="324"/>
                        </a:moveTo>
                        <a:lnTo>
                          <a:pt x="14" y="278"/>
                        </a:lnTo>
                        <a:lnTo>
                          <a:pt x="0" y="12"/>
                        </a:lnTo>
                        <a:lnTo>
                          <a:pt x="66" y="0"/>
                        </a:lnTo>
                        <a:lnTo>
                          <a:pt x="108" y="324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66" name="Line 5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545" y="1213"/>
                    <a:ext cx="15" cy="135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67" name="Line 5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03" y="1183"/>
                    <a:ext cx="23" cy="133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68" name="Oval 55"/>
                  <p:cNvSpPr>
                    <a:spLocks noChangeArrowheads="1"/>
                  </p:cNvSpPr>
                  <p:nvPr/>
                </p:nvSpPr>
                <p:spPr bwMode="auto">
                  <a:xfrm>
                    <a:off x="2538" y="864"/>
                    <a:ext cx="168" cy="168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 eaLnBrk="0" hangingPunct="0">
                      <a:spcBef>
                        <a:spcPct val="70000"/>
                      </a:spcBef>
                      <a:buClr>
                        <a:schemeClr val="accent1"/>
                      </a:buClr>
                      <a:buFont typeface="Wingdings" pitchFamily="2" charset="2"/>
                      <a:buBlip>
                        <a:blip r:embed="rId3"/>
                      </a:buBlip>
                      <a:defRPr sz="2200">
                        <a:solidFill>
                          <a:schemeClr val="accent1"/>
                        </a:solidFill>
                        <a:latin typeface="Arial" charset="0"/>
                      </a:defRPr>
                    </a:lvl1pPr>
                    <a:lvl2pPr marL="742950" indent="-28575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Char char="-"/>
                      <a:defRPr sz="16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Char char="-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de-DE" altLang="de-DE" sz="180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</p:grpSp>
            <p:grpSp>
              <p:nvGrpSpPr>
                <p:cNvPr id="46" name="Group 48"/>
                <p:cNvGrpSpPr>
                  <a:grpSpLocks/>
                </p:cNvGrpSpPr>
                <p:nvPr/>
              </p:nvGrpSpPr>
              <p:grpSpPr bwMode="auto">
                <a:xfrm>
                  <a:off x="1072753" y="5354014"/>
                  <a:ext cx="358851" cy="568002"/>
                  <a:chOff x="2454" y="864"/>
                  <a:chExt cx="306" cy="688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5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06" y="1102"/>
                    <a:ext cx="24" cy="135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6" name="Freeform 50"/>
                  <p:cNvSpPr>
                    <a:spLocks/>
                  </p:cNvSpPr>
                  <p:nvPr/>
                </p:nvSpPr>
                <p:spPr bwMode="auto">
                  <a:xfrm>
                    <a:off x="2454" y="1004"/>
                    <a:ext cx="280" cy="354"/>
                  </a:xfrm>
                  <a:custGeom>
                    <a:avLst/>
                    <a:gdLst>
                      <a:gd name="T0" fmla="*/ 4 w 444"/>
                      <a:gd name="T1" fmla="*/ 21 h 566"/>
                      <a:gd name="T2" fmla="*/ 1 w 444"/>
                      <a:gd name="T3" fmla="*/ 20 h 566"/>
                      <a:gd name="T4" fmla="*/ 1 w 444"/>
                      <a:gd name="T5" fmla="*/ 20 h 566"/>
                      <a:gd name="T6" fmla="*/ 1 w 444"/>
                      <a:gd name="T7" fmla="*/ 19 h 566"/>
                      <a:gd name="T8" fmla="*/ 0 w 444"/>
                      <a:gd name="T9" fmla="*/ 18 h 566"/>
                      <a:gd name="T10" fmla="*/ 1 w 444"/>
                      <a:gd name="T11" fmla="*/ 15 h 566"/>
                      <a:gd name="T12" fmla="*/ 1 w 444"/>
                      <a:gd name="T13" fmla="*/ 13 h 566"/>
                      <a:gd name="T14" fmla="*/ 1 w 444"/>
                      <a:gd name="T15" fmla="*/ 12 h 566"/>
                      <a:gd name="T16" fmla="*/ 1 w 444"/>
                      <a:gd name="T17" fmla="*/ 11 h 566"/>
                      <a:gd name="T18" fmla="*/ 1 w 444"/>
                      <a:gd name="T19" fmla="*/ 9 h 566"/>
                      <a:gd name="T20" fmla="*/ 2 w 444"/>
                      <a:gd name="T21" fmla="*/ 7 h 566"/>
                      <a:gd name="T22" fmla="*/ 3 w 444"/>
                      <a:gd name="T23" fmla="*/ 6 h 566"/>
                      <a:gd name="T24" fmla="*/ 3 w 444"/>
                      <a:gd name="T25" fmla="*/ 5 h 566"/>
                      <a:gd name="T26" fmla="*/ 3 w 444"/>
                      <a:gd name="T27" fmla="*/ 4 h 566"/>
                      <a:gd name="T28" fmla="*/ 3 w 444"/>
                      <a:gd name="T29" fmla="*/ 4 h 566"/>
                      <a:gd name="T30" fmla="*/ 4 w 444"/>
                      <a:gd name="T31" fmla="*/ 3 h 566"/>
                      <a:gd name="T32" fmla="*/ 4 w 444"/>
                      <a:gd name="T33" fmla="*/ 3 h 566"/>
                      <a:gd name="T34" fmla="*/ 5 w 444"/>
                      <a:gd name="T35" fmla="*/ 3 h 566"/>
                      <a:gd name="T36" fmla="*/ 6 w 444"/>
                      <a:gd name="T37" fmla="*/ 2 h 566"/>
                      <a:gd name="T38" fmla="*/ 6 w 444"/>
                      <a:gd name="T39" fmla="*/ 2 h 566"/>
                      <a:gd name="T40" fmla="*/ 6 w 444"/>
                      <a:gd name="T41" fmla="*/ 2 h 566"/>
                      <a:gd name="T42" fmla="*/ 8 w 444"/>
                      <a:gd name="T43" fmla="*/ 1 h 566"/>
                      <a:gd name="T44" fmla="*/ 9 w 444"/>
                      <a:gd name="T45" fmla="*/ 1 h 566"/>
                      <a:gd name="T46" fmla="*/ 10 w 444"/>
                      <a:gd name="T47" fmla="*/ 1 h 566"/>
                      <a:gd name="T48" fmla="*/ 11 w 444"/>
                      <a:gd name="T49" fmla="*/ 0 h 566"/>
                      <a:gd name="T50" fmla="*/ 13 w 444"/>
                      <a:gd name="T51" fmla="*/ 0 h 566"/>
                      <a:gd name="T52" fmla="*/ 13 w 444"/>
                      <a:gd name="T53" fmla="*/ 1 h 566"/>
                      <a:gd name="T54" fmla="*/ 15 w 444"/>
                      <a:gd name="T55" fmla="*/ 1 h 566"/>
                      <a:gd name="T56" fmla="*/ 15 w 444"/>
                      <a:gd name="T57" fmla="*/ 1 h 566"/>
                      <a:gd name="T58" fmla="*/ 16 w 444"/>
                      <a:gd name="T59" fmla="*/ 1 h 566"/>
                      <a:gd name="T60" fmla="*/ 16 w 444"/>
                      <a:gd name="T61" fmla="*/ 1 h 566"/>
                      <a:gd name="T62" fmla="*/ 16 w 444"/>
                      <a:gd name="T63" fmla="*/ 2 h 566"/>
                      <a:gd name="T64" fmla="*/ 18 w 444"/>
                      <a:gd name="T65" fmla="*/ 3 h 566"/>
                      <a:gd name="T66" fmla="*/ 18 w 444"/>
                      <a:gd name="T67" fmla="*/ 3 h 56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</a:gdLst>
                    <a:ahLst/>
                    <a:cxnLst>
                      <a:cxn ang="T68">
                        <a:pos x="T0" y="T1"/>
                      </a:cxn>
                      <a:cxn ang="T69">
                        <a:pos x="T2" y="T3"/>
                      </a:cxn>
                      <a:cxn ang="T70">
                        <a:pos x="T4" y="T5"/>
                      </a:cxn>
                      <a:cxn ang="T71">
                        <a:pos x="T6" y="T7"/>
                      </a:cxn>
                      <a:cxn ang="T72">
                        <a:pos x="T8" y="T9"/>
                      </a:cxn>
                      <a:cxn ang="T73">
                        <a:pos x="T10" y="T11"/>
                      </a:cxn>
                      <a:cxn ang="T74">
                        <a:pos x="T12" y="T13"/>
                      </a:cxn>
                      <a:cxn ang="T75">
                        <a:pos x="T14" y="T15"/>
                      </a:cxn>
                      <a:cxn ang="T76">
                        <a:pos x="T16" y="T17"/>
                      </a:cxn>
                      <a:cxn ang="T77">
                        <a:pos x="T18" y="T19"/>
                      </a:cxn>
                      <a:cxn ang="T78">
                        <a:pos x="T20" y="T21"/>
                      </a:cxn>
                      <a:cxn ang="T79">
                        <a:pos x="T22" y="T23"/>
                      </a:cxn>
                      <a:cxn ang="T80">
                        <a:pos x="T24" y="T25"/>
                      </a:cxn>
                      <a:cxn ang="T81">
                        <a:pos x="T26" y="T27"/>
                      </a:cxn>
                      <a:cxn ang="T82">
                        <a:pos x="T28" y="T29"/>
                      </a:cxn>
                      <a:cxn ang="T83">
                        <a:pos x="T30" y="T31"/>
                      </a:cxn>
                      <a:cxn ang="T84">
                        <a:pos x="T32" y="T33"/>
                      </a:cxn>
                      <a:cxn ang="T85">
                        <a:pos x="T34" y="T35"/>
                      </a:cxn>
                      <a:cxn ang="T86">
                        <a:pos x="T36" y="T37"/>
                      </a:cxn>
                      <a:cxn ang="T87">
                        <a:pos x="T38" y="T39"/>
                      </a:cxn>
                      <a:cxn ang="T88">
                        <a:pos x="T40" y="T41"/>
                      </a:cxn>
                      <a:cxn ang="T89">
                        <a:pos x="T42" y="T43"/>
                      </a:cxn>
                      <a:cxn ang="T90">
                        <a:pos x="T44" y="T45"/>
                      </a:cxn>
                      <a:cxn ang="T91">
                        <a:pos x="T46" y="T47"/>
                      </a:cxn>
                      <a:cxn ang="T92">
                        <a:pos x="T48" y="T49"/>
                      </a:cxn>
                      <a:cxn ang="T93">
                        <a:pos x="T50" y="T51"/>
                      </a:cxn>
                      <a:cxn ang="T94">
                        <a:pos x="T52" y="T53"/>
                      </a:cxn>
                      <a:cxn ang="T95">
                        <a:pos x="T54" y="T55"/>
                      </a:cxn>
                      <a:cxn ang="T96">
                        <a:pos x="T56" y="T57"/>
                      </a:cxn>
                      <a:cxn ang="T97">
                        <a:pos x="T58" y="T59"/>
                      </a:cxn>
                      <a:cxn ang="T98">
                        <a:pos x="T60" y="T61"/>
                      </a:cxn>
                      <a:cxn ang="T99">
                        <a:pos x="T62" y="T63"/>
                      </a:cxn>
                      <a:cxn ang="T100">
                        <a:pos x="T64" y="T65"/>
                      </a:cxn>
                      <a:cxn ang="T101">
                        <a:pos x="T66" y="T67"/>
                      </a:cxn>
                    </a:cxnLst>
                    <a:rect l="0" t="0" r="r" b="b"/>
                    <a:pathLst>
                      <a:path w="444" h="566">
                        <a:moveTo>
                          <a:pt x="102" y="566"/>
                        </a:moveTo>
                        <a:lnTo>
                          <a:pt x="2" y="528"/>
                        </a:lnTo>
                        <a:lnTo>
                          <a:pt x="2" y="510"/>
                        </a:lnTo>
                        <a:lnTo>
                          <a:pt x="0" y="464"/>
                        </a:lnTo>
                        <a:lnTo>
                          <a:pt x="2" y="398"/>
                        </a:lnTo>
                        <a:lnTo>
                          <a:pt x="6" y="358"/>
                        </a:lnTo>
                        <a:lnTo>
                          <a:pt x="10" y="318"/>
                        </a:lnTo>
                        <a:lnTo>
                          <a:pt x="18" y="276"/>
                        </a:lnTo>
                        <a:lnTo>
                          <a:pt x="26" y="234"/>
                        </a:lnTo>
                        <a:lnTo>
                          <a:pt x="40" y="192"/>
                        </a:lnTo>
                        <a:lnTo>
                          <a:pt x="56" y="152"/>
                        </a:lnTo>
                        <a:lnTo>
                          <a:pt x="64" y="134"/>
                        </a:lnTo>
                        <a:lnTo>
                          <a:pt x="76" y="116"/>
                        </a:lnTo>
                        <a:lnTo>
                          <a:pt x="86" y="100"/>
                        </a:lnTo>
                        <a:lnTo>
                          <a:pt x="100" y="84"/>
                        </a:lnTo>
                        <a:lnTo>
                          <a:pt x="112" y="70"/>
                        </a:lnTo>
                        <a:lnTo>
                          <a:pt x="128" y="58"/>
                        </a:lnTo>
                        <a:lnTo>
                          <a:pt x="144" y="46"/>
                        </a:lnTo>
                        <a:lnTo>
                          <a:pt x="160" y="36"/>
                        </a:lnTo>
                        <a:lnTo>
                          <a:pt x="196" y="20"/>
                        </a:lnTo>
                        <a:lnTo>
                          <a:pt x="228" y="10"/>
                        </a:lnTo>
                        <a:lnTo>
                          <a:pt x="258" y="4"/>
                        </a:lnTo>
                        <a:lnTo>
                          <a:pt x="286" y="0"/>
                        </a:lnTo>
                        <a:lnTo>
                          <a:pt x="312" y="0"/>
                        </a:lnTo>
                        <a:lnTo>
                          <a:pt x="334" y="4"/>
                        </a:lnTo>
                        <a:lnTo>
                          <a:pt x="356" y="8"/>
                        </a:lnTo>
                        <a:lnTo>
                          <a:pt x="374" y="14"/>
                        </a:lnTo>
                        <a:lnTo>
                          <a:pt x="390" y="22"/>
                        </a:lnTo>
                        <a:lnTo>
                          <a:pt x="404" y="30"/>
                        </a:lnTo>
                        <a:lnTo>
                          <a:pt x="426" y="46"/>
                        </a:lnTo>
                        <a:lnTo>
                          <a:pt x="440" y="58"/>
                        </a:lnTo>
                        <a:lnTo>
                          <a:pt x="444" y="64"/>
                        </a:lnTo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7" name="Freeform 51"/>
                  <p:cNvSpPr>
                    <a:spLocks/>
                  </p:cNvSpPr>
                  <p:nvPr/>
                </p:nvSpPr>
                <p:spPr bwMode="auto">
                  <a:xfrm>
                    <a:off x="2506" y="1023"/>
                    <a:ext cx="254" cy="529"/>
                  </a:xfrm>
                  <a:custGeom>
                    <a:avLst/>
                    <a:gdLst>
                      <a:gd name="T0" fmla="*/ 130 w 402"/>
                      <a:gd name="T1" fmla="*/ 846 h 846"/>
                      <a:gd name="T2" fmla="*/ 268 w 402"/>
                      <a:gd name="T3" fmla="*/ 812 h 846"/>
                      <a:gd name="T4" fmla="*/ 310 w 402"/>
                      <a:gd name="T5" fmla="*/ 474 h 846"/>
                      <a:gd name="T6" fmla="*/ 376 w 402"/>
                      <a:gd name="T7" fmla="*/ 458 h 846"/>
                      <a:gd name="T8" fmla="*/ 376 w 402"/>
                      <a:gd name="T9" fmla="*/ 458 h 846"/>
                      <a:gd name="T10" fmla="*/ 382 w 402"/>
                      <a:gd name="T11" fmla="*/ 434 h 846"/>
                      <a:gd name="T12" fmla="*/ 392 w 402"/>
                      <a:gd name="T13" fmla="*/ 374 h 846"/>
                      <a:gd name="T14" fmla="*/ 396 w 402"/>
                      <a:gd name="T15" fmla="*/ 334 h 846"/>
                      <a:gd name="T16" fmla="*/ 400 w 402"/>
                      <a:gd name="T17" fmla="*/ 290 h 846"/>
                      <a:gd name="T18" fmla="*/ 402 w 402"/>
                      <a:gd name="T19" fmla="*/ 244 h 846"/>
                      <a:gd name="T20" fmla="*/ 402 w 402"/>
                      <a:gd name="T21" fmla="*/ 196 h 846"/>
                      <a:gd name="T22" fmla="*/ 398 w 402"/>
                      <a:gd name="T23" fmla="*/ 150 h 846"/>
                      <a:gd name="T24" fmla="*/ 394 w 402"/>
                      <a:gd name="T25" fmla="*/ 128 h 846"/>
                      <a:gd name="T26" fmla="*/ 390 w 402"/>
                      <a:gd name="T27" fmla="*/ 108 h 846"/>
                      <a:gd name="T28" fmla="*/ 384 w 402"/>
                      <a:gd name="T29" fmla="*/ 88 h 846"/>
                      <a:gd name="T30" fmla="*/ 376 w 402"/>
                      <a:gd name="T31" fmla="*/ 70 h 846"/>
                      <a:gd name="T32" fmla="*/ 368 w 402"/>
                      <a:gd name="T33" fmla="*/ 52 h 846"/>
                      <a:gd name="T34" fmla="*/ 356 w 402"/>
                      <a:gd name="T35" fmla="*/ 38 h 846"/>
                      <a:gd name="T36" fmla="*/ 344 w 402"/>
                      <a:gd name="T37" fmla="*/ 26 h 846"/>
                      <a:gd name="T38" fmla="*/ 330 w 402"/>
                      <a:gd name="T39" fmla="*/ 14 h 846"/>
                      <a:gd name="T40" fmla="*/ 314 w 402"/>
                      <a:gd name="T41" fmla="*/ 6 h 846"/>
                      <a:gd name="T42" fmla="*/ 296 w 402"/>
                      <a:gd name="T43" fmla="*/ 2 h 846"/>
                      <a:gd name="T44" fmla="*/ 276 w 402"/>
                      <a:gd name="T45" fmla="*/ 0 h 846"/>
                      <a:gd name="T46" fmla="*/ 254 w 402"/>
                      <a:gd name="T47" fmla="*/ 0 h 846"/>
                      <a:gd name="T48" fmla="*/ 230 w 402"/>
                      <a:gd name="T49" fmla="*/ 4 h 846"/>
                      <a:gd name="T50" fmla="*/ 204 w 402"/>
                      <a:gd name="T51" fmla="*/ 12 h 846"/>
                      <a:gd name="T52" fmla="*/ 204 w 402"/>
                      <a:gd name="T53" fmla="*/ 12 h 846"/>
                      <a:gd name="T54" fmla="*/ 180 w 402"/>
                      <a:gd name="T55" fmla="*/ 22 h 846"/>
                      <a:gd name="T56" fmla="*/ 156 w 402"/>
                      <a:gd name="T57" fmla="*/ 34 h 846"/>
                      <a:gd name="T58" fmla="*/ 136 w 402"/>
                      <a:gd name="T59" fmla="*/ 46 h 846"/>
                      <a:gd name="T60" fmla="*/ 118 w 402"/>
                      <a:gd name="T61" fmla="*/ 62 h 846"/>
                      <a:gd name="T62" fmla="*/ 100 w 402"/>
                      <a:gd name="T63" fmla="*/ 78 h 846"/>
                      <a:gd name="T64" fmla="*/ 84 w 402"/>
                      <a:gd name="T65" fmla="*/ 96 h 846"/>
                      <a:gd name="T66" fmla="*/ 72 w 402"/>
                      <a:gd name="T67" fmla="*/ 114 h 846"/>
                      <a:gd name="T68" fmla="*/ 58 w 402"/>
                      <a:gd name="T69" fmla="*/ 134 h 846"/>
                      <a:gd name="T70" fmla="*/ 48 w 402"/>
                      <a:gd name="T71" fmla="*/ 154 h 846"/>
                      <a:gd name="T72" fmla="*/ 38 w 402"/>
                      <a:gd name="T73" fmla="*/ 176 h 846"/>
                      <a:gd name="T74" fmla="*/ 30 w 402"/>
                      <a:gd name="T75" fmla="*/ 198 h 846"/>
                      <a:gd name="T76" fmla="*/ 24 w 402"/>
                      <a:gd name="T77" fmla="*/ 220 h 846"/>
                      <a:gd name="T78" fmla="*/ 12 w 402"/>
                      <a:gd name="T79" fmla="*/ 264 h 846"/>
                      <a:gd name="T80" fmla="*/ 6 w 402"/>
                      <a:gd name="T81" fmla="*/ 310 h 846"/>
                      <a:gd name="T82" fmla="*/ 2 w 402"/>
                      <a:gd name="T83" fmla="*/ 354 h 846"/>
                      <a:gd name="T84" fmla="*/ 0 w 402"/>
                      <a:gd name="T85" fmla="*/ 396 h 846"/>
                      <a:gd name="T86" fmla="*/ 0 w 402"/>
                      <a:gd name="T87" fmla="*/ 434 h 846"/>
                      <a:gd name="T88" fmla="*/ 2 w 402"/>
                      <a:gd name="T89" fmla="*/ 468 h 846"/>
                      <a:gd name="T90" fmla="*/ 8 w 402"/>
                      <a:gd name="T91" fmla="*/ 518 h 846"/>
                      <a:gd name="T92" fmla="*/ 10 w 402"/>
                      <a:gd name="T93" fmla="*/ 536 h 846"/>
                      <a:gd name="T94" fmla="*/ 86 w 402"/>
                      <a:gd name="T95" fmla="*/ 522 h 846"/>
                      <a:gd name="T96" fmla="*/ 130 w 402"/>
                      <a:gd name="T97" fmla="*/ 84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402" h="846">
                        <a:moveTo>
                          <a:pt x="130" y="846"/>
                        </a:moveTo>
                        <a:lnTo>
                          <a:pt x="268" y="812"/>
                        </a:lnTo>
                        <a:lnTo>
                          <a:pt x="310" y="474"/>
                        </a:lnTo>
                        <a:lnTo>
                          <a:pt x="376" y="458"/>
                        </a:lnTo>
                        <a:lnTo>
                          <a:pt x="382" y="434"/>
                        </a:lnTo>
                        <a:lnTo>
                          <a:pt x="392" y="374"/>
                        </a:lnTo>
                        <a:lnTo>
                          <a:pt x="396" y="334"/>
                        </a:lnTo>
                        <a:lnTo>
                          <a:pt x="400" y="290"/>
                        </a:lnTo>
                        <a:lnTo>
                          <a:pt x="402" y="244"/>
                        </a:lnTo>
                        <a:lnTo>
                          <a:pt x="402" y="196"/>
                        </a:lnTo>
                        <a:lnTo>
                          <a:pt x="398" y="150"/>
                        </a:lnTo>
                        <a:lnTo>
                          <a:pt x="394" y="128"/>
                        </a:lnTo>
                        <a:lnTo>
                          <a:pt x="390" y="108"/>
                        </a:lnTo>
                        <a:lnTo>
                          <a:pt x="384" y="88"/>
                        </a:lnTo>
                        <a:lnTo>
                          <a:pt x="376" y="70"/>
                        </a:lnTo>
                        <a:lnTo>
                          <a:pt x="368" y="52"/>
                        </a:lnTo>
                        <a:lnTo>
                          <a:pt x="356" y="38"/>
                        </a:lnTo>
                        <a:lnTo>
                          <a:pt x="344" y="26"/>
                        </a:lnTo>
                        <a:lnTo>
                          <a:pt x="330" y="14"/>
                        </a:lnTo>
                        <a:lnTo>
                          <a:pt x="314" y="6"/>
                        </a:lnTo>
                        <a:lnTo>
                          <a:pt x="296" y="2"/>
                        </a:lnTo>
                        <a:lnTo>
                          <a:pt x="276" y="0"/>
                        </a:lnTo>
                        <a:lnTo>
                          <a:pt x="254" y="0"/>
                        </a:lnTo>
                        <a:lnTo>
                          <a:pt x="230" y="4"/>
                        </a:lnTo>
                        <a:lnTo>
                          <a:pt x="204" y="12"/>
                        </a:lnTo>
                        <a:lnTo>
                          <a:pt x="180" y="22"/>
                        </a:lnTo>
                        <a:lnTo>
                          <a:pt x="156" y="34"/>
                        </a:lnTo>
                        <a:lnTo>
                          <a:pt x="136" y="46"/>
                        </a:lnTo>
                        <a:lnTo>
                          <a:pt x="118" y="62"/>
                        </a:lnTo>
                        <a:lnTo>
                          <a:pt x="100" y="78"/>
                        </a:lnTo>
                        <a:lnTo>
                          <a:pt x="84" y="96"/>
                        </a:lnTo>
                        <a:lnTo>
                          <a:pt x="72" y="114"/>
                        </a:lnTo>
                        <a:lnTo>
                          <a:pt x="58" y="134"/>
                        </a:lnTo>
                        <a:lnTo>
                          <a:pt x="48" y="154"/>
                        </a:lnTo>
                        <a:lnTo>
                          <a:pt x="38" y="176"/>
                        </a:lnTo>
                        <a:lnTo>
                          <a:pt x="30" y="198"/>
                        </a:lnTo>
                        <a:lnTo>
                          <a:pt x="24" y="220"/>
                        </a:lnTo>
                        <a:lnTo>
                          <a:pt x="12" y="264"/>
                        </a:lnTo>
                        <a:lnTo>
                          <a:pt x="6" y="310"/>
                        </a:lnTo>
                        <a:lnTo>
                          <a:pt x="2" y="354"/>
                        </a:lnTo>
                        <a:lnTo>
                          <a:pt x="0" y="396"/>
                        </a:lnTo>
                        <a:lnTo>
                          <a:pt x="0" y="434"/>
                        </a:lnTo>
                        <a:lnTo>
                          <a:pt x="2" y="468"/>
                        </a:lnTo>
                        <a:lnTo>
                          <a:pt x="8" y="518"/>
                        </a:lnTo>
                        <a:lnTo>
                          <a:pt x="10" y="536"/>
                        </a:lnTo>
                        <a:lnTo>
                          <a:pt x="86" y="522"/>
                        </a:lnTo>
                        <a:lnTo>
                          <a:pt x="130" y="846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  <a:defRPr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8" name="Freeform 52"/>
                  <p:cNvSpPr>
                    <a:spLocks/>
                  </p:cNvSpPr>
                  <p:nvPr/>
                </p:nvSpPr>
                <p:spPr bwMode="auto">
                  <a:xfrm>
                    <a:off x="2520" y="1350"/>
                    <a:ext cx="68" cy="202"/>
                  </a:xfrm>
                  <a:custGeom>
                    <a:avLst/>
                    <a:gdLst>
                      <a:gd name="T0" fmla="*/ 4 w 108"/>
                      <a:gd name="T1" fmla="*/ 12 h 324"/>
                      <a:gd name="T2" fmla="*/ 1 w 108"/>
                      <a:gd name="T3" fmla="*/ 10 h 324"/>
                      <a:gd name="T4" fmla="*/ 0 w 108"/>
                      <a:gd name="T5" fmla="*/ 1 h 324"/>
                      <a:gd name="T6" fmla="*/ 3 w 108"/>
                      <a:gd name="T7" fmla="*/ 0 h 324"/>
                      <a:gd name="T8" fmla="*/ 4 w 108"/>
                      <a:gd name="T9" fmla="*/ 12 h 3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8" h="324">
                        <a:moveTo>
                          <a:pt x="108" y="324"/>
                        </a:moveTo>
                        <a:lnTo>
                          <a:pt x="14" y="278"/>
                        </a:lnTo>
                        <a:lnTo>
                          <a:pt x="0" y="12"/>
                        </a:lnTo>
                        <a:lnTo>
                          <a:pt x="66" y="0"/>
                        </a:lnTo>
                        <a:lnTo>
                          <a:pt x="108" y="324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9" name="Line 5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545" y="1213"/>
                    <a:ext cx="15" cy="135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60" name="Line 5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03" y="1183"/>
                    <a:ext cx="23" cy="133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61" name="Oval 55"/>
                  <p:cNvSpPr>
                    <a:spLocks noChangeArrowheads="1"/>
                  </p:cNvSpPr>
                  <p:nvPr/>
                </p:nvSpPr>
                <p:spPr bwMode="auto">
                  <a:xfrm>
                    <a:off x="2538" y="864"/>
                    <a:ext cx="168" cy="168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 eaLnBrk="0" hangingPunct="0">
                      <a:spcBef>
                        <a:spcPct val="70000"/>
                      </a:spcBef>
                      <a:buClr>
                        <a:schemeClr val="accent1"/>
                      </a:buClr>
                      <a:buFont typeface="Wingdings" pitchFamily="2" charset="2"/>
                      <a:buBlip>
                        <a:blip r:embed="rId3"/>
                      </a:buBlip>
                      <a:defRPr sz="2200">
                        <a:solidFill>
                          <a:schemeClr val="accent1"/>
                        </a:solidFill>
                        <a:latin typeface="Arial" charset="0"/>
                      </a:defRPr>
                    </a:lvl1pPr>
                    <a:lvl2pPr marL="742950" indent="-28575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Char char="-"/>
                      <a:defRPr sz="16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Char char="-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de-DE" altLang="de-DE" sz="180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</p:grpSp>
            <p:grpSp>
              <p:nvGrpSpPr>
                <p:cNvPr id="47" name="Group 48"/>
                <p:cNvGrpSpPr>
                  <a:grpSpLocks/>
                </p:cNvGrpSpPr>
                <p:nvPr/>
              </p:nvGrpSpPr>
              <p:grpSpPr bwMode="auto">
                <a:xfrm>
                  <a:off x="1539111" y="5354014"/>
                  <a:ext cx="358851" cy="568002"/>
                  <a:chOff x="2454" y="864"/>
                  <a:chExt cx="306" cy="688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48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06" y="1102"/>
                    <a:ext cx="24" cy="135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9" name="Freeform 50"/>
                  <p:cNvSpPr>
                    <a:spLocks/>
                  </p:cNvSpPr>
                  <p:nvPr/>
                </p:nvSpPr>
                <p:spPr bwMode="auto">
                  <a:xfrm>
                    <a:off x="2454" y="1004"/>
                    <a:ext cx="280" cy="354"/>
                  </a:xfrm>
                  <a:custGeom>
                    <a:avLst/>
                    <a:gdLst>
                      <a:gd name="T0" fmla="*/ 4 w 444"/>
                      <a:gd name="T1" fmla="*/ 21 h 566"/>
                      <a:gd name="T2" fmla="*/ 1 w 444"/>
                      <a:gd name="T3" fmla="*/ 20 h 566"/>
                      <a:gd name="T4" fmla="*/ 1 w 444"/>
                      <a:gd name="T5" fmla="*/ 20 h 566"/>
                      <a:gd name="T6" fmla="*/ 1 w 444"/>
                      <a:gd name="T7" fmla="*/ 19 h 566"/>
                      <a:gd name="T8" fmla="*/ 0 w 444"/>
                      <a:gd name="T9" fmla="*/ 18 h 566"/>
                      <a:gd name="T10" fmla="*/ 1 w 444"/>
                      <a:gd name="T11" fmla="*/ 15 h 566"/>
                      <a:gd name="T12" fmla="*/ 1 w 444"/>
                      <a:gd name="T13" fmla="*/ 13 h 566"/>
                      <a:gd name="T14" fmla="*/ 1 w 444"/>
                      <a:gd name="T15" fmla="*/ 12 h 566"/>
                      <a:gd name="T16" fmla="*/ 1 w 444"/>
                      <a:gd name="T17" fmla="*/ 11 h 566"/>
                      <a:gd name="T18" fmla="*/ 1 w 444"/>
                      <a:gd name="T19" fmla="*/ 9 h 566"/>
                      <a:gd name="T20" fmla="*/ 2 w 444"/>
                      <a:gd name="T21" fmla="*/ 7 h 566"/>
                      <a:gd name="T22" fmla="*/ 3 w 444"/>
                      <a:gd name="T23" fmla="*/ 6 h 566"/>
                      <a:gd name="T24" fmla="*/ 3 w 444"/>
                      <a:gd name="T25" fmla="*/ 5 h 566"/>
                      <a:gd name="T26" fmla="*/ 3 w 444"/>
                      <a:gd name="T27" fmla="*/ 4 h 566"/>
                      <a:gd name="T28" fmla="*/ 3 w 444"/>
                      <a:gd name="T29" fmla="*/ 4 h 566"/>
                      <a:gd name="T30" fmla="*/ 4 w 444"/>
                      <a:gd name="T31" fmla="*/ 3 h 566"/>
                      <a:gd name="T32" fmla="*/ 4 w 444"/>
                      <a:gd name="T33" fmla="*/ 3 h 566"/>
                      <a:gd name="T34" fmla="*/ 5 w 444"/>
                      <a:gd name="T35" fmla="*/ 3 h 566"/>
                      <a:gd name="T36" fmla="*/ 6 w 444"/>
                      <a:gd name="T37" fmla="*/ 2 h 566"/>
                      <a:gd name="T38" fmla="*/ 6 w 444"/>
                      <a:gd name="T39" fmla="*/ 2 h 566"/>
                      <a:gd name="T40" fmla="*/ 6 w 444"/>
                      <a:gd name="T41" fmla="*/ 2 h 566"/>
                      <a:gd name="T42" fmla="*/ 8 w 444"/>
                      <a:gd name="T43" fmla="*/ 1 h 566"/>
                      <a:gd name="T44" fmla="*/ 9 w 444"/>
                      <a:gd name="T45" fmla="*/ 1 h 566"/>
                      <a:gd name="T46" fmla="*/ 10 w 444"/>
                      <a:gd name="T47" fmla="*/ 1 h 566"/>
                      <a:gd name="T48" fmla="*/ 11 w 444"/>
                      <a:gd name="T49" fmla="*/ 0 h 566"/>
                      <a:gd name="T50" fmla="*/ 13 w 444"/>
                      <a:gd name="T51" fmla="*/ 0 h 566"/>
                      <a:gd name="T52" fmla="*/ 13 w 444"/>
                      <a:gd name="T53" fmla="*/ 1 h 566"/>
                      <a:gd name="T54" fmla="*/ 15 w 444"/>
                      <a:gd name="T55" fmla="*/ 1 h 566"/>
                      <a:gd name="T56" fmla="*/ 15 w 444"/>
                      <a:gd name="T57" fmla="*/ 1 h 566"/>
                      <a:gd name="T58" fmla="*/ 16 w 444"/>
                      <a:gd name="T59" fmla="*/ 1 h 566"/>
                      <a:gd name="T60" fmla="*/ 16 w 444"/>
                      <a:gd name="T61" fmla="*/ 1 h 566"/>
                      <a:gd name="T62" fmla="*/ 16 w 444"/>
                      <a:gd name="T63" fmla="*/ 2 h 566"/>
                      <a:gd name="T64" fmla="*/ 18 w 444"/>
                      <a:gd name="T65" fmla="*/ 3 h 566"/>
                      <a:gd name="T66" fmla="*/ 18 w 444"/>
                      <a:gd name="T67" fmla="*/ 3 h 56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</a:gdLst>
                    <a:ahLst/>
                    <a:cxnLst>
                      <a:cxn ang="T68">
                        <a:pos x="T0" y="T1"/>
                      </a:cxn>
                      <a:cxn ang="T69">
                        <a:pos x="T2" y="T3"/>
                      </a:cxn>
                      <a:cxn ang="T70">
                        <a:pos x="T4" y="T5"/>
                      </a:cxn>
                      <a:cxn ang="T71">
                        <a:pos x="T6" y="T7"/>
                      </a:cxn>
                      <a:cxn ang="T72">
                        <a:pos x="T8" y="T9"/>
                      </a:cxn>
                      <a:cxn ang="T73">
                        <a:pos x="T10" y="T11"/>
                      </a:cxn>
                      <a:cxn ang="T74">
                        <a:pos x="T12" y="T13"/>
                      </a:cxn>
                      <a:cxn ang="T75">
                        <a:pos x="T14" y="T15"/>
                      </a:cxn>
                      <a:cxn ang="T76">
                        <a:pos x="T16" y="T17"/>
                      </a:cxn>
                      <a:cxn ang="T77">
                        <a:pos x="T18" y="T19"/>
                      </a:cxn>
                      <a:cxn ang="T78">
                        <a:pos x="T20" y="T21"/>
                      </a:cxn>
                      <a:cxn ang="T79">
                        <a:pos x="T22" y="T23"/>
                      </a:cxn>
                      <a:cxn ang="T80">
                        <a:pos x="T24" y="T25"/>
                      </a:cxn>
                      <a:cxn ang="T81">
                        <a:pos x="T26" y="T27"/>
                      </a:cxn>
                      <a:cxn ang="T82">
                        <a:pos x="T28" y="T29"/>
                      </a:cxn>
                      <a:cxn ang="T83">
                        <a:pos x="T30" y="T31"/>
                      </a:cxn>
                      <a:cxn ang="T84">
                        <a:pos x="T32" y="T33"/>
                      </a:cxn>
                      <a:cxn ang="T85">
                        <a:pos x="T34" y="T35"/>
                      </a:cxn>
                      <a:cxn ang="T86">
                        <a:pos x="T36" y="T37"/>
                      </a:cxn>
                      <a:cxn ang="T87">
                        <a:pos x="T38" y="T39"/>
                      </a:cxn>
                      <a:cxn ang="T88">
                        <a:pos x="T40" y="T41"/>
                      </a:cxn>
                      <a:cxn ang="T89">
                        <a:pos x="T42" y="T43"/>
                      </a:cxn>
                      <a:cxn ang="T90">
                        <a:pos x="T44" y="T45"/>
                      </a:cxn>
                      <a:cxn ang="T91">
                        <a:pos x="T46" y="T47"/>
                      </a:cxn>
                      <a:cxn ang="T92">
                        <a:pos x="T48" y="T49"/>
                      </a:cxn>
                      <a:cxn ang="T93">
                        <a:pos x="T50" y="T51"/>
                      </a:cxn>
                      <a:cxn ang="T94">
                        <a:pos x="T52" y="T53"/>
                      </a:cxn>
                      <a:cxn ang="T95">
                        <a:pos x="T54" y="T55"/>
                      </a:cxn>
                      <a:cxn ang="T96">
                        <a:pos x="T56" y="T57"/>
                      </a:cxn>
                      <a:cxn ang="T97">
                        <a:pos x="T58" y="T59"/>
                      </a:cxn>
                      <a:cxn ang="T98">
                        <a:pos x="T60" y="T61"/>
                      </a:cxn>
                      <a:cxn ang="T99">
                        <a:pos x="T62" y="T63"/>
                      </a:cxn>
                      <a:cxn ang="T100">
                        <a:pos x="T64" y="T65"/>
                      </a:cxn>
                      <a:cxn ang="T101">
                        <a:pos x="T66" y="T67"/>
                      </a:cxn>
                    </a:cxnLst>
                    <a:rect l="0" t="0" r="r" b="b"/>
                    <a:pathLst>
                      <a:path w="444" h="566">
                        <a:moveTo>
                          <a:pt x="102" y="566"/>
                        </a:moveTo>
                        <a:lnTo>
                          <a:pt x="2" y="528"/>
                        </a:lnTo>
                        <a:lnTo>
                          <a:pt x="2" y="510"/>
                        </a:lnTo>
                        <a:lnTo>
                          <a:pt x="0" y="464"/>
                        </a:lnTo>
                        <a:lnTo>
                          <a:pt x="2" y="398"/>
                        </a:lnTo>
                        <a:lnTo>
                          <a:pt x="6" y="358"/>
                        </a:lnTo>
                        <a:lnTo>
                          <a:pt x="10" y="318"/>
                        </a:lnTo>
                        <a:lnTo>
                          <a:pt x="18" y="276"/>
                        </a:lnTo>
                        <a:lnTo>
                          <a:pt x="26" y="234"/>
                        </a:lnTo>
                        <a:lnTo>
                          <a:pt x="40" y="192"/>
                        </a:lnTo>
                        <a:lnTo>
                          <a:pt x="56" y="152"/>
                        </a:lnTo>
                        <a:lnTo>
                          <a:pt x="64" y="134"/>
                        </a:lnTo>
                        <a:lnTo>
                          <a:pt x="76" y="116"/>
                        </a:lnTo>
                        <a:lnTo>
                          <a:pt x="86" y="100"/>
                        </a:lnTo>
                        <a:lnTo>
                          <a:pt x="100" y="84"/>
                        </a:lnTo>
                        <a:lnTo>
                          <a:pt x="112" y="70"/>
                        </a:lnTo>
                        <a:lnTo>
                          <a:pt x="128" y="58"/>
                        </a:lnTo>
                        <a:lnTo>
                          <a:pt x="144" y="46"/>
                        </a:lnTo>
                        <a:lnTo>
                          <a:pt x="160" y="36"/>
                        </a:lnTo>
                        <a:lnTo>
                          <a:pt x="196" y="20"/>
                        </a:lnTo>
                        <a:lnTo>
                          <a:pt x="228" y="10"/>
                        </a:lnTo>
                        <a:lnTo>
                          <a:pt x="258" y="4"/>
                        </a:lnTo>
                        <a:lnTo>
                          <a:pt x="286" y="0"/>
                        </a:lnTo>
                        <a:lnTo>
                          <a:pt x="312" y="0"/>
                        </a:lnTo>
                        <a:lnTo>
                          <a:pt x="334" y="4"/>
                        </a:lnTo>
                        <a:lnTo>
                          <a:pt x="356" y="8"/>
                        </a:lnTo>
                        <a:lnTo>
                          <a:pt x="374" y="14"/>
                        </a:lnTo>
                        <a:lnTo>
                          <a:pt x="390" y="22"/>
                        </a:lnTo>
                        <a:lnTo>
                          <a:pt x="404" y="30"/>
                        </a:lnTo>
                        <a:lnTo>
                          <a:pt x="426" y="46"/>
                        </a:lnTo>
                        <a:lnTo>
                          <a:pt x="440" y="58"/>
                        </a:lnTo>
                        <a:lnTo>
                          <a:pt x="444" y="64"/>
                        </a:lnTo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0" name="Freeform 51"/>
                  <p:cNvSpPr>
                    <a:spLocks/>
                  </p:cNvSpPr>
                  <p:nvPr/>
                </p:nvSpPr>
                <p:spPr bwMode="auto">
                  <a:xfrm>
                    <a:off x="2506" y="1023"/>
                    <a:ext cx="254" cy="529"/>
                  </a:xfrm>
                  <a:custGeom>
                    <a:avLst/>
                    <a:gdLst>
                      <a:gd name="T0" fmla="*/ 130 w 402"/>
                      <a:gd name="T1" fmla="*/ 846 h 846"/>
                      <a:gd name="T2" fmla="*/ 268 w 402"/>
                      <a:gd name="T3" fmla="*/ 812 h 846"/>
                      <a:gd name="T4" fmla="*/ 310 w 402"/>
                      <a:gd name="T5" fmla="*/ 474 h 846"/>
                      <a:gd name="T6" fmla="*/ 376 w 402"/>
                      <a:gd name="T7" fmla="*/ 458 h 846"/>
                      <a:gd name="T8" fmla="*/ 376 w 402"/>
                      <a:gd name="T9" fmla="*/ 458 h 846"/>
                      <a:gd name="T10" fmla="*/ 382 w 402"/>
                      <a:gd name="T11" fmla="*/ 434 h 846"/>
                      <a:gd name="T12" fmla="*/ 392 w 402"/>
                      <a:gd name="T13" fmla="*/ 374 h 846"/>
                      <a:gd name="T14" fmla="*/ 396 w 402"/>
                      <a:gd name="T15" fmla="*/ 334 h 846"/>
                      <a:gd name="T16" fmla="*/ 400 w 402"/>
                      <a:gd name="T17" fmla="*/ 290 h 846"/>
                      <a:gd name="T18" fmla="*/ 402 w 402"/>
                      <a:gd name="T19" fmla="*/ 244 h 846"/>
                      <a:gd name="T20" fmla="*/ 402 w 402"/>
                      <a:gd name="T21" fmla="*/ 196 h 846"/>
                      <a:gd name="T22" fmla="*/ 398 w 402"/>
                      <a:gd name="T23" fmla="*/ 150 h 846"/>
                      <a:gd name="T24" fmla="*/ 394 w 402"/>
                      <a:gd name="T25" fmla="*/ 128 h 846"/>
                      <a:gd name="T26" fmla="*/ 390 w 402"/>
                      <a:gd name="T27" fmla="*/ 108 h 846"/>
                      <a:gd name="T28" fmla="*/ 384 w 402"/>
                      <a:gd name="T29" fmla="*/ 88 h 846"/>
                      <a:gd name="T30" fmla="*/ 376 w 402"/>
                      <a:gd name="T31" fmla="*/ 70 h 846"/>
                      <a:gd name="T32" fmla="*/ 368 w 402"/>
                      <a:gd name="T33" fmla="*/ 52 h 846"/>
                      <a:gd name="T34" fmla="*/ 356 w 402"/>
                      <a:gd name="T35" fmla="*/ 38 h 846"/>
                      <a:gd name="T36" fmla="*/ 344 w 402"/>
                      <a:gd name="T37" fmla="*/ 26 h 846"/>
                      <a:gd name="T38" fmla="*/ 330 w 402"/>
                      <a:gd name="T39" fmla="*/ 14 h 846"/>
                      <a:gd name="T40" fmla="*/ 314 w 402"/>
                      <a:gd name="T41" fmla="*/ 6 h 846"/>
                      <a:gd name="T42" fmla="*/ 296 w 402"/>
                      <a:gd name="T43" fmla="*/ 2 h 846"/>
                      <a:gd name="T44" fmla="*/ 276 w 402"/>
                      <a:gd name="T45" fmla="*/ 0 h 846"/>
                      <a:gd name="T46" fmla="*/ 254 w 402"/>
                      <a:gd name="T47" fmla="*/ 0 h 846"/>
                      <a:gd name="T48" fmla="*/ 230 w 402"/>
                      <a:gd name="T49" fmla="*/ 4 h 846"/>
                      <a:gd name="T50" fmla="*/ 204 w 402"/>
                      <a:gd name="T51" fmla="*/ 12 h 846"/>
                      <a:gd name="T52" fmla="*/ 204 w 402"/>
                      <a:gd name="T53" fmla="*/ 12 h 846"/>
                      <a:gd name="T54" fmla="*/ 180 w 402"/>
                      <a:gd name="T55" fmla="*/ 22 h 846"/>
                      <a:gd name="T56" fmla="*/ 156 w 402"/>
                      <a:gd name="T57" fmla="*/ 34 h 846"/>
                      <a:gd name="T58" fmla="*/ 136 w 402"/>
                      <a:gd name="T59" fmla="*/ 46 h 846"/>
                      <a:gd name="T60" fmla="*/ 118 w 402"/>
                      <a:gd name="T61" fmla="*/ 62 h 846"/>
                      <a:gd name="T62" fmla="*/ 100 w 402"/>
                      <a:gd name="T63" fmla="*/ 78 h 846"/>
                      <a:gd name="T64" fmla="*/ 84 w 402"/>
                      <a:gd name="T65" fmla="*/ 96 h 846"/>
                      <a:gd name="T66" fmla="*/ 72 w 402"/>
                      <a:gd name="T67" fmla="*/ 114 h 846"/>
                      <a:gd name="T68" fmla="*/ 58 w 402"/>
                      <a:gd name="T69" fmla="*/ 134 h 846"/>
                      <a:gd name="T70" fmla="*/ 48 w 402"/>
                      <a:gd name="T71" fmla="*/ 154 h 846"/>
                      <a:gd name="T72" fmla="*/ 38 w 402"/>
                      <a:gd name="T73" fmla="*/ 176 h 846"/>
                      <a:gd name="T74" fmla="*/ 30 w 402"/>
                      <a:gd name="T75" fmla="*/ 198 h 846"/>
                      <a:gd name="T76" fmla="*/ 24 w 402"/>
                      <a:gd name="T77" fmla="*/ 220 h 846"/>
                      <a:gd name="T78" fmla="*/ 12 w 402"/>
                      <a:gd name="T79" fmla="*/ 264 h 846"/>
                      <a:gd name="T80" fmla="*/ 6 w 402"/>
                      <a:gd name="T81" fmla="*/ 310 h 846"/>
                      <a:gd name="T82" fmla="*/ 2 w 402"/>
                      <a:gd name="T83" fmla="*/ 354 h 846"/>
                      <a:gd name="T84" fmla="*/ 0 w 402"/>
                      <a:gd name="T85" fmla="*/ 396 h 846"/>
                      <a:gd name="T86" fmla="*/ 0 w 402"/>
                      <a:gd name="T87" fmla="*/ 434 h 846"/>
                      <a:gd name="T88" fmla="*/ 2 w 402"/>
                      <a:gd name="T89" fmla="*/ 468 h 846"/>
                      <a:gd name="T90" fmla="*/ 8 w 402"/>
                      <a:gd name="T91" fmla="*/ 518 h 846"/>
                      <a:gd name="T92" fmla="*/ 10 w 402"/>
                      <a:gd name="T93" fmla="*/ 536 h 846"/>
                      <a:gd name="T94" fmla="*/ 86 w 402"/>
                      <a:gd name="T95" fmla="*/ 522 h 846"/>
                      <a:gd name="T96" fmla="*/ 130 w 402"/>
                      <a:gd name="T97" fmla="*/ 84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402" h="846">
                        <a:moveTo>
                          <a:pt x="130" y="846"/>
                        </a:moveTo>
                        <a:lnTo>
                          <a:pt x="268" y="812"/>
                        </a:lnTo>
                        <a:lnTo>
                          <a:pt x="310" y="474"/>
                        </a:lnTo>
                        <a:lnTo>
                          <a:pt x="376" y="458"/>
                        </a:lnTo>
                        <a:lnTo>
                          <a:pt x="382" y="434"/>
                        </a:lnTo>
                        <a:lnTo>
                          <a:pt x="392" y="374"/>
                        </a:lnTo>
                        <a:lnTo>
                          <a:pt x="396" y="334"/>
                        </a:lnTo>
                        <a:lnTo>
                          <a:pt x="400" y="290"/>
                        </a:lnTo>
                        <a:lnTo>
                          <a:pt x="402" y="244"/>
                        </a:lnTo>
                        <a:lnTo>
                          <a:pt x="402" y="196"/>
                        </a:lnTo>
                        <a:lnTo>
                          <a:pt x="398" y="150"/>
                        </a:lnTo>
                        <a:lnTo>
                          <a:pt x="394" y="128"/>
                        </a:lnTo>
                        <a:lnTo>
                          <a:pt x="390" y="108"/>
                        </a:lnTo>
                        <a:lnTo>
                          <a:pt x="384" y="88"/>
                        </a:lnTo>
                        <a:lnTo>
                          <a:pt x="376" y="70"/>
                        </a:lnTo>
                        <a:lnTo>
                          <a:pt x="368" y="52"/>
                        </a:lnTo>
                        <a:lnTo>
                          <a:pt x="356" y="38"/>
                        </a:lnTo>
                        <a:lnTo>
                          <a:pt x="344" y="26"/>
                        </a:lnTo>
                        <a:lnTo>
                          <a:pt x="330" y="14"/>
                        </a:lnTo>
                        <a:lnTo>
                          <a:pt x="314" y="6"/>
                        </a:lnTo>
                        <a:lnTo>
                          <a:pt x="296" y="2"/>
                        </a:lnTo>
                        <a:lnTo>
                          <a:pt x="276" y="0"/>
                        </a:lnTo>
                        <a:lnTo>
                          <a:pt x="254" y="0"/>
                        </a:lnTo>
                        <a:lnTo>
                          <a:pt x="230" y="4"/>
                        </a:lnTo>
                        <a:lnTo>
                          <a:pt x="204" y="12"/>
                        </a:lnTo>
                        <a:lnTo>
                          <a:pt x="180" y="22"/>
                        </a:lnTo>
                        <a:lnTo>
                          <a:pt x="156" y="34"/>
                        </a:lnTo>
                        <a:lnTo>
                          <a:pt x="136" y="46"/>
                        </a:lnTo>
                        <a:lnTo>
                          <a:pt x="118" y="62"/>
                        </a:lnTo>
                        <a:lnTo>
                          <a:pt x="100" y="78"/>
                        </a:lnTo>
                        <a:lnTo>
                          <a:pt x="84" y="96"/>
                        </a:lnTo>
                        <a:lnTo>
                          <a:pt x="72" y="114"/>
                        </a:lnTo>
                        <a:lnTo>
                          <a:pt x="58" y="134"/>
                        </a:lnTo>
                        <a:lnTo>
                          <a:pt x="48" y="154"/>
                        </a:lnTo>
                        <a:lnTo>
                          <a:pt x="38" y="176"/>
                        </a:lnTo>
                        <a:lnTo>
                          <a:pt x="30" y="198"/>
                        </a:lnTo>
                        <a:lnTo>
                          <a:pt x="24" y="220"/>
                        </a:lnTo>
                        <a:lnTo>
                          <a:pt x="12" y="264"/>
                        </a:lnTo>
                        <a:lnTo>
                          <a:pt x="6" y="310"/>
                        </a:lnTo>
                        <a:lnTo>
                          <a:pt x="2" y="354"/>
                        </a:lnTo>
                        <a:lnTo>
                          <a:pt x="0" y="396"/>
                        </a:lnTo>
                        <a:lnTo>
                          <a:pt x="0" y="434"/>
                        </a:lnTo>
                        <a:lnTo>
                          <a:pt x="2" y="468"/>
                        </a:lnTo>
                        <a:lnTo>
                          <a:pt x="8" y="518"/>
                        </a:lnTo>
                        <a:lnTo>
                          <a:pt x="10" y="536"/>
                        </a:lnTo>
                        <a:lnTo>
                          <a:pt x="86" y="522"/>
                        </a:lnTo>
                        <a:lnTo>
                          <a:pt x="130" y="846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  <a:defRPr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1" name="Freeform 52"/>
                  <p:cNvSpPr>
                    <a:spLocks/>
                  </p:cNvSpPr>
                  <p:nvPr/>
                </p:nvSpPr>
                <p:spPr bwMode="auto">
                  <a:xfrm>
                    <a:off x="2520" y="1350"/>
                    <a:ext cx="68" cy="202"/>
                  </a:xfrm>
                  <a:custGeom>
                    <a:avLst/>
                    <a:gdLst>
                      <a:gd name="T0" fmla="*/ 4 w 108"/>
                      <a:gd name="T1" fmla="*/ 12 h 324"/>
                      <a:gd name="T2" fmla="*/ 1 w 108"/>
                      <a:gd name="T3" fmla="*/ 10 h 324"/>
                      <a:gd name="T4" fmla="*/ 0 w 108"/>
                      <a:gd name="T5" fmla="*/ 1 h 324"/>
                      <a:gd name="T6" fmla="*/ 3 w 108"/>
                      <a:gd name="T7" fmla="*/ 0 h 324"/>
                      <a:gd name="T8" fmla="*/ 4 w 108"/>
                      <a:gd name="T9" fmla="*/ 12 h 3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8" h="324">
                        <a:moveTo>
                          <a:pt x="108" y="324"/>
                        </a:moveTo>
                        <a:lnTo>
                          <a:pt x="14" y="278"/>
                        </a:lnTo>
                        <a:lnTo>
                          <a:pt x="0" y="12"/>
                        </a:lnTo>
                        <a:lnTo>
                          <a:pt x="66" y="0"/>
                        </a:lnTo>
                        <a:lnTo>
                          <a:pt x="108" y="324"/>
                        </a:lnTo>
                        <a:close/>
                      </a:path>
                    </a:pathLst>
                  </a:cu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2" name="Line 5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545" y="1213"/>
                    <a:ext cx="15" cy="135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3" name="Line 5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03" y="1183"/>
                    <a:ext cx="23" cy="133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12000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Font typeface="Arial" charset="0"/>
                      <a:buChar char="–"/>
                    </a:pPr>
                    <a:endParaRPr lang="de-DE" sz="1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4" name="Oval 55"/>
                  <p:cNvSpPr>
                    <a:spLocks noChangeArrowheads="1"/>
                  </p:cNvSpPr>
                  <p:nvPr/>
                </p:nvSpPr>
                <p:spPr bwMode="auto">
                  <a:xfrm>
                    <a:off x="2538" y="864"/>
                    <a:ext cx="168" cy="168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bg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 eaLnBrk="0" hangingPunct="0">
                      <a:spcBef>
                        <a:spcPct val="70000"/>
                      </a:spcBef>
                      <a:buClr>
                        <a:schemeClr val="accent1"/>
                      </a:buClr>
                      <a:buFont typeface="Wingdings" pitchFamily="2" charset="2"/>
                      <a:buBlip>
                        <a:blip r:embed="rId3"/>
                      </a:buBlip>
                      <a:defRPr sz="2200">
                        <a:solidFill>
                          <a:schemeClr val="accent1"/>
                        </a:solidFill>
                        <a:latin typeface="Arial" charset="0"/>
                      </a:defRPr>
                    </a:lvl1pPr>
                    <a:lvl2pPr marL="742950" indent="-28575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Char char="-"/>
                      <a:defRPr sz="16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Char char="-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algn="l" eaLnBrk="0" hangingPunct="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Font typeface="Wingdings" pitchFamily="2" charset="2"/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de-DE" altLang="de-DE" sz="1800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</p:grpSp>
          </p:grp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F91FA46C-30E5-F848-8B03-77E95337E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4633" y="5828307"/>
                <a:ext cx="596632" cy="596632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0C776167-C50D-E64E-83FE-12603BED9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1086" y="5088160"/>
                <a:ext cx="601152" cy="601152"/>
              </a:xfrm>
              <a:prstGeom prst="rect">
                <a:avLst/>
              </a:prstGeom>
            </p:spPr>
          </p:pic>
          <p:pic>
            <p:nvPicPr>
              <p:cNvPr id="186" name="Picture 185">
                <a:extLst>
                  <a:ext uri="{FF2B5EF4-FFF2-40B4-BE49-F238E27FC236}">
                    <a16:creationId xmlns:a16="http://schemas.microsoft.com/office/drawing/2014/main" id="{61C1EFA8-7B42-5949-9BEF-261E78304A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62503" y="5783726"/>
                <a:ext cx="644738" cy="644738"/>
              </a:xfrm>
              <a:prstGeom prst="rect">
                <a:avLst/>
              </a:prstGeom>
            </p:spPr>
          </p:pic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0CA56E8E-9E2C-114D-B2D8-A2F2A997AD8B}"/>
                </a:ext>
              </a:extLst>
            </p:cNvPr>
            <p:cNvGrpSpPr/>
            <p:nvPr/>
          </p:nvGrpSpPr>
          <p:grpSpPr>
            <a:xfrm>
              <a:off x="2056396" y="5476317"/>
              <a:ext cx="3148107" cy="583102"/>
              <a:chOff x="6222372" y="6274898"/>
              <a:chExt cx="3148107" cy="583102"/>
            </a:xfrm>
          </p:grpSpPr>
          <p:sp>
            <p:nvSpPr>
              <p:cNvPr id="187" name="Text Placeholder 4">
                <a:extLst>
                  <a:ext uri="{FF2B5EF4-FFF2-40B4-BE49-F238E27FC236}">
                    <a16:creationId xmlns:a16="http://schemas.microsoft.com/office/drawing/2014/main" id="{2931E33A-59E8-D541-85ED-D57512C8AB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2372" y="6367854"/>
                <a:ext cx="175816" cy="18222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txBody>
              <a:bodyPr vert="horz" lIns="0" tIns="0" rIns="0" bIns="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charset="2"/>
                  <a:buChar char="§"/>
                  <a:defRPr sz="2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4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de-DE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88" name="Text Placeholder 5">
                <a:extLst>
                  <a:ext uri="{FF2B5EF4-FFF2-40B4-BE49-F238E27FC236}">
                    <a16:creationId xmlns:a16="http://schemas.microsoft.com/office/drawing/2014/main" id="{9507B808-473B-8244-B2F6-A661E46573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7066" y="6274898"/>
                <a:ext cx="2963413" cy="353857"/>
              </a:xfrm>
              <a:prstGeom prst="rect">
                <a:avLst/>
              </a:prstGeom>
              <a:noFill/>
            </p:spPr>
            <p:txBody>
              <a:bodyPr vert="horz" lIns="72000" tIns="0" rIns="0" bIns="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charset="2"/>
                  <a:buChar char="§"/>
                  <a:defRPr sz="2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4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de-DE" sz="1400" dirty="0">
                    <a:solidFill>
                      <a:schemeClr val="tx1"/>
                    </a:solidFill>
                  </a:rPr>
                  <a:t>Effektivitätsanforderungen</a:t>
                </a:r>
              </a:p>
            </p:txBody>
          </p:sp>
          <p:sp>
            <p:nvSpPr>
              <p:cNvPr id="189" name="Text Placeholder 4">
                <a:extLst>
                  <a:ext uri="{FF2B5EF4-FFF2-40B4-BE49-F238E27FC236}">
                    <a16:creationId xmlns:a16="http://schemas.microsoft.com/office/drawing/2014/main" id="{CCEC2CE6-2538-0548-BDB6-A340BC5908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2372" y="6597099"/>
                <a:ext cx="175816" cy="18222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vert="horz" lIns="0" tIns="0" rIns="0" bIns="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charset="2"/>
                  <a:buChar char="§"/>
                  <a:defRPr sz="2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4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de-DE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90" name="Text Placeholder 5">
                <a:extLst>
                  <a:ext uri="{FF2B5EF4-FFF2-40B4-BE49-F238E27FC236}">
                    <a16:creationId xmlns:a16="http://schemas.microsoft.com/office/drawing/2014/main" id="{21B31C13-962B-C84A-9CCA-1C513A80ED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7066" y="6504143"/>
                <a:ext cx="2963413" cy="353857"/>
              </a:xfrm>
              <a:prstGeom prst="rect">
                <a:avLst/>
              </a:prstGeom>
              <a:noFill/>
            </p:spPr>
            <p:txBody>
              <a:bodyPr vert="horz" lIns="72000" tIns="0" rIns="0" bIns="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charset="2"/>
                  <a:buChar char="§"/>
                  <a:defRPr sz="2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4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20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charset="2"/>
                  <a:buChar char="§"/>
                  <a:defRPr sz="1800" kern="1200">
                    <a:solidFill>
                      <a:srgbClr val="455A64"/>
                    </a:solidFill>
                    <a:latin typeface="Whitney Book" charset="0"/>
                    <a:ea typeface="Whitney Book" charset="0"/>
                    <a:cs typeface="Whitney Book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de-DE" sz="1400" dirty="0">
                    <a:solidFill>
                      <a:schemeClr val="tx1"/>
                    </a:solidFill>
                  </a:rPr>
                  <a:t>Systemanforderungen</a:t>
                </a:r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C81B4FAE-6F3C-0D48-B920-C60524B1E2FB}"/>
                </a:ext>
              </a:extLst>
            </p:cNvPr>
            <p:cNvGrpSpPr/>
            <p:nvPr/>
          </p:nvGrpSpPr>
          <p:grpSpPr>
            <a:xfrm>
              <a:off x="684747" y="3232696"/>
              <a:ext cx="729151" cy="1152078"/>
              <a:chOff x="738903" y="3232696"/>
              <a:chExt cx="729151" cy="1152078"/>
            </a:xfrm>
          </p:grpSpPr>
          <p:sp>
            <p:nvSpPr>
              <p:cNvPr id="191" name="Pentagon 190">
                <a:extLst>
                  <a:ext uri="{FF2B5EF4-FFF2-40B4-BE49-F238E27FC236}">
                    <a16:creationId xmlns:a16="http://schemas.microsoft.com/office/drawing/2014/main" id="{419A29D0-EE50-7340-AF30-F232C1F7D622}"/>
                  </a:ext>
                </a:extLst>
              </p:cNvPr>
              <p:cNvSpPr/>
              <p:nvPr/>
            </p:nvSpPr>
            <p:spPr>
              <a:xfrm rot="16200000">
                <a:off x="559263" y="3412336"/>
                <a:ext cx="644809" cy="285530"/>
              </a:xfrm>
              <a:prstGeom prst="homePlat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2" name="Pentagon 191">
                <a:extLst>
                  <a:ext uri="{FF2B5EF4-FFF2-40B4-BE49-F238E27FC236}">
                    <a16:creationId xmlns:a16="http://schemas.microsoft.com/office/drawing/2014/main" id="{2FEF4F2C-9622-DE4B-9CB2-2BB93B97C0D7}"/>
                  </a:ext>
                </a:extLst>
              </p:cNvPr>
              <p:cNvSpPr/>
              <p:nvPr/>
            </p:nvSpPr>
            <p:spPr>
              <a:xfrm rot="5400000">
                <a:off x="990090" y="3906809"/>
                <a:ext cx="670398" cy="285531"/>
              </a:xfrm>
              <a:prstGeom prst="homePlat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1" name="Rechteck 38">
              <a:extLst>
                <a:ext uri="{FF2B5EF4-FFF2-40B4-BE49-F238E27FC236}">
                  <a16:creationId xmlns:a16="http://schemas.microsoft.com/office/drawing/2014/main" id="{C151DAB2-562F-7445-A2A0-72E3E4B5A604}"/>
                </a:ext>
              </a:extLst>
            </p:cNvPr>
            <p:cNvSpPr/>
            <p:nvPr/>
          </p:nvSpPr>
          <p:spPr>
            <a:xfrm>
              <a:off x="1910226" y="1926943"/>
              <a:ext cx="3785930" cy="951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Whitney Semibold" pitchFamily="2" charset="77"/>
                </a:rPr>
                <a:t>Integration von </a:t>
              </a:r>
              <a:r>
                <a:rPr lang="en-US" dirty="0" err="1">
                  <a:solidFill>
                    <a:schemeClr val="tx1"/>
                  </a:solidFill>
                  <a:latin typeface="Whitney Semibold" pitchFamily="2" charset="77"/>
                </a:rPr>
                <a:t>Verkehrsdaten</a:t>
              </a:r>
              <a:r>
                <a:rPr lang="en-US" dirty="0">
                  <a:solidFill>
                    <a:schemeClr val="tx1"/>
                  </a:solidFill>
                  <a:latin typeface="Whitney Semibold" pitchFamily="2" charset="77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Whitney Book" pitchFamily="2" charset="77"/>
                </a:rPr>
                <a:t>aus</a:t>
              </a:r>
              <a:r>
                <a:rPr lang="en-US" dirty="0">
                  <a:solidFill>
                    <a:schemeClr val="tx1"/>
                  </a:solidFill>
                  <a:latin typeface="Whitney Book" pitchFamily="2" charset="77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Whitney Book" pitchFamily="2" charset="77"/>
                </a:rPr>
                <a:t>vielfältigen</a:t>
              </a:r>
              <a:r>
                <a:rPr lang="en-US" dirty="0">
                  <a:solidFill>
                    <a:schemeClr val="tx1"/>
                  </a:solidFill>
                  <a:latin typeface="Whitney Book" pitchFamily="2" charset="77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Whitney Book" pitchFamily="2" charset="77"/>
                </a:rPr>
                <a:t>Datenquellen</a:t>
              </a:r>
              <a:endParaRPr lang="de-DE" dirty="0">
                <a:solidFill>
                  <a:schemeClr val="tx1"/>
                </a:solidFill>
                <a:latin typeface="Whitney Book" pitchFamily="2" charset="77"/>
              </a:endParaRPr>
            </a:p>
          </p:txBody>
        </p:sp>
        <p:sp>
          <p:nvSpPr>
            <p:cNvPr id="95" name="Text Placeholder 4">
              <a:extLst>
                <a:ext uri="{FF2B5EF4-FFF2-40B4-BE49-F238E27FC236}">
                  <a16:creationId xmlns:a16="http://schemas.microsoft.com/office/drawing/2014/main" id="{4263AA92-6700-6A4F-BD83-0500E74FC233}"/>
                </a:ext>
              </a:extLst>
            </p:cNvPr>
            <p:cNvSpPr txBox="1">
              <a:spLocks/>
            </p:cNvSpPr>
            <p:nvPr/>
          </p:nvSpPr>
          <p:spPr>
            <a:xfrm>
              <a:off x="2029834" y="2198504"/>
              <a:ext cx="408432" cy="40843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charset="2"/>
                <a:buNone/>
              </a:pPr>
              <a:r>
                <a:rPr lang="de-DE" sz="2400" b="1" dirty="0">
                  <a:solidFill>
                    <a:schemeClr val="bg1"/>
                  </a:solidFill>
                  <a:latin typeface="Whitney Semibold" charset="0"/>
                  <a:ea typeface="Whitney Semibold" charset="0"/>
                  <a:cs typeface="Whitney Semibold" charset="0"/>
                </a:rPr>
                <a:t>1</a:t>
              </a:r>
            </a:p>
          </p:txBody>
        </p:sp>
        <p:sp>
          <p:nvSpPr>
            <p:cNvPr id="98" name="Rechteck 38">
              <a:extLst>
                <a:ext uri="{FF2B5EF4-FFF2-40B4-BE49-F238E27FC236}">
                  <a16:creationId xmlns:a16="http://schemas.microsoft.com/office/drawing/2014/main" id="{7CCE5592-A9EA-C14E-B3E5-AB6E6969FA9E}"/>
                </a:ext>
              </a:extLst>
            </p:cNvPr>
            <p:cNvSpPr/>
            <p:nvPr/>
          </p:nvSpPr>
          <p:spPr>
            <a:xfrm>
              <a:off x="1910226" y="3012874"/>
              <a:ext cx="3785930" cy="951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en-US" dirty="0" err="1">
                  <a:solidFill>
                    <a:schemeClr val="tx1"/>
                  </a:solidFill>
                  <a:latin typeface="Whitney Semibold" pitchFamily="2" charset="77"/>
                </a:rPr>
                <a:t>Schnelle</a:t>
              </a:r>
              <a:r>
                <a:rPr lang="en-US" dirty="0">
                  <a:solidFill>
                    <a:schemeClr val="tx1"/>
                  </a:solidFill>
                  <a:latin typeface="Whitney Semibold" pitchFamily="2" charset="77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Whitney Semibold" pitchFamily="2" charset="77"/>
                </a:rPr>
                <a:t>Reaktion</a:t>
              </a:r>
              <a:r>
                <a:rPr lang="en-US" dirty="0">
                  <a:solidFill>
                    <a:schemeClr val="tx1"/>
                  </a:solidFill>
                  <a:latin typeface="Whitney Semibold" pitchFamily="2" charset="77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Whitney Book" pitchFamily="2" charset="77"/>
                </a:rPr>
                <a:t>auf </a:t>
              </a:r>
              <a:r>
                <a:rPr lang="en-US" dirty="0" err="1">
                  <a:solidFill>
                    <a:schemeClr val="tx1"/>
                  </a:solidFill>
                  <a:latin typeface="Whitney Book" pitchFamily="2" charset="77"/>
                </a:rPr>
                <a:t>aktuelle</a:t>
              </a:r>
              <a:r>
                <a:rPr lang="en-US" dirty="0">
                  <a:solidFill>
                    <a:schemeClr val="tx1"/>
                  </a:solidFill>
                  <a:latin typeface="Whitney Book" pitchFamily="2" charset="77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Whitney Book" pitchFamily="2" charset="77"/>
                </a:rPr>
                <a:t>Verkehrslage</a:t>
              </a:r>
              <a:endParaRPr lang="de-DE" dirty="0">
                <a:solidFill>
                  <a:schemeClr val="tx1"/>
                </a:solidFill>
                <a:latin typeface="Whitney Book" pitchFamily="2" charset="77"/>
              </a:endParaRPr>
            </a:p>
          </p:txBody>
        </p:sp>
        <p:sp>
          <p:nvSpPr>
            <p:cNvPr id="99" name="Text Placeholder 4">
              <a:extLst>
                <a:ext uri="{FF2B5EF4-FFF2-40B4-BE49-F238E27FC236}">
                  <a16:creationId xmlns:a16="http://schemas.microsoft.com/office/drawing/2014/main" id="{CB8E3088-01E9-0344-A603-18CAB50EE5CA}"/>
                </a:ext>
              </a:extLst>
            </p:cNvPr>
            <p:cNvSpPr txBox="1">
              <a:spLocks/>
            </p:cNvSpPr>
            <p:nvPr/>
          </p:nvSpPr>
          <p:spPr>
            <a:xfrm>
              <a:off x="2029834" y="3284435"/>
              <a:ext cx="408432" cy="40843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charset="2"/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Whitney Semibold" charset="0"/>
                  <a:ea typeface="Whitney Semibold" charset="0"/>
                  <a:cs typeface="Whitney Semibold" charset="0"/>
                </a:rPr>
                <a:t>2</a:t>
              </a:r>
              <a:endParaRPr lang="de-DE" sz="2400" b="1" dirty="0">
                <a:solidFill>
                  <a:schemeClr val="bg1"/>
                </a:solidFill>
                <a:latin typeface="Whitney Semibold" charset="0"/>
                <a:ea typeface="Whitney Semibold" charset="0"/>
                <a:cs typeface="Whitney Semibold" charset="0"/>
              </a:endParaRPr>
            </a:p>
          </p:txBody>
        </p:sp>
        <p:sp>
          <p:nvSpPr>
            <p:cNvPr id="100" name="Rechteck 38">
              <a:extLst>
                <a:ext uri="{FF2B5EF4-FFF2-40B4-BE49-F238E27FC236}">
                  <a16:creationId xmlns:a16="http://schemas.microsoft.com/office/drawing/2014/main" id="{9C949AC3-A53C-7547-91E1-C32C1F04A320}"/>
                </a:ext>
              </a:extLst>
            </p:cNvPr>
            <p:cNvSpPr/>
            <p:nvPr/>
          </p:nvSpPr>
          <p:spPr>
            <a:xfrm>
              <a:off x="1910226" y="4098805"/>
              <a:ext cx="3785930" cy="951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Whitney Semibold" pitchFamily="2" charset="77"/>
                </a:rPr>
                <a:t>Show Case </a:t>
              </a:r>
              <a:r>
                <a:rPr lang="en-US" dirty="0" err="1">
                  <a:solidFill>
                    <a:schemeClr val="tx1"/>
                  </a:solidFill>
                  <a:latin typeface="Whitney Semibold" pitchFamily="2" charset="77"/>
                </a:rPr>
                <a:t>Betrieb</a:t>
              </a:r>
              <a:r>
                <a:rPr lang="en-US" dirty="0">
                  <a:solidFill>
                    <a:schemeClr val="tx1"/>
                  </a:solidFill>
                  <a:latin typeface="Whitney Semibold" pitchFamily="2" charset="77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Whitney Book" pitchFamily="2" charset="77"/>
                </a:rPr>
                <a:t>und </a:t>
              </a:r>
              <a:r>
                <a:rPr lang="en-US" dirty="0" err="1">
                  <a:solidFill>
                    <a:schemeClr val="tx1"/>
                  </a:solidFill>
                  <a:latin typeface="Whitney Semibold" pitchFamily="2" charset="77"/>
                </a:rPr>
                <a:t>Erweiterbarkeit</a:t>
              </a:r>
              <a:endParaRPr lang="de-DE" dirty="0">
                <a:solidFill>
                  <a:schemeClr val="tx1"/>
                </a:solidFill>
                <a:latin typeface="Whitney Book" pitchFamily="2" charset="77"/>
              </a:endParaRPr>
            </a:p>
          </p:txBody>
        </p:sp>
        <p:sp>
          <p:nvSpPr>
            <p:cNvPr id="101" name="Text Placeholder 4">
              <a:extLst>
                <a:ext uri="{FF2B5EF4-FFF2-40B4-BE49-F238E27FC236}">
                  <a16:creationId xmlns:a16="http://schemas.microsoft.com/office/drawing/2014/main" id="{6C267788-1CAA-8B4D-8797-71630A13863F}"/>
                </a:ext>
              </a:extLst>
            </p:cNvPr>
            <p:cNvSpPr txBox="1">
              <a:spLocks/>
            </p:cNvSpPr>
            <p:nvPr/>
          </p:nvSpPr>
          <p:spPr>
            <a:xfrm>
              <a:off x="2029834" y="4370366"/>
              <a:ext cx="408432" cy="40843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charset="2"/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Whitney Semibold" charset="0"/>
                  <a:ea typeface="Whitney Semibold" charset="0"/>
                  <a:cs typeface="Whitney Semibold" charset="0"/>
                </a:rPr>
                <a:t>3</a:t>
              </a:r>
              <a:endParaRPr lang="de-DE" sz="2400" b="1" dirty="0">
                <a:solidFill>
                  <a:schemeClr val="bg1"/>
                </a:solidFill>
                <a:latin typeface="Whitney Semibold" charset="0"/>
                <a:ea typeface="Whitney Semibold" charset="0"/>
                <a:cs typeface="Whitney Semibold" charset="0"/>
              </a:endParaRPr>
            </a:p>
          </p:txBody>
        </p:sp>
        <p:sp>
          <p:nvSpPr>
            <p:cNvPr id="102" name="Rechteck 38">
              <a:extLst>
                <a:ext uri="{FF2B5EF4-FFF2-40B4-BE49-F238E27FC236}">
                  <a16:creationId xmlns:a16="http://schemas.microsoft.com/office/drawing/2014/main" id="{151BBA8A-2935-4C4D-9AD2-3334FDE2CCF3}"/>
                </a:ext>
              </a:extLst>
            </p:cNvPr>
            <p:cNvSpPr/>
            <p:nvPr/>
          </p:nvSpPr>
          <p:spPr>
            <a:xfrm>
              <a:off x="1910226" y="5184737"/>
              <a:ext cx="3913058" cy="951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en-US" dirty="0" err="1">
                  <a:solidFill>
                    <a:schemeClr val="tx1"/>
                  </a:solidFill>
                  <a:latin typeface="Whitney Semibold" pitchFamily="2" charset="77"/>
                </a:rPr>
                <a:t>Hohe</a:t>
              </a:r>
              <a:r>
                <a:rPr lang="en-US" dirty="0">
                  <a:solidFill>
                    <a:schemeClr val="tx1"/>
                  </a:solidFill>
                  <a:latin typeface="Whitney Semibold" pitchFamily="2" charset="77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Whitney Semibold" pitchFamily="2" charset="77"/>
                </a:rPr>
                <a:t>Vernetzung</a:t>
              </a:r>
              <a:r>
                <a:rPr lang="en-US" dirty="0">
                  <a:solidFill>
                    <a:schemeClr val="tx1"/>
                  </a:solidFill>
                  <a:latin typeface="Whitney Semibold" pitchFamily="2" charset="77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Whitney Book" pitchFamily="2" charset="77"/>
                </a:rPr>
                <a:t>verschiedener</a:t>
              </a:r>
              <a:r>
                <a:rPr lang="en-US" dirty="0">
                  <a:solidFill>
                    <a:schemeClr val="tx1"/>
                  </a:solidFill>
                  <a:latin typeface="Whitney Semibold" pitchFamily="2" charset="77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Whitney Semibold" pitchFamily="2" charset="77"/>
                </a:rPr>
                <a:t>Anwendungsbereiche</a:t>
              </a:r>
              <a:endParaRPr lang="de-DE" dirty="0">
                <a:solidFill>
                  <a:schemeClr val="tx1"/>
                </a:solidFill>
                <a:latin typeface="Whitney Book" pitchFamily="2" charset="77"/>
              </a:endParaRPr>
            </a:p>
          </p:txBody>
        </p:sp>
        <p:sp>
          <p:nvSpPr>
            <p:cNvPr id="103" name="Text Placeholder 4">
              <a:extLst>
                <a:ext uri="{FF2B5EF4-FFF2-40B4-BE49-F238E27FC236}">
                  <a16:creationId xmlns:a16="http://schemas.microsoft.com/office/drawing/2014/main" id="{9CC17C94-0F70-F64E-8743-252C9E79933B}"/>
                </a:ext>
              </a:extLst>
            </p:cNvPr>
            <p:cNvSpPr txBox="1">
              <a:spLocks/>
            </p:cNvSpPr>
            <p:nvPr/>
          </p:nvSpPr>
          <p:spPr>
            <a:xfrm>
              <a:off x="2029834" y="5456298"/>
              <a:ext cx="408432" cy="40843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charset="2"/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Whitney Semibold" charset="0"/>
                  <a:ea typeface="Whitney Semibold" charset="0"/>
                  <a:cs typeface="Whitney Semibold" charset="0"/>
                </a:rPr>
                <a:t>4</a:t>
              </a:r>
              <a:endParaRPr lang="de-DE" sz="2400" b="1" dirty="0">
                <a:solidFill>
                  <a:schemeClr val="bg1"/>
                </a:solidFill>
                <a:latin typeface="Whitney Semibold" charset="0"/>
                <a:ea typeface="Whitney Semibold" charset="0"/>
                <a:cs typeface="Whitney Semibold" charset="0"/>
              </a:endParaRPr>
            </a:p>
          </p:txBody>
        </p:sp>
        <p:sp>
          <p:nvSpPr>
            <p:cNvPr id="127" name="Richtungspfeil 25">
              <a:extLst>
                <a:ext uri="{FF2B5EF4-FFF2-40B4-BE49-F238E27FC236}">
                  <a16:creationId xmlns:a16="http://schemas.microsoft.com/office/drawing/2014/main" id="{9255509F-9558-8447-9896-E848271E54B0}"/>
                </a:ext>
              </a:extLst>
            </p:cNvPr>
            <p:cNvSpPr/>
            <p:nvPr/>
          </p:nvSpPr>
          <p:spPr>
            <a:xfrm>
              <a:off x="5696156" y="1926943"/>
              <a:ext cx="399844" cy="4209348"/>
            </a:xfrm>
            <a:prstGeom prst="homePlate">
              <a:avLst>
                <a:gd name="adj" fmla="val 7849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45031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CEDFC-5FF3-CC48-8B2E-03B42D2A4414}" type="slidenum">
              <a:rPr lang="en-US" smtClean="0"/>
              <a:t>4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7987" y="849676"/>
            <a:ext cx="11376025" cy="41873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Eckdaten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Ausgangslage und Anwendungskonzept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07988" y="420528"/>
            <a:ext cx="288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6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b="1" dirty="0">
                <a:solidFill>
                  <a:schemeClr val="bg1"/>
                </a:solidFill>
              </a:rPr>
              <a:t>1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5" name="Rechteck 38">
            <a:extLst>
              <a:ext uri="{FF2B5EF4-FFF2-40B4-BE49-F238E27FC236}">
                <a16:creationId xmlns:a16="http://schemas.microsoft.com/office/drawing/2014/main" id="{EED48681-49AF-9F46-A091-D804E1F46E2A}"/>
              </a:ext>
            </a:extLst>
          </p:cNvPr>
          <p:cNvSpPr/>
          <p:nvPr/>
        </p:nvSpPr>
        <p:spPr>
          <a:xfrm>
            <a:off x="557561" y="1412881"/>
            <a:ext cx="5430490" cy="1800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814CA0A-7998-CE4D-994E-7CFEB558781C}"/>
              </a:ext>
            </a:extLst>
          </p:cNvPr>
          <p:cNvSpPr txBox="1">
            <a:spLocks/>
          </p:cNvSpPr>
          <p:nvPr/>
        </p:nvSpPr>
        <p:spPr>
          <a:xfrm>
            <a:off x="411480" y="1515025"/>
            <a:ext cx="408432" cy="40843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de-DE" sz="2400" b="1">
                <a:solidFill>
                  <a:schemeClr val="bg1"/>
                </a:solidFill>
                <a:latin typeface="Whitney Semibold" charset="0"/>
                <a:ea typeface="Whitney Semibold" charset="0"/>
                <a:cs typeface="Whitney Semibold" charset="0"/>
              </a:rPr>
              <a:t>1</a:t>
            </a:r>
            <a:endParaRPr lang="de-DE" sz="2400" b="1" dirty="0">
              <a:solidFill>
                <a:schemeClr val="bg1"/>
              </a:solidFill>
              <a:latin typeface="Whitney Semibold" charset="0"/>
              <a:ea typeface="Whitney Semibold" charset="0"/>
              <a:cs typeface="Whitney Semibold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FFAD8F-DF6B-7C40-BAEF-FCC7AD1AA762}"/>
              </a:ext>
            </a:extLst>
          </p:cNvPr>
          <p:cNvSpPr/>
          <p:nvPr/>
        </p:nvSpPr>
        <p:spPr>
          <a:xfrm>
            <a:off x="965993" y="1515025"/>
            <a:ext cx="5022057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 err="1">
                <a:latin typeface="Whitney Semibold" charset="0"/>
                <a:ea typeface="Whitney Semibold" charset="0"/>
                <a:cs typeface="Whitney Semibold" charset="0"/>
              </a:rPr>
              <a:t>Projektdaten</a:t>
            </a:r>
            <a:endParaRPr lang="en-US" sz="2200" dirty="0">
              <a:latin typeface="Whitney Semibold" charset="0"/>
              <a:ea typeface="Whitney Semibold" charset="0"/>
              <a:cs typeface="Whitney Semibold" charset="0"/>
            </a:endParaRPr>
          </a:p>
          <a:p>
            <a:pPr>
              <a:spcBef>
                <a:spcPts val="600"/>
              </a:spcBef>
            </a:pPr>
            <a:r>
              <a:rPr lang="en-US" dirty="0" err="1">
                <a:latin typeface="Whitney Semibold" pitchFamily="2" charset="77"/>
              </a:rPr>
              <a:t>Zeitraum</a:t>
            </a:r>
            <a:r>
              <a:rPr lang="en-US" dirty="0">
                <a:latin typeface="Whitney Semibold" pitchFamily="2" charset="77"/>
              </a:rPr>
              <a:t>:</a:t>
            </a:r>
            <a:r>
              <a:rPr lang="en-US" dirty="0">
                <a:latin typeface="Whitney Book" pitchFamily="2" charset="77"/>
                <a:ea typeface="Whitney Book" charset="0"/>
                <a:cs typeface="Whitney Book" charset="0"/>
              </a:rPr>
              <a:t> 4 </a:t>
            </a:r>
            <a:r>
              <a:rPr lang="en-US" dirty="0" err="1">
                <a:latin typeface="Whitney Book" pitchFamily="2" charset="77"/>
                <a:ea typeface="Whitney Book" charset="0"/>
                <a:cs typeface="Whitney Book" charset="0"/>
              </a:rPr>
              <a:t>Monate</a:t>
            </a:r>
            <a:endParaRPr lang="en-US" dirty="0">
              <a:latin typeface="Whitney Book" pitchFamily="2" charset="77"/>
              <a:ea typeface="Whitney Book" charset="0"/>
              <a:cs typeface="Whitney Book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Whitney Semibold" pitchFamily="2" charset="77"/>
                <a:ea typeface="Whitney Book" charset="0"/>
                <a:cs typeface="Whitney Book" charset="0"/>
              </a:rPr>
              <a:t>Team:</a:t>
            </a:r>
            <a:r>
              <a:rPr lang="en-US" dirty="0">
                <a:latin typeface="Whitney Book" pitchFamily="2" charset="77"/>
                <a:ea typeface="Whitney Book" charset="0"/>
                <a:cs typeface="Whitney Book" charset="0"/>
              </a:rPr>
              <a:t> 6 </a:t>
            </a:r>
            <a:r>
              <a:rPr lang="en-US" dirty="0" err="1">
                <a:latin typeface="Whitney Book" pitchFamily="2" charset="77"/>
                <a:ea typeface="Whitney Book" charset="0"/>
                <a:cs typeface="Whitney Book" charset="0"/>
              </a:rPr>
              <a:t>Entwickler</a:t>
            </a:r>
            <a:r>
              <a:rPr lang="en-US" dirty="0">
                <a:latin typeface="Whitney Book" pitchFamily="2" charset="77"/>
                <a:ea typeface="Whitney Book" charset="0"/>
                <a:cs typeface="Whitney Book" charset="0"/>
              </a:rPr>
              <a:t> (3 FE, 3 BE)</a:t>
            </a:r>
          </a:p>
          <a:p>
            <a:pPr>
              <a:spcBef>
                <a:spcPts val="600"/>
              </a:spcBef>
            </a:pPr>
            <a:r>
              <a:rPr lang="en-US" dirty="0" err="1">
                <a:latin typeface="Whitney Semibold" pitchFamily="2" charset="77"/>
                <a:ea typeface="Whitney Book" charset="0"/>
                <a:cs typeface="Whitney Book" charset="0"/>
              </a:rPr>
              <a:t>Vorgehensmodell</a:t>
            </a:r>
            <a:r>
              <a:rPr lang="en-US" dirty="0">
                <a:latin typeface="Whitney Semibold" pitchFamily="2" charset="77"/>
                <a:ea typeface="Whitney Book" charset="0"/>
                <a:cs typeface="Whitney Book" charset="0"/>
              </a:rPr>
              <a:t>: </a:t>
            </a:r>
            <a:r>
              <a:rPr lang="en-US" dirty="0">
                <a:latin typeface="Whitney Book" pitchFamily="2" charset="77"/>
                <a:ea typeface="Whitney Book" charset="0"/>
                <a:cs typeface="Whitney Book" charset="0"/>
              </a:rPr>
              <a:t>Unified Process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00EFCDE-B637-0841-BCE5-E637D31189C3}"/>
              </a:ext>
            </a:extLst>
          </p:cNvPr>
          <p:cNvGrpSpPr/>
          <p:nvPr/>
        </p:nvGrpSpPr>
        <p:grpSpPr>
          <a:xfrm>
            <a:off x="407987" y="3428999"/>
            <a:ext cx="5576571" cy="2440577"/>
            <a:chOff x="407987" y="3428999"/>
            <a:chExt cx="5576571" cy="2440577"/>
          </a:xfrm>
        </p:grpSpPr>
        <p:sp>
          <p:nvSpPr>
            <p:cNvPr id="29" name="Rechteck 38">
              <a:extLst>
                <a:ext uri="{FF2B5EF4-FFF2-40B4-BE49-F238E27FC236}">
                  <a16:creationId xmlns:a16="http://schemas.microsoft.com/office/drawing/2014/main" id="{E675979E-3CAF-7F44-8D51-B786536CC42C}"/>
                </a:ext>
              </a:extLst>
            </p:cNvPr>
            <p:cNvSpPr/>
            <p:nvPr/>
          </p:nvSpPr>
          <p:spPr>
            <a:xfrm>
              <a:off x="554068" y="3428999"/>
              <a:ext cx="5430490" cy="24405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Text Placeholder 4">
              <a:extLst>
                <a:ext uri="{FF2B5EF4-FFF2-40B4-BE49-F238E27FC236}">
                  <a16:creationId xmlns:a16="http://schemas.microsoft.com/office/drawing/2014/main" id="{624CF33D-FCC4-EE43-9686-4BD9B189F5D9}"/>
                </a:ext>
              </a:extLst>
            </p:cNvPr>
            <p:cNvSpPr txBox="1">
              <a:spLocks/>
            </p:cNvSpPr>
            <p:nvPr/>
          </p:nvSpPr>
          <p:spPr>
            <a:xfrm>
              <a:off x="407987" y="3531145"/>
              <a:ext cx="408432" cy="40843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charset="2"/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Whitney Semibold" charset="0"/>
                  <a:ea typeface="Whitney Semibold" charset="0"/>
                  <a:cs typeface="Whitney Semibold" charset="0"/>
                </a:rPr>
                <a:t>2</a:t>
              </a:r>
              <a:endParaRPr lang="de-DE" sz="2400" b="1" dirty="0">
                <a:solidFill>
                  <a:schemeClr val="bg1"/>
                </a:solidFill>
                <a:latin typeface="Whitney Semibold" charset="0"/>
                <a:ea typeface="Whitney Semibold" charset="0"/>
                <a:cs typeface="Whitney Semibold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5A5404-EF6A-DB4B-A02E-89E1F3F4A425}"/>
                </a:ext>
              </a:extLst>
            </p:cNvPr>
            <p:cNvSpPr/>
            <p:nvPr/>
          </p:nvSpPr>
          <p:spPr>
            <a:xfrm>
              <a:off x="889460" y="3531999"/>
              <a:ext cx="5022057" cy="22006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2200" dirty="0">
                  <a:latin typeface="Whitney Semibold" charset="0"/>
                  <a:ea typeface="Whitney Semibold" charset="0"/>
                  <a:cs typeface="Whitney Semibold" charset="0"/>
                </a:rPr>
                <a:t>Source Code</a:t>
              </a:r>
            </a:p>
            <a:p>
              <a:pPr>
                <a:spcBef>
                  <a:spcPts val="600"/>
                </a:spcBef>
              </a:pPr>
              <a:r>
                <a:rPr lang="en-US" dirty="0" err="1">
                  <a:latin typeface="Whitney Semibold" pitchFamily="2" charset="77"/>
                </a:rPr>
                <a:t>Größe</a:t>
              </a:r>
              <a:r>
                <a:rPr lang="en-US" dirty="0">
                  <a:latin typeface="Whitney Semibold" pitchFamily="2" charset="77"/>
                </a:rPr>
                <a:t>:</a:t>
              </a:r>
              <a:r>
                <a:rPr lang="en-US" dirty="0">
                  <a:latin typeface="Whitney Book" pitchFamily="2" charset="77"/>
                  <a:ea typeface="Whitney Book" charset="0"/>
                  <a:cs typeface="Whitney Book" charset="0"/>
                </a:rPr>
                <a:t> ca. 21.000 LOC</a:t>
              </a:r>
            </a:p>
            <a:p>
              <a:pPr>
                <a:spcBef>
                  <a:spcPts val="600"/>
                </a:spcBef>
              </a:pPr>
              <a:r>
                <a:rPr lang="en-US" dirty="0">
                  <a:latin typeface="Whitney Semibold" pitchFamily="2" charset="77"/>
                  <a:ea typeface="Whitney Book" charset="0"/>
                  <a:cs typeface="Whitney Book" charset="0"/>
                </a:rPr>
                <a:t>Tests:</a:t>
              </a:r>
              <a:r>
                <a:rPr lang="en-US" dirty="0">
                  <a:latin typeface="Whitney Book" pitchFamily="2" charset="77"/>
                  <a:ea typeface="Whitney Book" charset="0"/>
                  <a:cs typeface="Whitney Book" charset="0"/>
                </a:rPr>
                <a:t> </a:t>
              </a:r>
            </a:p>
            <a:p>
              <a:pPr marL="285750" indent="-28575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en-US" dirty="0">
                  <a:latin typeface="Whitney Book" pitchFamily="2" charset="77"/>
                  <a:ea typeface="Whitney Book" charset="0"/>
                  <a:cs typeface="Whitney Book" charset="0"/>
                </a:rPr>
                <a:t>Klassen-</a:t>
              </a:r>
              <a:r>
                <a:rPr lang="en-US" dirty="0" err="1">
                  <a:latin typeface="Whitney Book" pitchFamily="2" charset="77"/>
                  <a:ea typeface="Whitney Book" charset="0"/>
                  <a:cs typeface="Whitney Book" charset="0"/>
                </a:rPr>
                <a:t>Abdeckung</a:t>
              </a:r>
              <a:r>
                <a:rPr lang="en-US" dirty="0">
                  <a:latin typeface="Whitney Book" pitchFamily="2" charset="77"/>
                  <a:ea typeface="Whitney Book" charset="0"/>
                  <a:cs typeface="Whitney Book" charset="0"/>
                </a:rPr>
                <a:t>: 95%</a:t>
              </a:r>
            </a:p>
            <a:p>
              <a:pPr marL="285750" indent="-28575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en-US" dirty="0" err="1">
                  <a:latin typeface="Whitney Book" pitchFamily="2" charset="77"/>
                  <a:ea typeface="Whitney Book" charset="0"/>
                  <a:cs typeface="Whitney Book" charset="0"/>
                </a:rPr>
                <a:t>Methoden-Abdeckung</a:t>
              </a:r>
              <a:r>
                <a:rPr lang="en-US" dirty="0">
                  <a:latin typeface="Whitney Book" pitchFamily="2" charset="77"/>
                  <a:ea typeface="Whitney Book" charset="0"/>
                  <a:cs typeface="Whitney Book" charset="0"/>
                </a:rPr>
                <a:t>: 84%</a:t>
              </a:r>
            </a:p>
            <a:p>
              <a:pPr marL="285750" indent="-28575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en-US" dirty="0" err="1">
                  <a:latin typeface="Whitney Book" pitchFamily="2" charset="77"/>
                  <a:ea typeface="Whitney Book" charset="0"/>
                  <a:cs typeface="Whitney Book" charset="0"/>
                </a:rPr>
                <a:t>Zeilen-Abdeckung</a:t>
              </a:r>
              <a:r>
                <a:rPr lang="en-US" dirty="0">
                  <a:latin typeface="Whitney Book" pitchFamily="2" charset="77"/>
                  <a:ea typeface="Whitney Book" charset="0"/>
                  <a:cs typeface="Whitney Book" charset="0"/>
                </a:rPr>
                <a:t>: 81%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241F34-51D0-2A47-A623-F96BF877C08A}"/>
              </a:ext>
            </a:extLst>
          </p:cNvPr>
          <p:cNvGrpSpPr/>
          <p:nvPr/>
        </p:nvGrpSpPr>
        <p:grpSpPr>
          <a:xfrm>
            <a:off x="6207442" y="1412880"/>
            <a:ext cx="5576571" cy="2836903"/>
            <a:chOff x="6207442" y="1412880"/>
            <a:chExt cx="5576571" cy="2836903"/>
          </a:xfrm>
        </p:grpSpPr>
        <p:sp>
          <p:nvSpPr>
            <p:cNvPr id="32" name="Rechteck 38">
              <a:extLst>
                <a:ext uri="{FF2B5EF4-FFF2-40B4-BE49-F238E27FC236}">
                  <a16:creationId xmlns:a16="http://schemas.microsoft.com/office/drawing/2014/main" id="{26EBFC72-41BA-E543-8AA0-D5F38E1C3A1D}"/>
                </a:ext>
              </a:extLst>
            </p:cNvPr>
            <p:cNvSpPr/>
            <p:nvPr/>
          </p:nvSpPr>
          <p:spPr>
            <a:xfrm>
              <a:off x="6353523" y="1412880"/>
              <a:ext cx="5430490" cy="28369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 Placeholder 4">
              <a:extLst>
                <a:ext uri="{FF2B5EF4-FFF2-40B4-BE49-F238E27FC236}">
                  <a16:creationId xmlns:a16="http://schemas.microsoft.com/office/drawing/2014/main" id="{75EAB76E-68C1-8740-AE10-71BACD41A562}"/>
                </a:ext>
              </a:extLst>
            </p:cNvPr>
            <p:cNvSpPr txBox="1">
              <a:spLocks/>
            </p:cNvSpPr>
            <p:nvPr/>
          </p:nvSpPr>
          <p:spPr>
            <a:xfrm>
              <a:off x="6207442" y="1515025"/>
              <a:ext cx="408432" cy="40843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charset="2"/>
                <a:buChar char="§"/>
                <a:defRPr sz="2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4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20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charset="2"/>
                <a:buChar char="§"/>
                <a:defRPr sz="1800" kern="1200">
                  <a:solidFill>
                    <a:srgbClr val="455A64"/>
                  </a:solidFill>
                  <a:latin typeface="Whitney Book" charset="0"/>
                  <a:ea typeface="Whitney Book" charset="0"/>
                  <a:cs typeface="Whitney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charset="2"/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Whitney Semibold" charset="0"/>
                  <a:ea typeface="Whitney Semibold" charset="0"/>
                  <a:cs typeface="Whitney Semibold" charset="0"/>
                </a:rPr>
                <a:t>3</a:t>
              </a:r>
              <a:endParaRPr lang="de-DE" sz="2400" b="1" dirty="0">
                <a:solidFill>
                  <a:schemeClr val="bg1"/>
                </a:solidFill>
                <a:latin typeface="Whitney Semibold" charset="0"/>
                <a:ea typeface="Whitney Semibold" charset="0"/>
                <a:cs typeface="Whitney Semibold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63DE8A2-ADBD-4E42-9055-57453079E0AF}"/>
                </a:ext>
              </a:extLst>
            </p:cNvPr>
            <p:cNvSpPr/>
            <p:nvPr/>
          </p:nvSpPr>
          <p:spPr>
            <a:xfrm>
              <a:off x="6761956" y="1532650"/>
              <a:ext cx="5022057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2200" dirty="0" err="1">
                  <a:latin typeface="Whitney Semibold" charset="0"/>
                  <a:ea typeface="Whitney Semibold" charset="0"/>
                  <a:cs typeface="Whitney Semibold" charset="0"/>
                </a:rPr>
                <a:t>Dokumente</a:t>
              </a:r>
              <a:endParaRPr lang="en-US" sz="2200" dirty="0">
                <a:latin typeface="Whitney Semibold" charset="0"/>
                <a:ea typeface="Whitney Semibold" charset="0"/>
                <a:cs typeface="Whitney Semibold" charset="0"/>
              </a:endParaRPr>
            </a:p>
            <a:p>
              <a:pPr marL="285750" indent="-28575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en-US" dirty="0">
                  <a:latin typeface="Whitney Book" pitchFamily="2" charset="77"/>
                  <a:ea typeface="Whitney Book" charset="0"/>
                  <a:cs typeface="Whitney Book" charset="0"/>
                </a:rPr>
                <a:t>Use Cases</a:t>
              </a:r>
            </a:p>
            <a:p>
              <a:pPr marL="285750" indent="-28575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en-US" dirty="0" err="1">
                  <a:latin typeface="Whitney Book" pitchFamily="2" charset="77"/>
                  <a:ea typeface="Whitney Book" charset="0"/>
                  <a:cs typeface="Whitney Book" charset="0"/>
                </a:rPr>
                <a:t>Glossar</a:t>
              </a:r>
              <a:endParaRPr lang="en-US" dirty="0">
                <a:latin typeface="Whitney Book" pitchFamily="2" charset="77"/>
                <a:ea typeface="Whitney Book" charset="0"/>
                <a:cs typeface="Whitney Book" charset="0"/>
              </a:endParaRPr>
            </a:p>
            <a:p>
              <a:pPr marL="285750" indent="-28575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en-US" dirty="0">
                  <a:latin typeface="Whitney Book" pitchFamily="2" charset="77"/>
                  <a:ea typeface="Whitney Book" charset="0"/>
                  <a:cs typeface="Whitney Book" charset="0"/>
                </a:rPr>
                <a:t>Domain Model</a:t>
              </a:r>
            </a:p>
            <a:p>
              <a:pPr marL="285750" indent="-28575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en-US" dirty="0" err="1">
                  <a:latin typeface="Whitney Book" pitchFamily="2" charset="77"/>
                  <a:ea typeface="Whitney Book" charset="0"/>
                  <a:cs typeface="Whitney Book" charset="0"/>
                </a:rPr>
                <a:t>Kontrakte</a:t>
              </a:r>
              <a:r>
                <a:rPr lang="en-US" dirty="0">
                  <a:latin typeface="Whitney Book" pitchFamily="2" charset="77"/>
                  <a:ea typeface="Whitney Book" charset="0"/>
                  <a:cs typeface="Whitney Book" charset="0"/>
                </a:rPr>
                <a:t> &amp; SSD</a:t>
              </a:r>
            </a:p>
            <a:p>
              <a:pPr marL="285750" indent="-28575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en-US" dirty="0" err="1">
                  <a:latin typeface="Whitney Book" pitchFamily="2" charset="77"/>
                  <a:ea typeface="Whitney Book" charset="0"/>
                  <a:cs typeface="Whitney Book" charset="0"/>
                </a:rPr>
                <a:t>Komponentendiagramm</a:t>
              </a:r>
              <a:endParaRPr lang="en-US" dirty="0">
                <a:latin typeface="Whitney Book" pitchFamily="2" charset="77"/>
                <a:ea typeface="Whitney Book" charset="0"/>
                <a:cs typeface="Whitney Book" charset="0"/>
              </a:endParaRPr>
            </a:p>
            <a:p>
              <a:pPr marL="285750" indent="-28575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en-US" dirty="0" err="1">
                  <a:latin typeface="Whitney Book" pitchFamily="2" charset="77"/>
                  <a:ea typeface="Whitney Book" charset="0"/>
                  <a:cs typeface="Whitney Book" charset="0"/>
                </a:rPr>
                <a:t>Designklassendiagramm</a:t>
              </a:r>
              <a:endParaRPr lang="en-US" dirty="0">
                <a:latin typeface="Whitney Book" pitchFamily="2" charset="77"/>
                <a:ea typeface="Whitney Book" charset="0"/>
                <a:cs typeface="Whitney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06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EEB534A-EF71-F945-8E8D-6A2152B0D0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88" y="1923740"/>
            <a:ext cx="6157345" cy="2988753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22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685A96-06D4-A541-AEDD-5EFE748814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88" y="1928985"/>
            <a:ext cx="6088019" cy="334841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22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0603F2-0373-0B42-B552-86C68B41AC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997" y="1923740"/>
            <a:ext cx="6113387" cy="4219303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22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3F540C-63B7-2146-8EC5-A115A17C7B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417" y="1946816"/>
            <a:ext cx="6102308" cy="315724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22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36691" y="6356350"/>
            <a:ext cx="2743200" cy="365125"/>
          </a:xfrm>
        </p:spPr>
        <p:txBody>
          <a:bodyPr/>
          <a:lstStyle/>
          <a:p>
            <a:fld id="{FDACEDFC-5FF3-CC48-8B2E-03B42D2A4414}" type="slidenum">
              <a:rPr lang="de-DE" smtClean="0"/>
              <a:t>5</a:t>
            </a:fld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7987" y="849676"/>
            <a:ext cx="11376025" cy="41873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Überblick</a:t>
            </a:r>
            <a:r>
              <a:rPr lang="en-US" dirty="0">
                <a:solidFill>
                  <a:schemeClr val="tx1"/>
                </a:solidFill>
              </a:rPr>
              <a:t> der </a:t>
            </a:r>
            <a:r>
              <a:rPr lang="en-US" dirty="0" err="1">
                <a:solidFill>
                  <a:schemeClr val="tx1"/>
                </a:solidFill>
              </a:rPr>
              <a:t>Zielerreichung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Ausgangslage und Anwendungskonzept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07988" y="420528"/>
            <a:ext cx="288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6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de-DE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2" name="Text Placeholder 6"/>
          <p:cNvSpPr txBox="1">
            <a:spLocks/>
          </p:cNvSpPr>
          <p:nvPr/>
        </p:nvSpPr>
        <p:spPr>
          <a:xfrm>
            <a:off x="407987" y="1435507"/>
            <a:ext cx="6102579" cy="3410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de-DE" sz="1800" dirty="0">
                <a:solidFill>
                  <a:schemeClr val="tx1"/>
                </a:solidFill>
                <a:latin typeface="Whitney Semibold" charset="0"/>
                <a:ea typeface="Whitney Semibold" charset="0"/>
                <a:cs typeface="Whitney Semibold" charset="0"/>
              </a:rPr>
              <a:t>SCC</a:t>
            </a:r>
          </a:p>
        </p:txBody>
      </p:sp>
      <p:cxnSp>
        <p:nvCxnSpPr>
          <p:cNvPr id="94" name="Straight Connector 93"/>
          <p:cNvCxnSpPr>
            <a:cxnSpLocks/>
          </p:cNvCxnSpPr>
          <p:nvPr/>
        </p:nvCxnSpPr>
        <p:spPr>
          <a:xfrm flipV="1">
            <a:off x="407987" y="1784480"/>
            <a:ext cx="6102579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 Placeholder 6"/>
          <p:cNvSpPr txBox="1">
            <a:spLocks/>
          </p:cNvSpPr>
          <p:nvPr/>
        </p:nvSpPr>
        <p:spPr>
          <a:xfrm>
            <a:off x="6646127" y="1437749"/>
            <a:ext cx="5137886" cy="33548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de-DE" sz="1800" dirty="0">
                <a:solidFill>
                  <a:schemeClr val="tx1"/>
                </a:solidFill>
                <a:latin typeface="Whitney Semibold" charset="0"/>
                <a:ea typeface="Whitney Semibold" charset="0"/>
                <a:cs typeface="Whitney Semibold" charset="0"/>
              </a:rPr>
              <a:t>Highlights (Auszug)</a:t>
            </a:r>
          </a:p>
        </p:txBody>
      </p:sp>
      <p:cxnSp>
        <p:nvCxnSpPr>
          <p:cNvPr id="119" name="Straight Connector 118"/>
          <p:cNvCxnSpPr>
            <a:cxnSpLocks/>
          </p:cNvCxnSpPr>
          <p:nvPr/>
        </p:nvCxnSpPr>
        <p:spPr>
          <a:xfrm>
            <a:off x="6646127" y="1779665"/>
            <a:ext cx="513788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 Placeholder 5">
            <a:extLst>
              <a:ext uri="{FF2B5EF4-FFF2-40B4-BE49-F238E27FC236}">
                <a16:creationId xmlns:a16="http://schemas.microsoft.com/office/drawing/2014/main" id="{79B6CF33-9816-DA4C-BF8C-BB97E97F3021}"/>
              </a:ext>
            </a:extLst>
          </p:cNvPr>
          <p:cNvSpPr txBox="1">
            <a:spLocks/>
          </p:cNvSpPr>
          <p:nvPr/>
        </p:nvSpPr>
        <p:spPr>
          <a:xfrm>
            <a:off x="6710295" y="1940987"/>
            <a:ext cx="5137885" cy="4234063"/>
          </a:xfrm>
          <a:prstGeom prst="rect">
            <a:avLst/>
          </a:prstGeom>
        </p:spPr>
        <p:txBody>
          <a:bodyPr vert="horz" lIns="36000" tIns="45720" rIns="3600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Whitney Semibold" pitchFamily="2" charset="77"/>
              </a:rPr>
              <a:t>Status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schemeClr val="tx1"/>
                </a:solidFill>
                <a:latin typeface="Whitney Book" pitchFamily="2" charset="77"/>
              </a:rPr>
              <a:t>Schneller </a:t>
            </a:r>
            <a:r>
              <a:rPr lang="en-US" sz="1600" dirty="0" err="1">
                <a:solidFill>
                  <a:schemeClr val="tx1"/>
                </a:solidFill>
                <a:latin typeface="Whitney Semibold" pitchFamily="2" charset="77"/>
              </a:rPr>
              <a:t>Gesamtüberblick</a:t>
            </a:r>
            <a:endParaRPr lang="en-US" sz="1600" dirty="0">
              <a:solidFill>
                <a:schemeClr val="tx1"/>
              </a:solidFill>
              <a:latin typeface="Whitney Semibold" pitchFamily="2" charset="77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schemeClr val="tx1"/>
                </a:solidFill>
                <a:latin typeface="Whitney Semibold" pitchFamily="2" charset="77"/>
              </a:rPr>
              <a:t>Quick Links </a:t>
            </a:r>
            <a:r>
              <a:rPr lang="en-US" sz="1600" dirty="0" err="1">
                <a:solidFill>
                  <a:schemeClr val="tx1"/>
                </a:solidFill>
                <a:latin typeface="Whitney Book" pitchFamily="2" charset="77"/>
              </a:rPr>
              <a:t>direkt</a:t>
            </a:r>
            <a:r>
              <a:rPr lang="en-US" sz="1600" dirty="0">
                <a:solidFill>
                  <a:schemeClr val="tx1"/>
                </a:solidFill>
                <a:latin typeface="Whitney Book" pitchFamily="2" charset="77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Whitney Book" pitchFamily="2" charset="77"/>
              </a:rPr>
              <a:t>zum</a:t>
            </a:r>
            <a:r>
              <a:rPr lang="en-US" sz="1600" dirty="0">
                <a:solidFill>
                  <a:schemeClr val="tx1"/>
                </a:solidFill>
                <a:latin typeface="Whitney Book" pitchFamily="2" charset="77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Whitney Book" pitchFamily="2" charset="77"/>
              </a:rPr>
              <a:t>Problemherd</a:t>
            </a:r>
            <a:endParaRPr lang="en-US" sz="1600" dirty="0">
              <a:solidFill>
                <a:schemeClr val="tx1"/>
              </a:solidFill>
              <a:latin typeface="Whitney Book" pitchFamily="2" charset="7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600" dirty="0">
              <a:solidFill>
                <a:schemeClr val="tx1"/>
              </a:solidFill>
              <a:latin typeface="Whitney Semibold" pitchFamily="2" charset="7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Whitney Semibold" pitchFamily="2" charset="77"/>
              </a:rPr>
              <a:t>I</a:t>
            </a:r>
            <a:r>
              <a:rPr lang="de-DE" sz="1600" dirty="0" err="1">
                <a:solidFill>
                  <a:schemeClr val="tx1"/>
                </a:solidFill>
                <a:latin typeface="Whitney Semibold" pitchFamily="2" charset="77"/>
              </a:rPr>
              <a:t>nteraktive</a:t>
            </a:r>
            <a:r>
              <a:rPr lang="de-DE" sz="1600" dirty="0">
                <a:solidFill>
                  <a:schemeClr val="tx1"/>
                </a:solidFill>
                <a:latin typeface="Whitney Semibold" pitchFamily="2" charset="77"/>
              </a:rPr>
              <a:t> Netzwerkvisualisierung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dirty="0" err="1">
                <a:solidFill>
                  <a:schemeClr val="tx1"/>
                </a:solidFill>
                <a:latin typeface="Whitney Semibold" pitchFamily="2" charset="77"/>
              </a:rPr>
              <a:t>Geographisch</a:t>
            </a:r>
            <a:r>
              <a:rPr lang="en-US" sz="1600" dirty="0">
                <a:solidFill>
                  <a:schemeClr val="tx1"/>
                </a:solidFill>
                <a:latin typeface="Whitney Semibold" pitchFamily="2" charset="77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Whitney Semibold" pitchFamily="2" charset="77"/>
              </a:rPr>
              <a:t>korrekte</a:t>
            </a:r>
            <a:r>
              <a:rPr lang="en-US" sz="1600" dirty="0">
                <a:solidFill>
                  <a:schemeClr val="tx1"/>
                </a:solidFill>
                <a:latin typeface="Whitney Semibold" pitchFamily="2" charset="77"/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Stationsorte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dirty="0">
                <a:solidFill>
                  <a:schemeClr val="tx1"/>
                </a:solidFill>
                <a:latin typeface="Whitney Book" pitchFamily="2" charset="77"/>
              </a:rPr>
              <a:t>Support </a:t>
            </a:r>
            <a:r>
              <a:rPr lang="en-US" sz="1600" dirty="0" err="1">
                <a:solidFill>
                  <a:schemeClr val="tx1"/>
                </a:solidFill>
                <a:latin typeface="Whitney Book" pitchFamily="2" charset="77"/>
              </a:rPr>
              <a:t>für</a:t>
            </a:r>
            <a:r>
              <a:rPr lang="en-US" sz="1600" dirty="0">
                <a:solidFill>
                  <a:schemeClr val="tx1"/>
                </a:solidFill>
                <a:latin typeface="Whitney Book" pitchFamily="2" charset="77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Whitney Book" pitchFamily="2" charset="77"/>
              </a:rPr>
              <a:t>verschiedene</a:t>
            </a:r>
            <a:r>
              <a:rPr lang="en-US" sz="1600" dirty="0">
                <a:solidFill>
                  <a:schemeClr val="tx1"/>
                </a:solidFill>
                <a:latin typeface="Whitney Book" pitchFamily="2" charset="77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Whitney Semibold" pitchFamily="2" charset="77"/>
              </a:rPr>
              <a:t>Netzwerkoverlays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 err="1">
                <a:solidFill>
                  <a:schemeClr val="tx1"/>
                </a:solidFill>
                <a:latin typeface="Whitney Semibold" pitchFamily="2" charset="77"/>
              </a:rPr>
              <a:t>Linienvisualisierung</a:t>
            </a:r>
            <a:endParaRPr lang="de-DE" sz="1600" dirty="0">
              <a:solidFill>
                <a:schemeClr val="tx1"/>
              </a:solidFill>
              <a:latin typeface="Whitney Semibold" pitchFamily="2" charset="77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dirty="0">
                <a:solidFill>
                  <a:schemeClr val="tx1"/>
                </a:solidFill>
                <a:latin typeface="Whitney Semibold" pitchFamily="2" charset="77"/>
              </a:rPr>
              <a:t>Live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Statusanzeige</a:t>
            </a:r>
            <a:r>
              <a:rPr lang="en-US" sz="1600" dirty="0">
                <a:solidFill>
                  <a:schemeClr val="tx1"/>
                </a:solidFill>
              </a:rPr>
              <a:t> und </a:t>
            </a:r>
            <a:r>
              <a:rPr lang="en-US" sz="1600" dirty="0" err="1">
                <a:solidFill>
                  <a:schemeClr val="tx1"/>
                </a:solidFill>
              </a:rPr>
              <a:t>Positionsangabe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Whitney Semibold" pitchFamily="2" charset="77"/>
              </a:rPr>
              <a:t>Shift Plan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sz="1600" dirty="0" err="1">
                <a:solidFill>
                  <a:schemeClr val="tx1"/>
                </a:solidFill>
                <a:latin typeface="Whitney Semibold" pitchFamily="2" charset="77"/>
              </a:rPr>
              <a:t>Interaktive</a:t>
            </a:r>
            <a:r>
              <a:rPr lang="en-US" sz="1600" dirty="0">
                <a:solidFill>
                  <a:schemeClr val="tx1"/>
                </a:solidFill>
                <a:latin typeface="Whitney Book" pitchFamily="2" charset="77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Whitney Book" pitchFamily="2" charset="77"/>
              </a:rPr>
              <a:t>Tourenplanung</a:t>
            </a:r>
            <a:endParaRPr lang="en-US" sz="1600" dirty="0">
              <a:solidFill>
                <a:schemeClr val="tx1"/>
              </a:solidFill>
              <a:latin typeface="Whitney Book" pitchFamily="2" charset="7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600" dirty="0">
              <a:solidFill>
                <a:schemeClr val="tx1"/>
              </a:solidFill>
              <a:latin typeface="Whitney Semibold" pitchFamily="2" charset="7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Whitney Semibold" pitchFamily="2" charset="77"/>
              </a:rPr>
              <a:t>Customization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sz="1600" dirty="0" err="1">
                <a:solidFill>
                  <a:schemeClr val="tx1"/>
                </a:solidFill>
                <a:latin typeface="Whitney Book" pitchFamily="2" charset="77"/>
              </a:rPr>
              <a:t>Umfangreiche</a:t>
            </a:r>
            <a:r>
              <a:rPr lang="en-US" sz="1600" dirty="0">
                <a:solidFill>
                  <a:schemeClr val="tx1"/>
                </a:solidFill>
                <a:latin typeface="Whitney Book" pitchFamily="2" charset="77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Whitney Semibold" pitchFamily="2" charset="77"/>
              </a:rPr>
              <a:t>Live Engine </a:t>
            </a:r>
            <a:r>
              <a:rPr lang="en-US" sz="1600" dirty="0" err="1">
                <a:solidFill>
                  <a:schemeClr val="tx1"/>
                </a:solidFill>
                <a:latin typeface="Whitney Semibold" pitchFamily="2" charset="77"/>
              </a:rPr>
              <a:t>Konfiguration</a:t>
            </a:r>
            <a:endParaRPr lang="en-US" sz="1600" dirty="0">
              <a:solidFill>
                <a:schemeClr val="tx1"/>
              </a:solidFill>
              <a:latin typeface="Whitney Semibold" pitchFamily="2" charset="77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5CA04D-12FF-E743-8009-5287B3D9E890}"/>
              </a:ext>
            </a:extLst>
          </p:cNvPr>
          <p:cNvGrpSpPr/>
          <p:nvPr/>
        </p:nvGrpSpPr>
        <p:grpSpPr>
          <a:xfrm>
            <a:off x="404417" y="1946816"/>
            <a:ext cx="6175079" cy="3582019"/>
            <a:chOff x="4667748" y="1789280"/>
            <a:chExt cx="6290837" cy="364435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51597B-08A7-BD4B-82AA-160E0115FEDF}"/>
                </a:ext>
              </a:extLst>
            </p:cNvPr>
            <p:cNvSpPr/>
            <p:nvPr/>
          </p:nvSpPr>
          <p:spPr>
            <a:xfrm>
              <a:off x="4667748" y="1789280"/>
              <a:ext cx="6256421" cy="3625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1000" sy="101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EA8AE46-0860-7445-8848-20A9C47FB0BF}"/>
                </a:ext>
              </a:extLst>
            </p:cNvPr>
            <p:cNvGrpSpPr/>
            <p:nvPr/>
          </p:nvGrpSpPr>
          <p:grpSpPr>
            <a:xfrm>
              <a:off x="4667748" y="1789280"/>
              <a:ext cx="6290837" cy="3644350"/>
              <a:chOff x="388481" y="628064"/>
              <a:chExt cx="6290837" cy="364435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E22100E-E429-1149-98D8-5578843A7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32229" y="2452174"/>
                <a:ext cx="3147081" cy="182024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128C02C-FAE8-0F4F-AFDB-E7B891347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8481" y="628064"/>
                <a:ext cx="3147089" cy="182410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8D7E945A-B835-504F-8ED2-FD9F4EA3B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35570" y="628064"/>
                <a:ext cx="3143748" cy="182410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93FB55A7-1C51-BC42-998F-920861913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8481" y="2452173"/>
                <a:ext cx="3143748" cy="1820240"/>
              </a:xfrm>
              <a:prstGeom prst="rect">
                <a:avLst/>
              </a:prstGeom>
            </p:spPr>
          </p:pic>
        </p:grp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BCD6F67-D5D8-42BA-8487-70DB61E2A060}"/>
              </a:ext>
            </a:extLst>
          </p:cNvPr>
          <p:cNvGrpSpPr/>
          <p:nvPr/>
        </p:nvGrpSpPr>
        <p:grpSpPr>
          <a:xfrm>
            <a:off x="404417" y="1931675"/>
            <a:ext cx="6182491" cy="3752373"/>
            <a:chOff x="404417" y="1931675"/>
            <a:chExt cx="6182491" cy="37523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EC52BB9-74A7-0D4F-A5C7-323AB74E1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417" y="1931675"/>
              <a:ext cx="6182491" cy="3752373"/>
            </a:xfrm>
            <a:prstGeom prst="rect">
              <a:avLst/>
            </a:prstGeom>
            <a:effectLst>
              <a:outerShdw blurRad="63500" sx="101000" sy="101000" algn="ctr" rotWithShape="0">
                <a:prstClr val="black">
                  <a:alpha val="22000"/>
                </a:prstClr>
              </a:outerShdw>
            </a:effectLst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B543D45-6CF5-49AD-84DC-23DC2E75E0D7}"/>
                </a:ext>
              </a:extLst>
            </p:cNvPr>
            <p:cNvSpPr/>
            <p:nvPr/>
          </p:nvSpPr>
          <p:spPr>
            <a:xfrm>
              <a:off x="6287248" y="2312894"/>
              <a:ext cx="287708" cy="8606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13249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27">
            <a:extLst>
              <a:ext uri="{FF2B5EF4-FFF2-40B4-BE49-F238E27FC236}">
                <a16:creationId xmlns:a16="http://schemas.microsoft.com/office/drawing/2014/main" id="{E3C08345-C429-884D-9A2F-61FBC58E0B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991" y="5960216"/>
            <a:ext cx="611598" cy="8154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1" name="Richtungspfeil 25">
            <a:extLst>
              <a:ext uri="{FF2B5EF4-FFF2-40B4-BE49-F238E27FC236}">
                <a16:creationId xmlns:a16="http://schemas.microsoft.com/office/drawing/2014/main" id="{E85922C7-51C7-B045-A147-D8213A729B2A}"/>
              </a:ext>
            </a:extLst>
          </p:cNvPr>
          <p:cNvSpPr/>
          <p:nvPr/>
        </p:nvSpPr>
        <p:spPr>
          <a:xfrm>
            <a:off x="407987" y="3311977"/>
            <a:ext cx="5921792" cy="2458508"/>
          </a:xfrm>
          <a:prstGeom prst="homePlate">
            <a:avLst>
              <a:gd name="adj" fmla="val 81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ichtungspfeil 25">
            <a:extLst>
              <a:ext uri="{FF2B5EF4-FFF2-40B4-BE49-F238E27FC236}">
                <a16:creationId xmlns:a16="http://schemas.microsoft.com/office/drawing/2014/main" id="{283BBCE1-F3CF-C848-93C0-D1A9690214CF}"/>
              </a:ext>
            </a:extLst>
          </p:cNvPr>
          <p:cNvSpPr/>
          <p:nvPr/>
        </p:nvSpPr>
        <p:spPr>
          <a:xfrm>
            <a:off x="407987" y="1349620"/>
            <a:ext cx="5921792" cy="1759339"/>
          </a:xfrm>
          <a:prstGeom prst="homePlate">
            <a:avLst>
              <a:gd name="adj" fmla="val 121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95279E-4293-DE44-AF38-CBA7612B96F9}"/>
              </a:ext>
            </a:extLst>
          </p:cNvPr>
          <p:cNvSpPr/>
          <p:nvPr/>
        </p:nvSpPr>
        <p:spPr>
          <a:xfrm>
            <a:off x="1962723" y="2491535"/>
            <a:ext cx="4025328" cy="5068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tIns="108000" rIns="36000" bIns="36000" rtlCol="0" anchor="t"/>
          <a:lstStyle/>
          <a:p>
            <a:r>
              <a:rPr lang="en-US" sz="1600" dirty="0">
                <a:solidFill>
                  <a:schemeClr val="tx1"/>
                </a:solidFill>
                <a:latin typeface="Whitney Semibold" pitchFamily="2" charset="77"/>
                <a:ea typeface="Whitney Book" charset="0"/>
                <a:cs typeface="Whitney Book" charset="0"/>
              </a:rPr>
              <a:t>Services Layer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CEDFC-5FF3-CC48-8B2E-03B42D2A4414}" type="slidenum">
              <a:rPr lang="en-US" smtClean="0"/>
              <a:t>6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7987" y="849676"/>
            <a:ext cx="11376025" cy="4187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Stabile Full-Stack </a:t>
            </a:r>
            <a:r>
              <a:rPr lang="en-US" dirty="0" err="1">
                <a:solidFill>
                  <a:schemeClr val="tx1"/>
                </a:solidFill>
              </a:rPr>
              <a:t>Systemarchitektur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07988" y="420528"/>
            <a:ext cx="288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6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b="1" dirty="0">
                <a:solidFill>
                  <a:schemeClr val="bg1"/>
                </a:solidFill>
              </a:rPr>
              <a:t>2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18" name="Text Placeholder 6">
            <a:extLst>
              <a:ext uri="{FF2B5EF4-FFF2-40B4-BE49-F238E27FC236}">
                <a16:creationId xmlns:a16="http://schemas.microsoft.com/office/drawing/2014/main" id="{F3BDF81F-40CC-AA45-8EF5-C038A8AA1071}"/>
              </a:ext>
            </a:extLst>
          </p:cNvPr>
          <p:cNvSpPr txBox="1">
            <a:spLocks/>
          </p:cNvSpPr>
          <p:nvPr/>
        </p:nvSpPr>
        <p:spPr>
          <a:xfrm>
            <a:off x="531223" y="1375547"/>
            <a:ext cx="6120179" cy="3410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Whitney Semibold" charset="0"/>
                <a:ea typeface="Whitney Semibold" charset="0"/>
                <a:cs typeface="Whitney Semibold" charset="0"/>
              </a:rPr>
              <a:t>Frontend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Whitney Book" pitchFamily="2" charset="77"/>
                <a:ea typeface="Whitney Semibold" charset="0"/>
                <a:cs typeface="Whitney Semibold" charset="0"/>
              </a:rPr>
              <a:t>(Angular)</a:t>
            </a:r>
          </a:p>
        </p:txBody>
      </p:sp>
      <p:sp>
        <p:nvSpPr>
          <p:cNvPr id="121" name="Text Placeholder 6">
            <a:extLst>
              <a:ext uri="{FF2B5EF4-FFF2-40B4-BE49-F238E27FC236}">
                <a16:creationId xmlns:a16="http://schemas.microsoft.com/office/drawing/2014/main" id="{48A65891-9FFB-0346-AD88-BFB87681CC37}"/>
              </a:ext>
            </a:extLst>
          </p:cNvPr>
          <p:cNvSpPr txBox="1">
            <a:spLocks/>
          </p:cNvSpPr>
          <p:nvPr/>
        </p:nvSpPr>
        <p:spPr>
          <a:xfrm>
            <a:off x="531223" y="3311977"/>
            <a:ext cx="6120179" cy="3410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Whitney Semibold" charset="0"/>
                <a:ea typeface="Whitney Semibold" charset="0"/>
                <a:cs typeface="Whitney Semibold" charset="0"/>
              </a:rPr>
              <a:t>Backend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Whitney Book" pitchFamily="2" charset="77"/>
                <a:ea typeface="Whitney Semibold" charset="0"/>
                <a:cs typeface="Whitney Semibold" charset="0"/>
              </a:rPr>
              <a:t>(Java)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EE5871-A5FC-4F48-9D40-2C4C19205828}"/>
              </a:ext>
            </a:extLst>
          </p:cNvPr>
          <p:cNvSpPr/>
          <p:nvPr/>
        </p:nvSpPr>
        <p:spPr>
          <a:xfrm>
            <a:off x="1962725" y="1443218"/>
            <a:ext cx="4025325" cy="784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tIns="144000" rIns="36000" bIns="36000" rtlCol="0" anchor="t"/>
          <a:lstStyle/>
          <a:p>
            <a:r>
              <a:rPr lang="en-US" sz="1600" dirty="0">
                <a:solidFill>
                  <a:schemeClr val="tx1"/>
                </a:solidFill>
                <a:latin typeface="Whitney Semibold" pitchFamily="2" charset="77"/>
                <a:ea typeface="Whitney Book" charset="0"/>
                <a:cs typeface="Whitney Book" charset="0"/>
              </a:rPr>
              <a:t>Web-</a:t>
            </a:r>
            <a:r>
              <a:rPr lang="en-US" sz="1600" dirty="0" err="1">
                <a:solidFill>
                  <a:schemeClr val="tx1"/>
                </a:solidFill>
                <a:latin typeface="Whitney Semibold" pitchFamily="2" charset="77"/>
                <a:ea typeface="Whitney Book" charset="0"/>
                <a:cs typeface="Whitney Book" charset="0"/>
              </a:rPr>
              <a:t>Anwendung</a:t>
            </a:r>
            <a:endParaRPr lang="en-US" sz="1600" dirty="0">
              <a:solidFill>
                <a:schemeClr val="tx1"/>
              </a:solidFill>
              <a:latin typeface="Whitney Semibold" pitchFamily="2" charset="77"/>
              <a:ea typeface="Whitney Book" charset="0"/>
              <a:cs typeface="Whitney Book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Whitney Book" charset="0"/>
                <a:ea typeface="Whitney Book" charset="0"/>
                <a:cs typeface="Whitney Book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Whitney Book" charset="0"/>
                <a:ea typeface="Whitney Book" charset="0"/>
                <a:cs typeface="Whitney Book" charset="0"/>
              </a:rPr>
              <a:t>Benutzerschnittstelle</a:t>
            </a:r>
            <a:r>
              <a:rPr lang="en-US" sz="1600" dirty="0">
                <a:solidFill>
                  <a:schemeClr val="tx1"/>
                </a:solidFill>
                <a:latin typeface="Whitney Book" charset="0"/>
                <a:ea typeface="Whitney Book" charset="0"/>
                <a:cs typeface="Whitney Book" charset="0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Whitney Book" charset="0"/>
              <a:ea typeface="Whitney Book" charset="0"/>
              <a:cs typeface="Whitney Book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5589F5-B0F6-7C47-B133-D385E203C4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9678" y="1453405"/>
            <a:ext cx="760608" cy="76060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095F60C-7BD2-814D-9F63-D86219516566}"/>
              </a:ext>
            </a:extLst>
          </p:cNvPr>
          <p:cNvGrpSpPr/>
          <p:nvPr/>
        </p:nvGrpSpPr>
        <p:grpSpPr>
          <a:xfrm>
            <a:off x="2385711" y="2248872"/>
            <a:ext cx="3185753" cy="230118"/>
            <a:chOff x="2382510" y="2231116"/>
            <a:chExt cx="3185753" cy="230118"/>
          </a:xfrm>
        </p:grpSpPr>
        <p:sp>
          <p:nvSpPr>
            <p:cNvPr id="14" name="Pfeil: nach oben und unten 9">
              <a:extLst>
                <a:ext uri="{FF2B5EF4-FFF2-40B4-BE49-F238E27FC236}">
                  <a16:creationId xmlns:a16="http://schemas.microsoft.com/office/drawing/2014/main" id="{A5505124-5927-CB4A-9B0F-7B7D14485775}"/>
                </a:ext>
              </a:extLst>
            </p:cNvPr>
            <p:cNvSpPr/>
            <p:nvPr/>
          </p:nvSpPr>
          <p:spPr>
            <a:xfrm>
              <a:off x="3910092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Pfeil: nach oben und unten 9">
              <a:extLst>
                <a:ext uri="{FF2B5EF4-FFF2-40B4-BE49-F238E27FC236}">
                  <a16:creationId xmlns:a16="http://schemas.microsoft.com/office/drawing/2014/main" id="{7AF07DF2-B543-6341-8C2D-3D43D2F8E015}"/>
                </a:ext>
              </a:extLst>
            </p:cNvPr>
            <p:cNvSpPr/>
            <p:nvPr/>
          </p:nvSpPr>
          <p:spPr>
            <a:xfrm>
              <a:off x="2382510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Pfeil: nach oben und unten 9">
              <a:extLst>
                <a:ext uri="{FF2B5EF4-FFF2-40B4-BE49-F238E27FC236}">
                  <a16:creationId xmlns:a16="http://schemas.microsoft.com/office/drawing/2014/main" id="{13FE73A1-CA36-CF49-9121-A2093E5519CA}"/>
                </a:ext>
              </a:extLst>
            </p:cNvPr>
            <p:cNvSpPr/>
            <p:nvPr/>
          </p:nvSpPr>
          <p:spPr>
            <a:xfrm>
              <a:off x="5437674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73B319B-C169-894E-87BB-06109CD4D1F5}"/>
              </a:ext>
            </a:extLst>
          </p:cNvPr>
          <p:cNvSpPr/>
          <p:nvPr/>
        </p:nvSpPr>
        <p:spPr>
          <a:xfrm>
            <a:off x="1962721" y="4146207"/>
            <a:ext cx="4025329" cy="78499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tIns="144000" rIns="36000" bIns="36000" rtlCol="0" anchor="t"/>
          <a:lstStyle/>
          <a:p>
            <a:r>
              <a:rPr lang="en-US" sz="1600" dirty="0" err="1">
                <a:latin typeface="Whitney Semibold" pitchFamily="2" charset="77"/>
                <a:ea typeface="Whitney Book" charset="0"/>
                <a:cs typeface="Whitney Book" charset="0"/>
              </a:rPr>
              <a:t>Anwendungslogik</a:t>
            </a:r>
            <a:endParaRPr lang="en-US" sz="1600" dirty="0">
              <a:latin typeface="Whitney Semibold" pitchFamily="2" charset="77"/>
              <a:ea typeface="Whitney Book" charset="0"/>
              <a:cs typeface="Whitney Book" charset="0"/>
            </a:endParaRPr>
          </a:p>
          <a:p>
            <a:r>
              <a:rPr lang="en-US" sz="1600" dirty="0">
                <a:latin typeface="Whitney Book" pitchFamily="2" charset="77"/>
                <a:ea typeface="Whitney Book" charset="0"/>
                <a:cs typeface="Whitney Book" charset="0"/>
              </a:rPr>
              <a:t>(</a:t>
            </a:r>
            <a:r>
              <a:rPr lang="de-DE" sz="1600" dirty="0">
                <a:latin typeface="Whitney Book" pitchFamily="2" charset="77"/>
                <a:ea typeface="Whitney Book" charset="0"/>
                <a:cs typeface="Whitney Book" charset="0"/>
              </a:rPr>
              <a:t>„Herz” des </a:t>
            </a:r>
            <a:r>
              <a:rPr lang="de-DE" sz="1600" dirty="0" err="1">
                <a:latin typeface="Whitney Book" pitchFamily="2" charset="77"/>
                <a:ea typeface="Whitney Book" charset="0"/>
                <a:cs typeface="Whitney Book" charset="0"/>
              </a:rPr>
              <a:t>Backends</a:t>
            </a:r>
            <a:r>
              <a:rPr lang="de-DE" sz="1600" dirty="0">
                <a:latin typeface="Whitney Book" pitchFamily="2" charset="77"/>
                <a:ea typeface="Whitney Book" charset="0"/>
                <a:cs typeface="Whitney Book" charset="0"/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987199-BE94-AF4B-A54B-7ED039E35990}"/>
              </a:ext>
            </a:extLst>
          </p:cNvPr>
          <p:cNvSpPr/>
          <p:nvPr/>
        </p:nvSpPr>
        <p:spPr>
          <a:xfrm>
            <a:off x="1962723" y="3385793"/>
            <a:ext cx="4025328" cy="5068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tIns="108000" rIns="36000" bIns="36000" rtlCol="0" anchor="t"/>
          <a:lstStyle/>
          <a:p>
            <a:r>
              <a:rPr lang="en-US" sz="1600" dirty="0">
                <a:latin typeface="Whitney Semibold" pitchFamily="2" charset="77"/>
                <a:ea typeface="Whitney Book" charset="0"/>
                <a:cs typeface="Whitney Book" charset="0"/>
              </a:rPr>
              <a:t>REST Endpoints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C24CF08-3D4C-F74B-A23D-8BEB319E2A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946" y="2520027"/>
            <a:ext cx="458067" cy="4580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C356423-81B6-B34F-8829-46514D6F7D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945" y="3410201"/>
            <a:ext cx="458067" cy="458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22F6FD-0976-A342-B16D-1A2A55352C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516" y="4216242"/>
            <a:ext cx="644923" cy="64492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1CA086F-447E-2B4E-AE69-84B852F965D7}"/>
              </a:ext>
            </a:extLst>
          </p:cNvPr>
          <p:cNvSpPr/>
          <p:nvPr/>
        </p:nvSpPr>
        <p:spPr>
          <a:xfrm>
            <a:off x="1962721" y="5173505"/>
            <a:ext cx="4025329" cy="5068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tIns="108000" rIns="36000" bIns="36000" rtlCol="0" anchor="t"/>
          <a:lstStyle/>
          <a:p>
            <a:r>
              <a:rPr lang="en-US" sz="1600" dirty="0" err="1">
                <a:latin typeface="Whitney Semibold" pitchFamily="2" charset="77"/>
                <a:ea typeface="Whitney Book" charset="0"/>
                <a:cs typeface="Whitney Book" charset="0"/>
              </a:rPr>
              <a:t>Persistenzverwaltung</a:t>
            </a:r>
            <a:endParaRPr lang="en-US" sz="1600" dirty="0">
              <a:latin typeface="Whitney Semibold" pitchFamily="2" charset="77"/>
              <a:ea typeface="Whitney Book" charset="0"/>
              <a:cs typeface="Whitney Book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B16C76A-5F41-1149-AC6F-2D6A77A60F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944" y="5197913"/>
            <a:ext cx="458067" cy="458067"/>
          </a:xfrm>
          <a:prstGeom prst="rect">
            <a:avLst/>
          </a:prstGeom>
        </p:spPr>
      </p:pic>
      <p:sp>
        <p:nvSpPr>
          <p:cNvPr id="45" name="Pfeil: nach oben und unten 9">
            <a:extLst>
              <a:ext uri="{FF2B5EF4-FFF2-40B4-BE49-F238E27FC236}">
                <a16:creationId xmlns:a16="http://schemas.microsoft.com/office/drawing/2014/main" id="{B15657FC-169A-B348-8413-7647534FFD5A}"/>
              </a:ext>
            </a:extLst>
          </p:cNvPr>
          <p:cNvSpPr/>
          <p:nvPr/>
        </p:nvSpPr>
        <p:spPr>
          <a:xfrm>
            <a:off x="3874580" y="5700529"/>
            <a:ext cx="214421" cy="374221"/>
          </a:xfrm>
          <a:prstGeom prst="upDownArrow">
            <a:avLst>
              <a:gd name="adj1" fmla="val 50000"/>
              <a:gd name="adj2" fmla="val 41877"/>
            </a:avLst>
          </a:prstGeom>
          <a:solidFill>
            <a:schemeClr val="accent1">
              <a:lumMod val="60000"/>
              <a:lumOff val="40000"/>
            </a:schemeClr>
          </a:solidFill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CC7445-2559-3647-9195-5D59111215E8}"/>
              </a:ext>
            </a:extLst>
          </p:cNvPr>
          <p:cNvSpPr/>
          <p:nvPr/>
        </p:nvSpPr>
        <p:spPr>
          <a:xfrm>
            <a:off x="4300447" y="6405138"/>
            <a:ext cx="9476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Whitney Semibold" charset="0"/>
                <a:ea typeface="Whitney Semibold" charset="0"/>
                <a:cs typeface="Whitney Semibold" charset="0"/>
              </a:rPr>
              <a:t>Postgres</a:t>
            </a:r>
            <a:endParaRPr lang="de-DE" sz="16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EF952EA-E51D-3D46-B138-BBD56D67812B}"/>
              </a:ext>
            </a:extLst>
          </p:cNvPr>
          <p:cNvSpPr/>
          <p:nvPr/>
        </p:nvSpPr>
        <p:spPr>
          <a:xfrm>
            <a:off x="4023457" y="5737941"/>
            <a:ext cx="9284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Whitney Book" pitchFamily="2" charset="77"/>
                <a:ea typeface="Whitney Semibold" charset="0"/>
                <a:cs typeface="Whitney Semibold" charset="0"/>
              </a:rPr>
              <a:t>Hibernate</a:t>
            </a:r>
            <a:endParaRPr lang="de-DE" sz="1400" dirty="0">
              <a:latin typeface="Whitney Book" pitchFamily="2" charset="77"/>
            </a:endParaRPr>
          </a:p>
        </p:txBody>
      </p:sp>
      <p:sp>
        <p:nvSpPr>
          <p:cNvPr id="44" name="Pfeil: nach oben und unten 9">
            <a:extLst>
              <a:ext uri="{FF2B5EF4-FFF2-40B4-BE49-F238E27FC236}">
                <a16:creationId xmlns:a16="http://schemas.microsoft.com/office/drawing/2014/main" id="{DD35DF8B-3A40-2249-AAE0-8F6B84272E6D}"/>
              </a:ext>
            </a:extLst>
          </p:cNvPr>
          <p:cNvSpPr/>
          <p:nvPr/>
        </p:nvSpPr>
        <p:spPr>
          <a:xfrm>
            <a:off x="3874580" y="2998037"/>
            <a:ext cx="214421" cy="374221"/>
          </a:xfrm>
          <a:prstGeom prst="upDownArrow">
            <a:avLst>
              <a:gd name="adj1" fmla="val 50000"/>
              <a:gd name="adj2" fmla="val 41877"/>
            </a:avLst>
          </a:prstGeom>
          <a:solidFill>
            <a:schemeClr val="accent1">
              <a:lumMod val="60000"/>
              <a:lumOff val="40000"/>
            </a:schemeClr>
          </a:solidFill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D6D567-8398-DF4F-A585-4FFCD5701C0B}"/>
              </a:ext>
            </a:extLst>
          </p:cNvPr>
          <p:cNvSpPr/>
          <p:nvPr/>
        </p:nvSpPr>
        <p:spPr>
          <a:xfrm>
            <a:off x="4023457" y="3060316"/>
            <a:ext cx="1271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Whitney Book" pitchFamily="2" charset="77"/>
                <a:ea typeface="Whitney Semibold" charset="0"/>
                <a:cs typeface="Whitney Semibold" charset="0"/>
              </a:rPr>
              <a:t>RESTful HTTP</a:t>
            </a:r>
            <a:endParaRPr lang="de-DE" sz="1400" dirty="0">
              <a:latin typeface="Whitney Book" pitchFamily="2" charset="77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FADEAFF-05BE-FA48-B09D-C22719FA9146}"/>
              </a:ext>
            </a:extLst>
          </p:cNvPr>
          <p:cNvGrpSpPr/>
          <p:nvPr/>
        </p:nvGrpSpPr>
        <p:grpSpPr>
          <a:xfrm>
            <a:off x="2385711" y="3907850"/>
            <a:ext cx="3185753" cy="230118"/>
            <a:chOff x="2382510" y="2231116"/>
            <a:chExt cx="3185753" cy="230118"/>
          </a:xfrm>
        </p:grpSpPr>
        <p:sp>
          <p:nvSpPr>
            <p:cNvPr id="82" name="Pfeil: nach oben und unten 9">
              <a:extLst>
                <a:ext uri="{FF2B5EF4-FFF2-40B4-BE49-F238E27FC236}">
                  <a16:creationId xmlns:a16="http://schemas.microsoft.com/office/drawing/2014/main" id="{3A67D476-BC17-444A-824A-DC8CB7CF263D}"/>
                </a:ext>
              </a:extLst>
            </p:cNvPr>
            <p:cNvSpPr/>
            <p:nvPr/>
          </p:nvSpPr>
          <p:spPr>
            <a:xfrm>
              <a:off x="3910092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Pfeil: nach oben und unten 9">
              <a:extLst>
                <a:ext uri="{FF2B5EF4-FFF2-40B4-BE49-F238E27FC236}">
                  <a16:creationId xmlns:a16="http://schemas.microsoft.com/office/drawing/2014/main" id="{5C88908B-8497-E844-A2CD-A6861598DD14}"/>
                </a:ext>
              </a:extLst>
            </p:cNvPr>
            <p:cNvSpPr/>
            <p:nvPr/>
          </p:nvSpPr>
          <p:spPr>
            <a:xfrm>
              <a:off x="2382510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Pfeil: nach oben und unten 9">
              <a:extLst>
                <a:ext uri="{FF2B5EF4-FFF2-40B4-BE49-F238E27FC236}">
                  <a16:creationId xmlns:a16="http://schemas.microsoft.com/office/drawing/2014/main" id="{C0151671-6B4F-3443-BE22-194395910C1C}"/>
                </a:ext>
              </a:extLst>
            </p:cNvPr>
            <p:cNvSpPr/>
            <p:nvPr/>
          </p:nvSpPr>
          <p:spPr>
            <a:xfrm>
              <a:off x="5437674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CD3DCDF-C71F-DB45-99F4-A53AD590E7C9}"/>
              </a:ext>
            </a:extLst>
          </p:cNvPr>
          <p:cNvGrpSpPr/>
          <p:nvPr/>
        </p:nvGrpSpPr>
        <p:grpSpPr>
          <a:xfrm>
            <a:off x="2385711" y="4945237"/>
            <a:ext cx="3185753" cy="230118"/>
            <a:chOff x="2382510" y="2231116"/>
            <a:chExt cx="3185753" cy="230118"/>
          </a:xfrm>
        </p:grpSpPr>
        <p:sp>
          <p:nvSpPr>
            <p:cNvPr id="86" name="Pfeil: nach oben und unten 9">
              <a:extLst>
                <a:ext uri="{FF2B5EF4-FFF2-40B4-BE49-F238E27FC236}">
                  <a16:creationId xmlns:a16="http://schemas.microsoft.com/office/drawing/2014/main" id="{651E0735-483F-4E4C-8B2F-18ADAF1C8C44}"/>
                </a:ext>
              </a:extLst>
            </p:cNvPr>
            <p:cNvSpPr/>
            <p:nvPr/>
          </p:nvSpPr>
          <p:spPr>
            <a:xfrm>
              <a:off x="3910092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Pfeil: nach oben und unten 9">
              <a:extLst>
                <a:ext uri="{FF2B5EF4-FFF2-40B4-BE49-F238E27FC236}">
                  <a16:creationId xmlns:a16="http://schemas.microsoft.com/office/drawing/2014/main" id="{15996B4B-4063-A649-A88C-A056A0D54ADB}"/>
                </a:ext>
              </a:extLst>
            </p:cNvPr>
            <p:cNvSpPr/>
            <p:nvPr/>
          </p:nvSpPr>
          <p:spPr>
            <a:xfrm>
              <a:off x="2382510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Pfeil: nach oben und unten 9">
              <a:extLst>
                <a:ext uri="{FF2B5EF4-FFF2-40B4-BE49-F238E27FC236}">
                  <a16:creationId xmlns:a16="http://schemas.microsoft.com/office/drawing/2014/main" id="{6136ED16-CFEA-4E46-903F-A121F542488D}"/>
                </a:ext>
              </a:extLst>
            </p:cNvPr>
            <p:cNvSpPr/>
            <p:nvPr/>
          </p:nvSpPr>
          <p:spPr>
            <a:xfrm>
              <a:off x="5437674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3873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27">
            <a:extLst>
              <a:ext uri="{FF2B5EF4-FFF2-40B4-BE49-F238E27FC236}">
                <a16:creationId xmlns:a16="http://schemas.microsoft.com/office/drawing/2014/main" id="{E8BC08B7-87AF-8D43-9213-08671036F0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991" y="5960216"/>
            <a:ext cx="611598" cy="8154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1" name="Richtungspfeil 25">
            <a:extLst>
              <a:ext uri="{FF2B5EF4-FFF2-40B4-BE49-F238E27FC236}">
                <a16:creationId xmlns:a16="http://schemas.microsoft.com/office/drawing/2014/main" id="{E85922C7-51C7-B045-A147-D8213A729B2A}"/>
              </a:ext>
            </a:extLst>
          </p:cNvPr>
          <p:cNvSpPr/>
          <p:nvPr/>
        </p:nvSpPr>
        <p:spPr>
          <a:xfrm>
            <a:off x="407987" y="3311977"/>
            <a:ext cx="5921792" cy="2458508"/>
          </a:xfrm>
          <a:prstGeom prst="homePlate">
            <a:avLst>
              <a:gd name="adj" fmla="val 81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ichtungspfeil 25">
            <a:extLst>
              <a:ext uri="{FF2B5EF4-FFF2-40B4-BE49-F238E27FC236}">
                <a16:creationId xmlns:a16="http://schemas.microsoft.com/office/drawing/2014/main" id="{283BBCE1-F3CF-C848-93C0-D1A9690214CF}"/>
              </a:ext>
            </a:extLst>
          </p:cNvPr>
          <p:cNvSpPr/>
          <p:nvPr/>
        </p:nvSpPr>
        <p:spPr>
          <a:xfrm>
            <a:off x="407987" y="1349620"/>
            <a:ext cx="5921792" cy="1759339"/>
          </a:xfrm>
          <a:prstGeom prst="homePlate">
            <a:avLst>
              <a:gd name="adj" fmla="val 12125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95279E-4293-DE44-AF38-CBA7612B96F9}"/>
              </a:ext>
            </a:extLst>
          </p:cNvPr>
          <p:cNvSpPr/>
          <p:nvPr/>
        </p:nvSpPr>
        <p:spPr>
          <a:xfrm>
            <a:off x="1962723" y="2491535"/>
            <a:ext cx="4025328" cy="5068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tIns="108000" rIns="36000" bIns="36000" rtlCol="0" anchor="t"/>
          <a:lstStyle/>
          <a:p>
            <a:r>
              <a:rPr lang="en-US" sz="1600" dirty="0">
                <a:solidFill>
                  <a:schemeClr val="tx1"/>
                </a:solidFill>
                <a:latin typeface="Whitney Semibold" pitchFamily="2" charset="77"/>
                <a:ea typeface="Whitney Book" charset="0"/>
                <a:cs typeface="Whitney Book" charset="0"/>
              </a:rPr>
              <a:t>Services Layer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CEDFC-5FF3-CC48-8B2E-03B42D2A4414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7987" y="849676"/>
            <a:ext cx="11376025" cy="41873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Moderne</a:t>
            </a:r>
            <a:r>
              <a:rPr lang="en-US" dirty="0">
                <a:solidFill>
                  <a:schemeClr val="tx1"/>
                </a:solidFill>
              </a:rPr>
              <a:t> Frontend-</a:t>
            </a:r>
            <a:r>
              <a:rPr lang="en-US" dirty="0" err="1">
                <a:solidFill>
                  <a:schemeClr val="tx1"/>
                </a:solidFill>
              </a:rPr>
              <a:t>Technologien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07988" y="420528"/>
            <a:ext cx="288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6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b="1" dirty="0">
                <a:solidFill>
                  <a:schemeClr val="bg1"/>
                </a:solidFill>
              </a:rPr>
              <a:t>2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18" name="Text Placeholder 6">
            <a:extLst>
              <a:ext uri="{FF2B5EF4-FFF2-40B4-BE49-F238E27FC236}">
                <a16:creationId xmlns:a16="http://schemas.microsoft.com/office/drawing/2014/main" id="{F3BDF81F-40CC-AA45-8EF5-C038A8AA1071}"/>
              </a:ext>
            </a:extLst>
          </p:cNvPr>
          <p:cNvSpPr txBox="1">
            <a:spLocks/>
          </p:cNvSpPr>
          <p:nvPr/>
        </p:nvSpPr>
        <p:spPr>
          <a:xfrm>
            <a:off x="531223" y="1375547"/>
            <a:ext cx="6120179" cy="3410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 dirty="0">
                <a:solidFill>
                  <a:schemeClr val="bg1"/>
                </a:solidFill>
                <a:latin typeface="Whitney Semibold" charset="0"/>
                <a:ea typeface="Whitney Semibold" charset="0"/>
                <a:cs typeface="Whitney Semibold" charset="0"/>
              </a:rPr>
              <a:t>Frontend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 dirty="0">
                <a:solidFill>
                  <a:schemeClr val="bg1"/>
                </a:solidFill>
                <a:latin typeface="Whitney Book" pitchFamily="2" charset="77"/>
                <a:ea typeface="Whitney Semibold" charset="0"/>
                <a:cs typeface="Whitney Semibold" charset="0"/>
              </a:rPr>
              <a:t>(Angular)</a:t>
            </a:r>
          </a:p>
        </p:txBody>
      </p:sp>
      <p:sp>
        <p:nvSpPr>
          <p:cNvPr id="121" name="Text Placeholder 6">
            <a:extLst>
              <a:ext uri="{FF2B5EF4-FFF2-40B4-BE49-F238E27FC236}">
                <a16:creationId xmlns:a16="http://schemas.microsoft.com/office/drawing/2014/main" id="{48A65891-9FFB-0346-AD88-BFB87681CC37}"/>
              </a:ext>
            </a:extLst>
          </p:cNvPr>
          <p:cNvSpPr txBox="1">
            <a:spLocks/>
          </p:cNvSpPr>
          <p:nvPr/>
        </p:nvSpPr>
        <p:spPr>
          <a:xfrm>
            <a:off x="531223" y="3311977"/>
            <a:ext cx="6120179" cy="3410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Whitney Semibold" charset="0"/>
                <a:ea typeface="Whitney Semibold" charset="0"/>
                <a:cs typeface="Whitney Semibold" charset="0"/>
              </a:rPr>
              <a:t>Backend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Whitney Book" pitchFamily="2" charset="77"/>
                <a:ea typeface="Whitney Semibold" charset="0"/>
                <a:cs typeface="Whitney Semibold" charset="0"/>
              </a:rPr>
              <a:t>(Java)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EE5871-A5FC-4F48-9D40-2C4C19205828}"/>
              </a:ext>
            </a:extLst>
          </p:cNvPr>
          <p:cNvSpPr/>
          <p:nvPr/>
        </p:nvSpPr>
        <p:spPr>
          <a:xfrm>
            <a:off x="1962725" y="1443218"/>
            <a:ext cx="4025325" cy="784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tIns="144000" rIns="36000" bIns="36000" rtlCol="0" anchor="t"/>
          <a:lstStyle/>
          <a:p>
            <a:r>
              <a:rPr lang="en-US" sz="1600" dirty="0">
                <a:solidFill>
                  <a:schemeClr val="tx1"/>
                </a:solidFill>
                <a:latin typeface="Whitney Semibold" pitchFamily="2" charset="77"/>
                <a:ea typeface="Whitney Book" charset="0"/>
                <a:cs typeface="Whitney Book" charset="0"/>
              </a:rPr>
              <a:t>Web-</a:t>
            </a:r>
            <a:r>
              <a:rPr lang="en-US" sz="1600" dirty="0" err="1">
                <a:solidFill>
                  <a:schemeClr val="tx1"/>
                </a:solidFill>
                <a:latin typeface="Whitney Semibold" pitchFamily="2" charset="77"/>
                <a:ea typeface="Whitney Book" charset="0"/>
                <a:cs typeface="Whitney Book" charset="0"/>
              </a:rPr>
              <a:t>Anwendung</a:t>
            </a:r>
            <a:endParaRPr lang="en-US" sz="1600" dirty="0">
              <a:solidFill>
                <a:schemeClr val="tx1"/>
              </a:solidFill>
              <a:latin typeface="Whitney Semibold" pitchFamily="2" charset="77"/>
              <a:ea typeface="Whitney Book" charset="0"/>
              <a:cs typeface="Whitney Book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Whitney Book" charset="0"/>
                <a:ea typeface="Whitney Book" charset="0"/>
                <a:cs typeface="Whitney Book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Whitney Book" charset="0"/>
                <a:ea typeface="Whitney Book" charset="0"/>
                <a:cs typeface="Whitney Book" charset="0"/>
              </a:rPr>
              <a:t>Benutzerschnittstelle</a:t>
            </a:r>
            <a:r>
              <a:rPr lang="en-US" sz="1600" dirty="0">
                <a:solidFill>
                  <a:schemeClr val="tx1"/>
                </a:solidFill>
                <a:latin typeface="Whitney Book" charset="0"/>
                <a:ea typeface="Whitney Book" charset="0"/>
                <a:cs typeface="Whitney Book" charset="0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Whitney Book" charset="0"/>
              <a:ea typeface="Whitney Book" charset="0"/>
              <a:cs typeface="Whitney Book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5589F5-B0F6-7C47-B133-D385E203C4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9678" y="1453405"/>
            <a:ext cx="760608" cy="76060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095F60C-7BD2-814D-9F63-D86219516566}"/>
              </a:ext>
            </a:extLst>
          </p:cNvPr>
          <p:cNvGrpSpPr/>
          <p:nvPr/>
        </p:nvGrpSpPr>
        <p:grpSpPr>
          <a:xfrm>
            <a:off x="2385711" y="2248872"/>
            <a:ext cx="3185753" cy="230118"/>
            <a:chOff x="2382510" y="2231116"/>
            <a:chExt cx="3185753" cy="230118"/>
          </a:xfrm>
        </p:grpSpPr>
        <p:sp>
          <p:nvSpPr>
            <p:cNvPr id="14" name="Pfeil: nach oben und unten 9">
              <a:extLst>
                <a:ext uri="{FF2B5EF4-FFF2-40B4-BE49-F238E27FC236}">
                  <a16:creationId xmlns:a16="http://schemas.microsoft.com/office/drawing/2014/main" id="{A5505124-5927-CB4A-9B0F-7B7D14485775}"/>
                </a:ext>
              </a:extLst>
            </p:cNvPr>
            <p:cNvSpPr/>
            <p:nvPr/>
          </p:nvSpPr>
          <p:spPr>
            <a:xfrm>
              <a:off x="3910092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Pfeil: nach oben und unten 9">
              <a:extLst>
                <a:ext uri="{FF2B5EF4-FFF2-40B4-BE49-F238E27FC236}">
                  <a16:creationId xmlns:a16="http://schemas.microsoft.com/office/drawing/2014/main" id="{7AF07DF2-B543-6341-8C2D-3D43D2F8E015}"/>
                </a:ext>
              </a:extLst>
            </p:cNvPr>
            <p:cNvSpPr/>
            <p:nvPr/>
          </p:nvSpPr>
          <p:spPr>
            <a:xfrm>
              <a:off x="2382510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Pfeil: nach oben und unten 9">
              <a:extLst>
                <a:ext uri="{FF2B5EF4-FFF2-40B4-BE49-F238E27FC236}">
                  <a16:creationId xmlns:a16="http://schemas.microsoft.com/office/drawing/2014/main" id="{13FE73A1-CA36-CF49-9121-A2093E5519CA}"/>
                </a:ext>
              </a:extLst>
            </p:cNvPr>
            <p:cNvSpPr/>
            <p:nvPr/>
          </p:nvSpPr>
          <p:spPr>
            <a:xfrm>
              <a:off x="5437674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73B319B-C169-894E-87BB-06109CD4D1F5}"/>
              </a:ext>
            </a:extLst>
          </p:cNvPr>
          <p:cNvSpPr/>
          <p:nvPr/>
        </p:nvSpPr>
        <p:spPr>
          <a:xfrm>
            <a:off x="1962721" y="4146207"/>
            <a:ext cx="4025329" cy="78499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tIns="144000" rIns="36000" bIns="36000" rtlCol="0" anchor="t"/>
          <a:lstStyle/>
          <a:p>
            <a:r>
              <a:rPr lang="en-US" sz="1600" dirty="0" err="1">
                <a:latin typeface="Whitney Semibold" pitchFamily="2" charset="77"/>
                <a:ea typeface="Whitney Book" charset="0"/>
                <a:cs typeface="Whitney Book" charset="0"/>
              </a:rPr>
              <a:t>Anwendungslogik</a:t>
            </a:r>
            <a:endParaRPr lang="en-US" sz="1600" dirty="0">
              <a:latin typeface="Whitney Semibold" pitchFamily="2" charset="77"/>
              <a:ea typeface="Whitney Book" charset="0"/>
              <a:cs typeface="Whitney Book" charset="0"/>
            </a:endParaRPr>
          </a:p>
          <a:p>
            <a:r>
              <a:rPr lang="en-US" sz="1600" dirty="0">
                <a:latin typeface="Whitney Book" pitchFamily="2" charset="77"/>
                <a:ea typeface="Whitney Book" charset="0"/>
                <a:cs typeface="Whitney Book" charset="0"/>
              </a:rPr>
              <a:t>(</a:t>
            </a:r>
            <a:r>
              <a:rPr lang="de-DE" sz="1600" dirty="0">
                <a:latin typeface="Whitney Book" pitchFamily="2" charset="77"/>
                <a:ea typeface="Whitney Book" charset="0"/>
                <a:cs typeface="Whitney Book" charset="0"/>
              </a:rPr>
              <a:t>„Herz” des </a:t>
            </a:r>
            <a:r>
              <a:rPr lang="de-DE" sz="1600" dirty="0" err="1">
                <a:latin typeface="Whitney Book" pitchFamily="2" charset="77"/>
                <a:ea typeface="Whitney Book" charset="0"/>
                <a:cs typeface="Whitney Book" charset="0"/>
              </a:rPr>
              <a:t>Backends</a:t>
            </a:r>
            <a:r>
              <a:rPr lang="de-DE" sz="1600" dirty="0">
                <a:latin typeface="Whitney Book" pitchFamily="2" charset="77"/>
                <a:ea typeface="Whitney Book" charset="0"/>
                <a:cs typeface="Whitney Book" charset="0"/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987199-BE94-AF4B-A54B-7ED039E35990}"/>
              </a:ext>
            </a:extLst>
          </p:cNvPr>
          <p:cNvSpPr/>
          <p:nvPr/>
        </p:nvSpPr>
        <p:spPr>
          <a:xfrm>
            <a:off x="1962723" y="3385793"/>
            <a:ext cx="4025328" cy="5068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tIns="108000" rIns="36000" bIns="36000" rtlCol="0" anchor="t"/>
          <a:lstStyle/>
          <a:p>
            <a:r>
              <a:rPr lang="en-US" sz="1600" dirty="0">
                <a:latin typeface="Whitney Semibold" pitchFamily="2" charset="77"/>
                <a:ea typeface="Whitney Book" charset="0"/>
                <a:cs typeface="Whitney Book" charset="0"/>
              </a:rPr>
              <a:t>REST Endpoints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C24CF08-3D4C-F74B-A23D-8BEB319E2A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946" y="2520027"/>
            <a:ext cx="458067" cy="4580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C356423-81B6-B34F-8829-46514D6F7D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945" y="3410201"/>
            <a:ext cx="458067" cy="458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22F6FD-0976-A342-B16D-1A2A55352C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516" y="4216242"/>
            <a:ext cx="644923" cy="64492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1CA086F-447E-2B4E-AE69-84B852F965D7}"/>
              </a:ext>
            </a:extLst>
          </p:cNvPr>
          <p:cNvSpPr/>
          <p:nvPr/>
        </p:nvSpPr>
        <p:spPr>
          <a:xfrm>
            <a:off x="1962721" y="5173505"/>
            <a:ext cx="4025329" cy="5068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tIns="108000" rIns="36000" bIns="36000" rtlCol="0" anchor="t"/>
          <a:lstStyle/>
          <a:p>
            <a:r>
              <a:rPr lang="en-US" sz="1600" dirty="0" err="1">
                <a:latin typeface="Whitney Semibold" pitchFamily="2" charset="77"/>
                <a:ea typeface="Whitney Book" charset="0"/>
                <a:cs typeface="Whitney Book" charset="0"/>
              </a:rPr>
              <a:t>Persistenzverwaltung</a:t>
            </a:r>
            <a:endParaRPr lang="en-US" sz="1600" dirty="0">
              <a:latin typeface="Whitney Semibold" pitchFamily="2" charset="77"/>
              <a:ea typeface="Whitney Book" charset="0"/>
              <a:cs typeface="Whitney Book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B16C76A-5F41-1149-AC6F-2D6A77A60F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944" y="5197913"/>
            <a:ext cx="458067" cy="458067"/>
          </a:xfrm>
          <a:prstGeom prst="rect">
            <a:avLst/>
          </a:prstGeom>
        </p:spPr>
      </p:pic>
      <p:sp>
        <p:nvSpPr>
          <p:cNvPr id="45" name="Pfeil: nach oben und unten 9">
            <a:extLst>
              <a:ext uri="{FF2B5EF4-FFF2-40B4-BE49-F238E27FC236}">
                <a16:creationId xmlns:a16="http://schemas.microsoft.com/office/drawing/2014/main" id="{B15657FC-169A-B348-8413-7647534FFD5A}"/>
              </a:ext>
            </a:extLst>
          </p:cNvPr>
          <p:cNvSpPr/>
          <p:nvPr/>
        </p:nvSpPr>
        <p:spPr>
          <a:xfrm>
            <a:off x="3874580" y="5700529"/>
            <a:ext cx="214421" cy="374221"/>
          </a:xfrm>
          <a:prstGeom prst="upDownArrow">
            <a:avLst>
              <a:gd name="adj1" fmla="val 50000"/>
              <a:gd name="adj2" fmla="val 41877"/>
            </a:avLst>
          </a:prstGeom>
          <a:solidFill>
            <a:schemeClr val="accent1">
              <a:lumMod val="60000"/>
              <a:lumOff val="40000"/>
            </a:schemeClr>
          </a:solidFill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CC7445-2559-3647-9195-5D59111215E8}"/>
              </a:ext>
            </a:extLst>
          </p:cNvPr>
          <p:cNvSpPr/>
          <p:nvPr/>
        </p:nvSpPr>
        <p:spPr>
          <a:xfrm>
            <a:off x="4300447" y="6405138"/>
            <a:ext cx="9476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Whitney Semibold" charset="0"/>
                <a:ea typeface="Whitney Semibold" charset="0"/>
                <a:cs typeface="Whitney Semibold" charset="0"/>
              </a:rPr>
              <a:t>Postgres</a:t>
            </a:r>
            <a:endParaRPr lang="de-DE" sz="16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EF952EA-E51D-3D46-B138-BBD56D67812B}"/>
              </a:ext>
            </a:extLst>
          </p:cNvPr>
          <p:cNvSpPr/>
          <p:nvPr/>
        </p:nvSpPr>
        <p:spPr>
          <a:xfrm>
            <a:off x="4023457" y="5737941"/>
            <a:ext cx="9284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Whitney Book" pitchFamily="2" charset="77"/>
                <a:ea typeface="Whitney Semibold" charset="0"/>
                <a:cs typeface="Whitney Semibold" charset="0"/>
              </a:rPr>
              <a:t>Hibernate</a:t>
            </a:r>
            <a:endParaRPr lang="de-DE" sz="1400" dirty="0">
              <a:latin typeface="Whitney Book" pitchFamily="2" charset="77"/>
            </a:endParaRPr>
          </a:p>
        </p:txBody>
      </p:sp>
      <p:sp>
        <p:nvSpPr>
          <p:cNvPr id="44" name="Pfeil: nach oben und unten 9">
            <a:extLst>
              <a:ext uri="{FF2B5EF4-FFF2-40B4-BE49-F238E27FC236}">
                <a16:creationId xmlns:a16="http://schemas.microsoft.com/office/drawing/2014/main" id="{DD35DF8B-3A40-2249-AAE0-8F6B84272E6D}"/>
              </a:ext>
            </a:extLst>
          </p:cNvPr>
          <p:cNvSpPr/>
          <p:nvPr/>
        </p:nvSpPr>
        <p:spPr>
          <a:xfrm>
            <a:off x="3874580" y="2998037"/>
            <a:ext cx="214421" cy="374221"/>
          </a:xfrm>
          <a:prstGeom prst="upDownArrow">
            <a:avLst>
              <a:gd name="adj1" fmla="val 50000"/>
              <a:gd name="adj2" fmla="val 41877"/>
            </a:avLst>
          </a:prstGeom>
          <a:solidFill>
            <a:schemeClr val="accent1">
              <a:lumMod val="60000"/>
              <a:lumOff val="40000"/>
            </a:schemeClr>
          </a:solidFill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D6D567-8398-DF4F-A585-4FFCD5701C0B}"/>
              </a:ext>
            </a:extLst>
          </p:cNvPr>
          <p:cNvSpPr/>
          <p:nvPr/>
        </p:nvSpPr>
        <p:spPr>
          <a:xfrm>
            <a:off x="4023457" y="3060316"/>
            <a:ext cx="1271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Whitney Book" pitchFamily="2" charset="77"/>
                <a:ea typeface="Whitney Semibold" charset="0"/>
                <a:cs typeface="Whitney Semibold" charset="0"/>
              </a:rPr>
              <a:t>RESTful HTTP</a:t>
            </a:r>
            <a:endParaRPr lang="de-DE" sz="1400" dirty="0">
              <a:latin typeface="Whitney Book" pitchFamily="2" charset="77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FADEAFF-05BE-FA48-B09D-C22719FA9146}"/>
              </a:ext>
            </a:extLst>
          </p:cNvPr>
          <p:cNvGrpSpPr/>
          <p:nvPr/>
        </p:nvGrpSpPr>
        <p:grpSpPr>
          <a:xfrm>
            <a:off x="2385711" y="3907850"/>
            <a:ext cx="3185753" cy="230118"/>
            <a:chOff x="2382510" y="2231116"/>
            <a:chExt cx="3185753" cy="230118"/>
          </a:xfrm>
        </p:grpSpPr>
        <p:sp>
          <p:nvSpPr>
            <p:cNvPr id="82" name="Pfeil: nach oben und unten 9">
              <a:extLst>
                <a:ext uri="{FF2B5EF4-FFF2-40B4-BE49-F238E27FC236}">
                  <a16:creationId xmlns:a16="http://schemas.microsoft.com/office/drawing/2014/main" id="{3A67D476-BC17-444A-824A-DC8CB7CF263D}"/>
                </a:ext>
              </a:extLst>
            </p:cNvPr>
            <p:cNvSpPr/>
            <p:nvPr/>
          </p:nvSpPr>
          <p:spPr>
            <a:xfrm>
              <a:off x="3910092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Pfeil: nach oben und unten 9">
              <a:extLst>
                <a:ext uri="{FF2B5EF4-FFF2-40B4-BE49-F238E27FC236}">
                  <a16:creationId xmlns:a16="http://schemas.microsoft.com/office/drawing/2014/main" id="{5C88908B-8497-E844-A2CD-A6861598DD14}"/>
                </a:ext>
              </a:extLst>
            </p:cNvPr>
            <p:cNvSpPr/>
            <p:nvPr/>
          </p:nvSpPr>
          <p:spPr>
            <a:xfrm>
              <a:off x="2382510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Pfeil: nach oben und unten 9">
              <a:extLst>
                <a:ext uri="{FF2B5EF4-FFF2-40B4-BE49-F238E27FC236}">
                  <a16:creationId xmlns:a16="http://schemas.microsoft.com/office/drawing/2014/main" id="{C0151671-6B4F-3443-BE22-194395910C1C}"/>
                </a:ext>
              </a:extLst>
            </p:cNvPr>
            <p:cNvSpPr/>
            <p:nvPr/>
          </p:nvSpPr>
          <p:spPr>
            <a:xfrm>
              <a:off x="5437674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CD3DCDF-C71F-DB45-99F4-A53AD590E7C9}"/>
              </a:ext>
            </a:extLst>
          </p:cNvPr>
          <p:cNvGrpSpPr/>
          <p:nvPr/>
        </p:nvGrpSpPr>
        <p:grpSpPr>
          <a:xfrm>
            <a:off x="2385711" y="4945237"/>
            <a:ext cx="3185753" cy="230118"/>
            <a:chOff x="2382510" y="2231116"/>
            <a:chExt cx="3185753" cy="230118"/>
          </a:xfrm>
        </p:grpSpPr>
        <p:sp>
          <p:nvSpPr>
            <p:cNvPr id="86" name="Pfeil: nach oben und unten 9">
              <a:extLst>
                <a:ext uri="{FF2B5EF4-FFF2-40B4-BE49-F238E27FC236}">
                  <a16:creationId xmlns:a16="http://schemas.microsoft.com/office/drawing/2014/main" id="{651E0735-483F-4E4C-8B2F-18ADAF1C8C44}"/>
                </a:ext>
              </a:extLst>
            </p:cNvPr>
            <p:cNvSpPr/>
            <p:nvPr/>
          </p:nvSpPr>
          <p:spPr>
            <a:xfrm>
              <a:off x="3910092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Pfeil: nach oben und unten 9">
              <a:extLst>
                <a:ext uri="{FF2B5EF4-FFF2-40B4-BE49-F238E27FC236}">
                  <a16:creationId xmlns:a16="http://schemas.microsoft.com/office/drawing/2014/main" id="{15996B4B-4063-A649-A88C-A056A0D54ADB}"/>
                </a:ext>
              </a:extLst>
            </p:cNvPr>
            <p:cNvSpPr/>
            <p:nvPr/>
          </p:nvSpPr>
          <p:spPr>
            <a:xfrm>
              <a:off x="2382510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Pfeil: nach oben und unten 9">
              <a:extLst>
                <a:ext uri="{FF2B5EF4-FFF2-40B4-BE49-F238E27FC236}">
                  <a16:creationId xmlns:a16="http://schemas.microsoft.com/office/drawing/2014/main" id="{6136ED16-CFEA-4E46-903F-A121F542488D}"/>
                </a:ext>
              </a:extLst>
            </p:cNvPr>
            <p:cNvSpPr/>
            <p:nvPr/>
          </p:nvSpPr>
          <p:spPr>
            <a:xfrm>
              <a:off x="5437674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echteck 38">
            <a:extLst>
              <a:ext uri="{FF2B5EF4-FFF2-40B4-BE49-F238E27FC236}">
                <a16:creationId xmlns:a16="http://schemas.microsoft.com/office/drawing/2014/main" id="{428B7652-7B42-D649-83B0-BFCFB342F920}"/>
              </a:ext>
            </a:extLst>
          </p:cNvPr>
          <p:cNvSpPr/>
          <p:nvPr/>
        </p:nvSpPr>
        <p:spPr>
          <a:xfrm>
            <a:off x="6436732" y="1349620"/>
            <a:ext cx="5347279" cy="17593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B1854077-D76E-D44A-A883-7B0EF7A67E39}"/>
              </a:ext>
            </a:extLst>
          </p:cNvPr>
          <p:cNvSpPr txBox="1">
            <a:spLocks/>
          </p:cNvSpPr>
          <p:nvPr/>
        </p:nvSpPr>
        <p:spPr>
          <a:xfrm>
            <a:off x="6588002" y="1432094"/>
            <a:ext cx="5196010" cy="1676865"/>
          </a:xfrm>
          <a:prstGeom prst="rect">
            <a:avLst/>
          </a:prstGeom>
        </p:spPr>
        <p:txBody>
          <a:bodyPr vert="horz" lIns="36000" tIns="144000" rIns="36000" bIns="9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6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Whitney Semibold" pitchFamily="2" charset="77"/>
              </a:rPr>
              <a:t>Programmiersprache</a:t>
            </a:r>
            <a:r>
              <a:rPr lang="en-US" sz="1600" dirty="0">
                <a:solidFill>
                  <a:schemeClr val="bg1"/>
                </a:solidFill>
                <a:latin typeface="Whitney Semibold" pitchFamily="2" charset="77"/>
              </a:rPr>
              <a:t>: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TypeScript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Whitney Semibold" pitchFamily="2" charset="77"/>
              </a:rPr>
              <a:t>Zentrales</a:t>
            </a:r>
            <a:r>
              <a:rPr lang="en-US" sz="1600" dirty="0">
                <a:solidFill>
                  <a:schemeClr val="bg1"/>
                </a:solidFill>
                <a:latin typeface="Whitney Semibold" pitchFamily="2" charset="77"/>
              </a:rPr>
              <a:t> Framework: </a:t>
            </a:r>
            <a:r>
              <a:rPr lang="en-US" sz="1600" dirty="0">
                <a:solidFill>
                  <a:schemeClr val="bg1"/>
                </a:solidFill>
              </a:rPr>
              <a:t>Angular 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Whitney Semibold" pitchFamily="2" charset="77"/>
              </a:rPr>
              <a:t>Weitere</a:t>
            </a:r>
            <a:r>
              <a:rPr lang="en-US" sz="1600" dirty="0">
                <a:solidFill>
                  <a:schemeClr val="bg1"/>
                </a:solidFill>
                <a:latin typeface="Whitney Semibold" pitchFamily="2" charset="77"/>
              </a:rPr>
              <a:t> Frameworks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</a:rPr>
              <a:t>d3.js &amp; </a:t>
            </a:r>
            <a:r>
              <a:rPr lang="en-US" sz="1400" dirty="0" err="1">
                <a:solidFill>
                  <a:schemeClr val="bg1"/>
                </a:solidFill>
              </a:rPr>
              <a:t>ngx-openlayers</a:t>
            </a:r>
            <a:endParaRPr lang="en-US" sz="1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</a:rPr>
              <a:t>Bootstrap 4, </a:t>
            </a:r>
            <a:r>
              <a:rPr lang="en-US" sz="1400" dirty="0" err="1">
                <a:solidFill>
                  <a:schemeClr val="bg1"/>
                </a:solidFill>
              </a:rPr>
              <a:t>ngx-toastr</a:t>
            </a:r>
            <a:r>
              <a:rPr lang="en-US" sz="1400" dirty="0">
                <a:solidFill>
                  <a:schemeClr val="bg1"/>
                </a:solidFill>
              </a:rPr>
              <a:t>, google charts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 err="1">
                <a:solidFill>
                  <a:schemeClr val="bg1"/>
                </a:solidFill>
              </a:rPr>
              <a:t>moment.js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686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27">
            <a:extLst>
              <a:ext uri="{FF2B5EF4-FFF2-40B4-BE49-F238E27FC236}">
                <a16:creationId xmlns:a16="http://schemas.microsoft.com/office/drawing/2014/main" id="{1D5A401C-B614-A34C-B9FD-C968A263CF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991" y="5960216"/>
            <a:ext cx="611598" cy="8154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1" name="Richtungspfeil 25">
            <a:extLst>
              <a:ext uri="{FF2B5EF4-FFF2-40B4-BE49-F238E27FC236}">
                <a16:creationId xmlns:a16="http://schemas.microsoft.com/office/drawing/2014/main" id="{E85922C7-51C7-B045-A147-D8213A729B2A}"/>
              </a:ext>
            </a:extLst>
          </p:cNvPr>
          <p:cNvSpPr/>
          <p:nvPr/>
        </p:nvSpPr>
        <p:spPr>
          <a:xfrm>
            <a:off x="407987" y="3311977"/>
            <a:ext cx="5921792" cy="2458508"/>
          </a:xfrm>
          <a:prstGeom prst="homePlate">
            <a:avLst>
              <a:gd name="adj" fmla="val 815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ichtungspfeil 25">
            <a:extLst>
              <a:ext uri="{FF2B5EF4-FFF2-40B4-BE49-F238E27FC236}">
                <a16:creationId xmlns:a16="http://schemas.microsoft.com/office/drawing/2014/main" id="{283BBCE1-F3CF-C848-93C0-D1A9690214CF}"/>
              </a:ext>
            </a:extLst>
          </p:cNvPr>
          <p:cNvSpPr/>
          <p:nvPr/>
        </p:nvSpPr>
        <p:spPr>
          <a:xfrm>
            <a:off x="407987" y="1349620"/>
            <a:ext cx="5921792" cy="1759339"/>
          </a:xfrm>
          <a:prstGeom prst="homePlate">
            <a:avLst>
              <a:gd name="adj" fmla="val 1212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95279E-4293-DE44-AF38-CBA7612B96F9}"/>
              </a:ext>
            </a:extLst>
          </p:cNvPr>
          <p:cNvSpPr/>
          <p:nvPr/>
        </p:nvSpPr>
        <p:spPr>
          <a:xfrm>
            <a:off x="1962723" y="2491535"/>
            <a:ext cx="4025328" cy="5068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tIns="108000" rIns="36000" bIns="36000" rtlCol="0" anchor="t"/>
          <a:lstStyle/>
          <a:p>
            <a:r>
              <a:rPr lang="en-US" sz="1600" dirty="0">
                <a:solidFill>
                  <a:schemeClr val="tx1"/>
                </a:solidFill>
                <a:latin typeface="Whitney Semibold" pitchFamily="2" charset="77"/>
                <a:ea typeface="Whitney Book" charset="0"/>
                <a:cs typeface="Whitney Book" charset="0"/>
              </a:rPr>
              <a:t>Services Layer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CEDFC-5FF3-CC48-8B2E-03B42D2A4414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7987" y="849676"/>
            <a:ext cx="11376025" cy="41873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Konfigurierbares</a:t>
            </a:r>
            <a:r>
              <a:rPr lang="en-US" dirty="0">
                <a:solidFill>
                  <a:schemeClr val="tx1"/>
                </a:solidFill>
              </a:rPr>
              <a:t> Backend-</a:t>
            </a:r>
            <a:r>
              <a:rPr lang="en-US" dirty="0" err="1">
                <a:solidFill>
                  <a:schemeClr val="tx1"/>
                </a:solidFill>
              </a:rPr>
              <a:t>Konzept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07988" y="420528"/>
            <a:ext cx="288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6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b="1" dirty="0">
                <a:solidFill>
                  <a:schemeClr val="bg1"/>
                </a:solidFill>
              </a:rPr>
              <a:t>2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18" name="Text Placeholder 6">
            <a:extLst>
              <a:ext uri="{FF2B5EF4-FFF2-40B4-BE49-F238E27FC236}">
                <a16:creationId xmlns:a16="http://schemas.microsoft.com/office/drawing/2014/main" id="{F3BDF81F-40CC-AA45-8EF5-C038A8AA1071}"/>
              </a:ext>
            </a:extLst>
          </p:cNvPr>
          <p:cNvSpPr txBox="1">
            <a:spLocks/>
          </p:cNvSpPr>
          <p:nvPr/>
        </p:nvSpPr>
        <p:spPr>
          <a:xfrm>
            <a:off x="531223" y="1375547"/>
            <a:ext cx="6120179" cy="3410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Whitney Semibold" charset="0"/>
                <a:ea typeface="Whitney Semibold" charset="0"/>
                <a:cs typeface="Whitney Semibold" charset="0"/>
              </a:rPr>
              <a:t>Frontend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Whitney Book" pitchFamily="2" charset="77"/>
                <a:ea typeface="Whitney Semibold" charset="0"/>
                <a:cs typeface="Whitney Semibold" charset="0"/>
              </a:rPr>
              <a:t>(Angular)</a:t>
            </a:r>
          </a:p>
        </p:txBody>
      </p:sp>
      <p:sp>
        <p:nvSpPr>
          <p:cNvPr id="121" name="Text Placeholder 6">
            <a:extLst>
              <a:ext uri="{FF2B5EF4-FFF2-40B4-BE49-F238E27FC236}">
                <a16:creationId xmlns:a16="http://schemas.microsoft.com/office/drawing/2014/main" id="{48A65891-9FFB-0346-AD88-BFB87681CC37}"/>
              </a:ext>
            </a:extLst>
          </p:cNvPr>
          <p:cNvSpPr txBox="1">
            <a:spLocks/>
          </p:cNvSpPr>
          <p:nvPr/>
        </p:nvSpPr>
        <p:spPr>
          <a:xfrm>
            <a:off x="531223" y="3311977"/>
            <a:ext cx="6120179" cy="3410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 dirty="0">
                <a:solidFill>
                  <a:schemeClr val="bg1"/>
                </a:solidFill>
                <a:latin typeface="Whitney Semibold" charset="0"/>
                <a:ea typeface="Whitney Semibold" charset="0"/>
                <a:cs typeface="Whitney Semibold" charset="0"/>
              </a:rPr>
              <a:t>Backend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 dirty="0">
                <a:solidFill>
                  <a:schemeClr val="bg1"/>
                </a:solidFill>
                <a:latin typeface="Whitney Book" pitchFamily="2" charset="77"/>
                <a:ea typeface="Whitney Semibold" charset="0"/>
                <a:cs typeface="Whitney Semibold" charset="0"/>
              </a:rPr>
              <a:t>(Java)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EE5871-A5FC-4F48-9D40-2C4C19205828}"/>
              </a:ext>
            </a:extLst>
          </p:cNvPr>
          <p:cNvSpPr/>
          <p:nvPr/>
        </p:nvSpPr>
        <p:spPr>
          <a:xfrm>
            <a:off x="1962725" y="1443218"/>
            <a:ext cx="4025325" cy="784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tIns="144000" rIns="36000" bIns="36000" rtlCol="0" anchor="t"/>
          <a:lstStyle/>
          <a:p>
            <a:r>
              <a:rPr lang="en-US" sz="1600" dirty="0">
                <a:solidFill>
                  <a:schemeClr val="tx1"/>
                </a:solidFill>
                <a:latin typeface="Whitney Semibold" pitchFamily="2" charset="77"/>
                <a:ea typeface="Whitney Book" charset="0"/>
                <a:cs typeface="Whitney Book" charset="0"/>
              </a:rPr>
              <a:t>Web-</a:t>
            </a:r>
            <a:r>
              <a:rPr lang="en-US" sz="1600" dirty="0" err="1">
                <a:solidFill>
                  <a:schemeClr val="tx1"/>
                </a:solidFill>
                <a:latin typeface="Whitney Semibold" pitchFamily="2" charset="77"/>
                <a:ea typeface="Whitney Book" charset="0"/>
                <a:cs typeface="Whitney Book" charset="0"/>
              </a:rPr>
              <a:t>Anwendung</a:t>
            </a:r>
            <a:endParaRPr lang="en-US" sz="1600" dirty="0">
              <a:solidFill>
                <a:schemeClr val="tx1"/>
              </a:solidFill>
              <a:latin typeface="Whitney Semibold" pitchFamily="2" charset="77"/>
              <a:ea typeface="Whitney Book" charset="0"/>
              <a:cs typeface="Whitney Book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Whitney Book" charset="0"/>
                <a:ea typeface="Whitney Book" charset="0"/>
                <a:cs typeface="Whitney Book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Whitney Book" charset="0"/>
                <a:ea typeface="Whitney Book" charset="0"/>
                <a:cs typeface="Whitney Book" charset="0"/>
              </a:rPr>
              <a:t>Benutzerschnittstelle</a:t>
            </a:r>
            <a:r>
              <a:rPr lang="en-US" sz="1600" dirty="0">
                <a:solidFill>
                  <a:schemeClr val="tx1"/>
                </a:solidFill>
                <a:latin typeface="Whitney Book" charset="0"/>
                <a:ea typeface="Whitney Book" charset="0"/>
                <a:cs typeface="Whitney Book" charset="0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Whitney Book" charset="0"/>
              <a:ea typeface="Whitney Book" charset="0"/>
              <a:cs typeface="Whitney Book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5589F5-B0F6-7C47-B133-D385E203C4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9678" y="1453405"/>
            <a:ext cx="760608" cy="76060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095F60C-7BD2-814D-9F63-D86219516566}"/>
              </a:ext>
            </a:extLst>
          </p:cNvPr>
          <p:cNvGrpSpPr/>
          <p:nvPr/>
        </p:nvGrpSpPr>
        <p:grpSpPr>
          <a:xfrm>
            <a:off x="2385711" y="2248872"/>
            <a:ext cx="3185753" cy="230118"/>
            <a:chOff x="2382510" y="2231116"/>
            <a:chExt cx="3185753" cy="230118"/>
          </a:xfrm>
        </p:grpSpPr>
        <p:sp>
          <p:nvSpPr>
            <p:cNvPr id="14" name="Pfeil: nach oben und unten 9">
              <a:extLst>
                <a:ext uri="{FF2B5EF4-FFF2-40B4-BE49-F238E27FC236}">
                  <a16:creationId xmlns:a16="http://schemas.microsoft.com/office/drawing/2014/main" id="{A5505124-5927-CB4A-9B0F-7B7D14485775}"/>
                </a:ext>
              </a:extLst>
            </p:cNvPr>
            <p:cNvSpPr/>
            <p:nvPr/>
          </p:nvSpPr>
          <p:spPr>
            <a:xfrm>
              <a:off x="3910092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Pfeil: nach oben und unten 9">
              <a:extLst>
                <a:ext uri="{FF2B5EF4-FFF2-40B4-BE49-F238E27FC236}">
                  <a16:creationId xmlns:a16="http://schemas.microsoft.com/office/drawing/2014/main" id="{7AF07DF2-B543-6341-8C2D-3D43D2F8E015}"/>
                </a:ext>
              </a:extLst>
            </p:cNvPr>
            <p:cNvSpPr/>
            <p:nvPr/>
          </p:nvSpPr>
          <p:spPr>
            <a:xfrm>
              <a:off x="2382510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Pfeil: nach oben und unten 9">
              <a:extLst>
                <a:ext uri="{FF2B5EF4-FFF2-40B4-BE49-F238E27FC236}">
                  <a16:creationId xmlns:a16="http://schemas.microsoft.com/office/drawing/2014/main" id="{13FE73A1-CA36-CF49-9121-A2093E5519CA}"/>
                </a:ext>
              </a:extLst>
            </p:cNvPr>
            <p:cNvSpPr/>
            <p:nvPr/>
          </p:nvSpPr>
          <p:spPr>
            <a:xfrm>
              <a:off x="5437674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73B319B-C169-894E-87BB-06109CD4D1F5}"/>
              </a:ext>
            </a:extLst>
          </p:cNvPr>
          <p:cNvSpPr/>
          <p:nvPr/>
        </p:nvSpPr>
        <p:spPr>
          <a:xfrm>
            <a:off x="1962721" y="4146207"/>
            <a:ext cx="4025329" cy="784997"/>
          </a:xfrm>
          <a:prstGeom prst="rect">
            <a:avLst/>
          </a:prstGeom>
          <a:solidFill>
            <a:srgbClr val="77B3D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tIns="144000" rIns="36000" bIns="36000" rtlCol="0" anchor="t"/>
          <a:lstStyle/>
          <a:p>
            <a:r>
              <a:rPr lang="en-US" sz="1600" dirty="0" err="1">
                <a:latin typeface="Whitney Semibold" pitchFamily="2" charset="77"/>
                <a:ea typeface="Whitney Book" charset="0"/>
                <a:cs typeface="Whitney Book" charset="0"/>
              </a:rPr>
              <a:t>Anwendungslogik</a:t>
            </a:r>
            <a:endParaRPr lang="en-US" sz="1600" dirty="0">
              <a:latin typeface="Whitney Semibold" pitchFamily="2" charset="77"/>
              <a:ea typeface="Whitney Book" charset="0"/>
              <a:cs typeface="Whitney Book" charset="0"/>
            </a:endParaRPr>
          </a:p>
          <a:p>
            <a:r>
              <a:rPr lang="en-US" sz="1600" dirty="0">
                <a:latin typeface="Whitney Book" pitchFamily="2" charset="77"/>
                <a:ea typeface="Whitney Book" charset="0"/>
                <a:cs typeface="Whitney Book" charset="0"/>
              </a:rPr>
              <a:t>(</a:t>
            </a:r>
            <a:r>
              <a:rPr lang="de-DE" sz="1600" dirty="0">
                <a:latin typeface="Whitney Book" pitchFamily="2" charset="77"/>
                <a:ea typeface="Whitney Book" charset="0"/>
                <a:cs typeface="Whitney Book" charset="0"/>
              </a:rPr>
              <a:t>„Herz” des </a:t>
            </a:r>
            <a:r>
              <a:rPr lang="de-DE" sz="1600" dirty="0" err="1">
                <a:latin typeface="Whitney Book" pitchFamily="2" charset="77"/>
                <a:ea typeface="Whitney Book" charset="0"/>
                <a:cs typeface="Whitney Book" charset="0"/>
              </a:rPr>
              <a:t>Backends</a:t>
            </a:r>
            <a:r>
              <a:rPr lang="de-DE" sz="1600" dirty="0">
                <a:latin typeface="Whitney Book" pitchFamily="2" charset="77"/>
                <a:ea typeface="Whitney Book" charset="0"/>
                <a:cs typeface="Whitney Book" charset="0"/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987199-BE94-AF4B-A54B-7ED039E35990}"/>
              </a:ext>
            </a:extLst>
          </p:cNvPr>
          <p:cNvSpPr/>
          <p:nvPr/>
        </p:nvSpPr>
        <p:spPr>
          <a:xfrm>
            <a:off x="1962723" y="3385793"/>
            <a:ext cx="4025328" cy="5068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tIns="108000" rIns="36000" bIns="36000" rtlCol="0" anchor="t"/>
          <a:lstStyle/>
          <a:p>
            <a:r>
              <a:rPr lang="en-US" sz="1600" dirty="0">
                <a:latin typeface="Whitney Semibold" pitchFamily="2" charset="77"/>
                <a:ea typeface="Whitney Book" charset="0"/>
                <a:cs typeface="Whitney Book" charset="0"/>
              </a:rPr>
              <a:t>REST Endpoints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C24CF08-3D4C-F74B-A23D-8BEB319E2A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946" y="2520027"/>
            <a:ext cx="458067" cy="4580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C356423-81B6-B34F-8829-46514D6F7D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945" y="3410201"/>
            <a:ext cx="458067" cy="458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22F6FD-0976-A342-B16D-1A2A55352C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516" y="4216242"/>
            <a:ext cx="644923" cy="64492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1CA086F-447E-2B4E-AE69-84B852F965D7}"/>
              </a:ext>
            </a:extLst>
          </p:cNvPr>
          <p:cNvSpPr/>
          <p:nvPr/>
        </p:nvSpPr>
        <p:spPr>
          <a:xfrm>
            <a:off x="1962721" y="5173505"/>
            <a:ext cx="4025329" cy="5068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tIns="108000" rIns="36000" bIns="36000" rtlCol="0" anchor="t"/>
          <a:lstStyle/>
          <a:p>
            <a:r>
              <a:rPr lang="en-US" sz="1600" dirty="0" err="1">
                <a:latin typeface="Whitney Semibold" pitchFamily="2" charset="77"/>
                <a:ea typeface="Whitney Book" charset="0"/>
                <a:cs typeface="Whitney Book" charset="0"/>
              </a:rPr>
              <a:t>Persistenzverwaltung</a:t>
            </a:r>
            <a:endParaRPr lang="en-US" sz="1600" dirty="0">
              <a:latin typeface="Whitney Semibold" pitchFamily="2" charset="77"/>
              <a:ea typeface="Whitney Book" charset="0"/>
              <a:cs typeface="Whitney Book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B16C76A-5F41-1149-AC6F-2D6A77A60F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944" y="5197913"/>
            <a:ext cx="458067" cy="458067"/>
          </a:xfrm>
          <a:prstGeom prst="rect">
            <a:avLst/>
          </a:prstGeom>
        </p:spPr>
      </p:pic>
      <p:sp>
        <p:nvSpPr>
          <p:cNvPr id="45" name="Pfeil: nach oben und unten 9">
            <a:extLst>
              <a:ext uri="{FF2B5EF4-FFF2-40B4-BE49-F238E27FC236}">
                <a16:creationId xmlns:a16="http://schemas.microsoft.com/office/drawing/2014/main" id="{B15657FC-169A-B348-8413-7647534FFD5A}"/>
              </a:ext>
            </a:extLst>
          </p:cNvPr>
          <p:cNvSpPr/>
          <p:nvPr/>
        </p:nvSpPr>
        <p:spPr>
          <a:xfrm>
            <a:off x="3874580" y="5700529"/>
            <a:ext cx="214421" cy="374221"/>
          </a:xfrm>
          <a:prstGeom prst="upDownArrow">
            <a:avLst>
              <a:gd name="adj1" fmla="val 50000"/>
              <a:gd name="adj2" fmla="val 41877"/>
            </a:avLst>
          </a:prstGeom>
          <a:solidFill>
            <a:schemeClr val="accent1">
              <a:lumMod val="60000"/>
              <a:lumOff val="40000"/>
            </a:schemeClr>
          </a:solidFill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CC7445-2559-3647-9195-5D59111215E8}"/>
              </a:ext>
            </a:extLst>
          </p:cNvPr>
          <p:cNvSpPr/>
          <p:nvPr/>
        </p:nvSpPr>
        <p:spPr>
          <a:xfrm>
            <a:off x="4300447" y="6405138"/>
            <a:ext cx="9476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Whitney Semibold" charset="0"/>
                <a:ea typeface="Whitney Semibold" charset="0"/>
                <a:cs typeface="Whitney Semibold" charset="0"/>
              </a:rPr>
              <a:t>Postgres</a:t>
            </a:r>
            <a:endParaRPr lang="de-DE" sz="16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EF952EA-E51D-3D46-B138-BBD56D67812B}"/>
              </a:ext>
            </a:extLst>
          </p:cNvPr>
          <p:cNvSpPr/>
          <p:nvPr/>
        </p:nvSpPr>
        <p:spPr>
          <a:xfrm>
            <a:off x="4023457" y="5737941"/>
            <a:ext cx="9284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Whitney Book" pitchFamily="2" charset="77"/>
                <a:ea typeface="Whitney Semibold" charset="0"/>
                <a:cs typeface="Whitney Semibold" charset="0"/>
              </a:rPr>
              <a:t>Hibernate</a:t>
            </a:r>
            <a:endParaRPr lang="de-DE" sz="1400" dirty="0">
              <a:latin typeface="Whitney Book" pitchFamily="2" charset="77"/>
            </a:endParaRPr>
          </a:p>
        </p:txBody>
      </p:sp>
      <p:sp>
        <p:nvSpPr>
          <p:cNvPr id="44" name="Pfeil: nach oben und unten 9">
            <a:extLst>
              <a:ext uri="{FF2B5EF4-FFF2-40B4-BE49-F238E27FC236}">
                <a16:creationId xmlns:a16="http://schemas.microsoft.com/office/drawing/2014/main" id="{DD35DF8B-3A40-2249-AAE0-8F6B84272E6D}"/>
              </a:ext>
            </a:extLst>
          </p:cNvPr>
          <p:cNvSpPr/>
          <p:nvPr/>
        </p:nvSpPr>
        <p:spPr>
          <a:xfrm>
            <a:off x="3874580" y="2998037"/>
            <a:ext cx="214421" cy="374221"/>
          </a:xfrm>
          <a:prstGeom prst="upDownArrow">
            <a:avLst>
              <a:gd name="adj1" fmla="val 50000"/>
              <a:gd name="adj2" fmla="val 41877"/>
            </a:avLst>
          </a:prstGeom>
          <a:solidFill>
            <a:schemeClr val="accent1">
              <a:lumMod val="60000"/>
              <a:lumOff val="40000"/>
            </a:schemeClr>
          </a:solidFill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D6D567-8398-DF4F-A585-4FFCD5701C0B}"/>
              </a:ext>
            </a:extLst>
          </p:cNvPr>
          <p:cNvSpPr/>
          <p:nvPr/>
        </p:nvSpPr>
        <p:spPr>
          <a:xfrm>
            <a:off x="4023457" y="3060316"/>
            <a:ext cx="1271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Whitney Book" pitchFamily="2" charset="77"/>
                <a:ea typeface="Whitney Semibold" charset="0"/>
                <a:cs typeface="Whitney Semibold" charset="0"/>
              </a:rPr>
              <a:t>RESTful HTTP</a:t>
            </a:r>
            <a:endParaRPr lang="de-DE" sz="1400" dirty="0">
              <a:latin typeface="Whitney Book" pitchFamily="2" charset="77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FADEAFF-05BE-FA48-B09D-C22719FA9146}"/>
              </a:ext>
            </a:extLst>
          </p:cNvPr>
          <p:cNvGrpSpPr/>
          <p:nvPr/>
        </p:nvGrpSpPr>
        <p:grpSpPr>
          <a:xfrm>
            <a:off x="2385711" y="3907850"/>
            <a:ext cx="3185753" cy="230118"/>
            <a:chOff x="2382510" y="2231116"/>
            <a:chExt cx="3185753" cy="230118"/>
          </a:xfrm>
        </p:grpSpPr>
        <p:sp>
          <p:nvSpPr>
            <p:cNvPr id="82" name="Pfeil: nach oben und unten 9">
              <a:extLst>
                <a:ext uri="{FF2B5EF4-FFF2-40B4-BE49-F238E27FC236}">
                  <a16:creationId xmlns:a16="http://schemas.microsoft.com/office/drawing/2014/main" id="{3A67D476-BC17-444A-824A-DC8CB7CF263D}"/>
                </a:ext>
              </a:extLst>
            </p:cNvPr>
            <p:cNvSpPr/>
            <p:nvPr/>
          </p:nvSpPr>
          <p:spPr>
            <a:xfrm>
              <a:off x="3910092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Pfeil: nach oben und unten 9">
              <a:extLst>
                <a:ext uri="{FF2B5EF4-FFF2-40B4-BE49-F238E27FC236}">
                  <a16:creationId xmlns:a16="http://schemas.microsoft.com/office/drawing/2014/main" id="{5C88908B-8497-E844-A2CD-A6861598DD14}"/>
                </a:ext>
              </a:extLst>
            </p:cNvPr>
            <p:cNvSpPr/>
            <p:nvPr/>
          </p:nvSpPr>
          <p:spPr>
            <a:xfrm>
              <a:off x="2382510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Pfeil: nach oben und unten 9">
              <a:extLst>
                <a:ext uri="{FF2B5EF4-FFF2-40B4-BE49-F238E27FC236}">
                  <a16:creationId xmlns:a16="http://schemas.microsoft.com/office/drawing/2014/main" id="{C0151671-6B4F-3443-BE22-194395910C1C}"/>
                </a:ext>
              </a:extLst>
            </p:cNvPr>
            <p:cNvSpPr/>
            <p:nvPr/>
          </p:nvSpPr>
          <p:spPr>
            <a:xfrm>
              <a:off x="5437674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CD3DCDF-C71F-DB45-99F4-A53AD590E7C9}"/>
              </a:ext>
            </a:extLst>
          </p:cNvPr>
          <p:cNvGrpSpPr/>
          <p:nvPr/>
        </p:nvGrpSpPr>
        <p:grpSpPr>
          <a:xfrm>
            <a:off x="2385711" y="4945237"/>
            <a:ext cx="3185753" cy="230118"/>
            <a:chOff x="2382510" y="2231116"/>
            <a:chExt cx="3185753" cy="230118"/>
          </a:xfrm>
        </p:grpSpPr>
        <p:sp>
          <p:nvSpPr>
            <p:cNvPr id="86" name="Pfeil: nach oben und unten 9">
              <a:extLst>
                <a:ext uri="{FF2B5EF4-FFF2-40B4-BE49-F238E27FC236}">
                  <a16:creationId xmlns:a16="http://schemas.microsoft.com/office/drawing/2014/main" id="{651E0735-483F-4E4C-8B2F-18ADAF1C8C44}"/>
                </a:ext>
              </a:extLst>
            </p:cNvPr>
            <p:cNvSpPr/>
            <p:nvPr/>
          </p:nvSpPr>
          <p:spPr>
            <a:xfrm>
              <a:off x="3910092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Pfeil: nach oben und unten 9">
              <a:extLst>
                <a:ext uri="{FF2B5EF4-FFF2-40B4-BE49-F238E27FC236}">
                  <a16:creationId xmlns:a16="http://schemas.microsoft.com/office/drawing/2014/main" id="{15996B4B-4063-A649-A88C-A056A0D54ADB}"/>
                </a:ext>
              </a:extLst>
            </p:cNvPr>
            <p:cNvSpPr/>
            <p:nvPr/>
          </p:nvSpPr>
          <p:spPr>
            <a:xfrm>
              <a:off x="2382510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Pfeil: nach oben und unten 9">
              <a:extLst>
                <a:ext uri="{FF2B5EF4-FFF2-40B4-BE49-F238E27FC236}">
                  <a16:creationId xmlns:a16="http://schemas.microsoft.com/office/drawing/2014/main" id="{6136ED16-CFEA-4E46-903F-A121F542488D}"/>
                </a:ext>
              </a:extLst>
            </p:cNvPr>
            <p:cNvSpPr/>
            <p:nvPr/>
          </p:nvSpPr>
          <p:spPr>
            <a:xfrm>
              <a:off x="5437674" y="2231116"/>
              <a:ext cx="130589" cy="230118"/>
            </a:xfrm>
            <a:prstGeom prst="up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echteck 38">
            <a:extLst>
              <a:ext uri="{FF2B5EF4-FFF2-40B4-BE49-F238E27FC236}">
                <a16:creationId xmlns:a16="http://schemas.microsoft.com/office/drawing/2014/main" id="{428B7652-7B42-D649-83B0-BFCFB342F920}"/>
              </a:ext>
            </a:extLst>
          </p:cNvPr>
          <p:cNvSpPr/>
          <p:nvPr/>
        </p:nvSpPr>
        <p:spPr>
          <a:xfrm>
            <a:off x="6436732" y="1349620"/>
            <a:ext cx="5347279" cy="1759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B1854077-D76E-D44A-A883-7B0EF7A67E39}"/>
              </a:ext>
            </a:extLst>
          </p:cNvPr>
          <p:cNvSpPr txBox="1">
            <a:spLocks/>
          </p:cNvSpPr>
          <p:nvPr/>
        </p:nvSpPr>
        <p:spPr>
          <a:xfrm>
            <a:off x="6588002" y="1432094"/>
            <a:ext cx="5196010" cy="1676865"/>
          </a:xfrm>
          <a:prstGeom prst="rect">
            <a:avLst/>
          </a:prstGeom>
        </p:spPr>
        <p:txBody>
          <a:bodyPr vert="horz" lIns="36000" tIns="144000" rIns="36000" bIns="9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6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>
                <a:solidFill>
                  <a:schemeClr val="tx1"/>
                </a:solidFill>
                <a:latin typeface="Whitney Semibold" pitchFamily="2" charset="77"/>
              </a:rPr>
              <a:t>Programmiersprache</a:t>
            </a:r>
            <a:r>
              <a:rPr lang="en-US" sz="1600" dirty="0">
                <a:solidFill>
                  <a:schemeClr val="tx1"/>
                </a:solidFill>
                <a:latin typeface="Whitney Semibold" pitchFamily="2" charset="77"/>
              </a:rPr>
              <a:t>: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TypeScript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>
                <a:solidFill>
                  <a:schemeClr val="tx1"/>
                </a:solidFill>
                <a:latin typeface="Whitney Semibold" pitchFamily="2" charset="77"/>
              </a:rPr>
              <a:t>Zentrales</a:t>
            </a:r>
            <a:r>
              <a:rPr lang="en-US" sz="1600" dirty="0">
                <a:solidFill>
                  <a:schemeClr val="tx1"/>
                </a:solidFill>
                <a:latin typeface="Whitney Semibold" pitchFamily="2" charset="77"/>
              </a:rPr>
              <a:t> Framework: </a:t>
            </a:r>
            <a:r>
              <a:rPr lang="en-US" sz="1600" dirty="0">
                <a:solidFill>
                  <a:schemeClr val="tx1"/>
                </a:solidFill>
              </a:rPr>
              <a:t>Angular 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>
                <a:solidFill>
                  <a:schemeClr val="tx1"/>
                </a:solidFill>
                <a:latin typeface="Whitney Semibold" pitchFamily="2" charset="77"/>
              </a:rPr>
              <a:t>Weitere</a:t>
            </a:r>
            <a:r>
              <a:rPr lang="en-US" sz="1600" dirty="0">
                <a:solidFill>
                  <a:schemeClr val="tx1"/>
                </a:solidFill>
                <a:latin typeface="Whitney Semibold" pitchFamily="2" charset="77"/>
              </a:rPr>
              <a:t> Frameworks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d3.js &amp; </a:t>
            </a:r>
            <a:r>
              <a:rPr lang="en-US" sz="1400" dirty="0" err="1">
                <a:solidFill>
                  <a:schemeClr val="tx1"/>
                </a:solidFill>
              </a:rPr>
              <a:t>ngx-openlayers</a:t>
            </a:r>
            <a:endParaRPr lang="en-US" sz="14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Bootstrap 4, </a:t>
            </a:r>
            <a:r>
              <a:rPr lang="en-US" sz="1400" dirty="0" err="1">
                <a:solidFill>
                  <a:schemeClr val="tx1"/>
                </a:solidFill>
              </a:rPr>
              <a:t>ngx-toastr</a:t>
            </a:r>
            <a:r>
              <a:rPr lang="en-US" sz="1400" dirty="0">
                <a:solidFill>
                  <a:schemeClr val="tx1"/>
                </a:solidFill>
              </a:rPr>
              <a:t>, google charts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 err="1">
                <a:solidFill>
                  <a:schemeClr val="tx1"/>
                </a:solidFill>
              </a:rPr>
              <a:t>moment.js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Rechteck 38">
            <a:extLst>
              <a:ext uri="{FF2B5EF4-FFF2-40B4-BE49-F238E27FC236}">
                <a16:creationId xmlns:a16="http://schemas.microsoft.com/office/drawing/2014/main" id="{967FF9F0-9B60-2D46-8BE5-6B628FBFE4F7}"/>
              </a:ext>
            </a:extLst>
          </p:cNvPr>
          <p:cNvSpPr/>
          <p:nvPr/>
        </p:nvSpPr>
        <p:spPr>
          <a:xfrm>
            <a:off x="6436734" y="3311977"/>
            <a:ext cx="5347279" cy="249289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53E87E0A-DFC1-6048-888E-5F24B308B02E}"/>
              </a:ext>
            </a:extLst>
          </p:cNvPr>
          <p:cNvSpPr txBox="1">
            <a:spLocks/>
          </p:cNvSpPr>
          <p:nvPr/>
        </p:nvSpPr>
        <p:spPr>
          <a:xfrm>
            <a:off x="6588004" y="3394451"/>
            <a:ext cx="5196010" cy="2376034"/>
          </a:xfrm>
          <a:prstGeom prst="rect">
            <a:avLst/>
          </a:prstGeom>
        </p:spPr>
        <p:txBody>
          <a:bodyPr vert="horz" lIns="36000" tIns="144000" rIns="36000" bIns="9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0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6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rgbClr val="455A64"/>
                </a:solidFill>
                <a:latin typeface="Whitney Book" charset="0"/>
                <a:ea typeface="Whitney Book" charset="0"/>
                <a:cs typeface="Whitney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Whitney Semibold" pitchFamily="2" charset="77"/>
              </a:rPr>
              <a:t>Programmiersprache</a:t>
            </a:r>
            <a:r>
              <a:rPr lang="en-US" sz="1600" dirty="0">
                <a:solidFill>
                  <a:schemeClr val="bg1"/>
                </a:solidFill>
                <a:latin typeface="Whitney Semibold" pitchFamily="2" charset="77"/>
              </a:rPr>
              <a:t>:</a:t>
            </a:r>
            <a:r>
              <a:rPr lang="en-US" sz="1600" dirty="0">
                <a:solidFill>
                  <a:schemeClr val="bg1"/>
                </a:solidFill>
              </a:rPr>
              <a:t> Java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Whitney Semibold" pitchFamily="2" charset="77"/>
              </a:rPr>
              <a:t>Frameworks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</a:rPr>
              <a:t>Jersey / JAX-RS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</a:rPr>
              <a:t>JUnit &amp; Log4J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</a:rPr>
              <a:t>Hibernate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</a:rPr>
              <a:t>Maven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Whitney Semibold" pitchFamily="2" charset="77"/>
              </a:rPr>
              <a:t>Serviceorientierte</a:t>
            </a:r>
            <a:r>
              <a:rPr lang="en-US" sz="1600" dirty="0">
                <a:solidFill>
                  <a:schemeClr val="bg1"/>
                </a:solidFill>
                <a:latin typeface="Whitney Semibold" pitchFamily="2" charset="77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Whitney Semibold" pitchFamily="2" charset="77"/>
              </a:rPr>
              <a:t>Architektur</a:t>
            </a:r>
            <a:endParaRPr lang="en-US" sz="1600" dirty="0">
              <a:solidFill>
                <a:schemeClr val="bg1"/>
              </a:solidFill>
              <a:latin typeface="Whitney Semibold" pitchFamily="2" charset="77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1825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495963"/>
      </a:dk1>
      <a:lt1>
        <a:srgbClr val="FFFFFF"/>
      </a:lt1>
      <a:dk2>
        <a:srgbClr val="C1AEAA"/>
      </a:dk2>
      <a:lt2>
        <a:srgbClr val="F2F2F2"/>
      </a:lt2>
      <a:accent1>
        <a:srgbClr val="E84855"/>
      </a:accent1>
      <a:accent2>
        <a:srgbClr val="6497B3"/>
      </a:accent2>
      <a:accent3>
        <a:srgbClr val="FFFCF9"/>
      </a:accent3>
      <a:accent4>
        <a:srgbClr val="FFFCF9"/>
      </a:accent4>
      <a:accent5>
        <a:srgbClr val="FFFCF9"/>
      </a:accent5>
      <a:accent6>
        <a:srgbClr val="FFFCF9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lnSpc>
            <a:spcPct val="100000"/>
          </a:lnSpc>
          <a:spcBef>
            <a:spcPts val="0"/>
          </a:spcBef>
          <a:spcAft>
            <a:spcPts val="600"/>
          </a:spcAft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895</Words>
  <Application>Microsoft Office PowerPoint</Application>
  <PresentationFormat>Breitbild</PresentationFormat>
  <Paragraphs>319</Paragraphs>
  <Slides>18</Slides>
  <Notes>13</Notes>
  <HiddenSlides>3</HiddenSlides>
  <MMClips>0</MMClips>
  <ScaleCrop>false</ScaleCrop>
  <HeadingPairs>
    <vt:vector size="10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18</vt:i4>
      </vt:variant>
      <vt:variant>
        <vt:lpstr>Zielgruppenorientierte Präsentationen</vt:lpstr>
      </vt:variant>
      <vt:variant>
        <vt:i4>1</vt:i4>
      </vt:variant>
    </vt:vector>
  </HeadingPairs>
  <TitlesOfParts>
    <vt:vector size="28" baseType="lpstr">
      <vt:lpstr>Whitney Book</vt:lpstr>
      <vt:lpstr>Calibri</vt:lpstr>
      <vt:lpstr>Courier New</vt:lpstr>
      <vt:lpstr>Whitney Semibold</vt:lpstr>
      <vt:lpstr>Arial</vt:lpstr>
      <vt:lpstr>Wingdings</vt:lpstr>
      <vt:lpstr>Corbel</vt:lpstr>
      <vt:lpstr>Office Theme</vt:lpstr>
      <vt:lpstr>think-cell Folie</vt:lpstr>
      <vt:lpstr>Smart City Cockpit</vt:lpstr>
      <vt:lpstr>Agenda</vt:lpstr>
      <vt:lpstr>Ausgangslage und Anwendungskonzept</vt:lpstr>
      <vt:lpstr>Ausgangslage und Anwendungskonzept</vt:lpstr>
      <vt:lpstr>Ausgangslage und Anwendungskonzept</vt:lpstr>
      <vt:lpstr>Ausgangslage und Anwendungskonzept</vt:lpstr>
      <vt:lpstr>Architektur</vt:lpstr>
      <vt:lpstr>Architektur</vt:lpstr>
      <vt:lpstr>Architektur</vt:lpstr>
      <vt:lpstr>Architektur</vt:lpstr>
      <vt:lpstr>Architektur</vt:lpstr>
      <vt:lpstr>Metriken</vt:lpstr>
      <vt:lpstr>PowerPoint-Präsentation</vt:lpstr>
      <vt:lpstr>PowerPoint-Präsentation</vt:lpstr>
      <vt:lpstr>PowerPoint-Präsentation</vt:lpstr>
      <vt:lpstr>Ausgangslage und Anwendungskonzept</vt:lpstr>
      <vt:lpstr>Ausgangslage und Anwendungskonzept</vt:lpstr>
      <vt:lpstr>App-Flow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SCC herroku</dc:title>
  <dc:creator>Malte Sand</dc:creator>
  <cp:lastModifiedBy>Administrator</cp:lastModifiedBy>
  <cp:revision>437</cp:revision>
  <cp:lastPrinted>2018-02-13T19:44:46Z</cp:lastPrinted>
  <dcterms:created xsi:type="dcterms:W3CDTF">2017-03-17T14:40:11Z</dcterms:created>
  <dcterms:modified xsi:type="dcterms:W3CDTF">2018-02-14T12:13:45Z</dcterms:modified>
</cp:coreProperties>
</file>